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4.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5.bin" ContentType="application/vnd.openxmlformats-officedocument.oleObject"/>
  <Override PartName="/ppt/embeddings/Microsoft_Equation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3"/>
  </p:notesMasterIdLst>
  <p:handoutMasterIdLst>
    <p:handoutMasterId r:id="rId44"/>
  </p:handoutMasterIdLst>
  <p:sldIdLst>
    <p:sldId id="482" r:id="rId2"/>
    <p:sldId id="478" r:id="rId3"/>
    <p:sldId id="479" r:id="rId4"/>
    <p:sldId id="443" r:id="rId5"/>
    <p:sldId id="467" r:id="rId6"/>
    <p:sldId id="437" r:id="rId7"/>
    <p:sldId id="438" r:id="rId8"/>
    <p:sldId id="502" r:id="rId9"/>
    <p:sldId id="427" r:id="rId10"/>
    <p:sldId id="480" r:id="rId11"/>
    <p:sldId id="433" r:id="rId12"/>
    <p:sldId id="360" r:id="rId13"/>
    <p:sldId id="488" r:id="rId14"/>
    <p:sldId id="481" r:id="rId15"/>
    <p:sldId id="452" r:id="rId16"/>
    <p:sldId id="489" r:id="rId17"/>
    <p:sldId id="490" r:id="rId18"/>
    <p:sldId id="491" r:id="rId19"/>
    <p:sldId id="471" r:id="rId20"/>
    <p:sldId id="470" r:id="rId21"/>
    <p:sldId id="472" r:id="rId22"/>
    <p:sldId id="483" r:id="rId23"/>
    <p:sldId id="498" r:id="rId24"/>
    <p:sldId id="503" r:id="rId25"/>
    <p:sldId id="499" r:id="rId26"/>
    <p:sldId id="500" r:id="rId27"/>
    <p:sldId id="501" r:id="rId28"/>
    <p:sldId id="504" r:id="rId29"/>
    <p:sldId id="440" r:id="rId30"/>
    <p:sldId id="441" r:id="rId31"/>
    <p:sldId id="487" r:id="rId32"/>
    <p:sldId id="469" r:id="rId33"/>
    <p:sldId id="379" r:id="rId34"/>
    <p:sldId id="492" r:id="rId35"/>
    <p:sldId id="420" r:id="rId36"/>
    <p:sldId id="493" r:id="rId37"/>
    <p:sldId id="494" r:id="rId38"/>
    <p:sldId id="495" r:id="rId39"/>
    <p:sldId id="496" r:id="rId40"/>
    <p:sldId id="497" r:id="rId41"/>
    <p:sldId id="464" r:id="rId42"/>
  </p:sldIdLst>
  <p:sldSz cx="9131300" cy="6845300"/>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90000"/>
      </a:lnSpc>
      <a:spcBef>
        <a:spcPct val="0"/>
      </a:spcBef>
      <a:spcAft>
        <a:spcPct val="0"/>
      </a:spcAft>
      <a:defRPr b="1" kern="12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CFF"/>
    <a:srgbClr val="CC0000"/>
    <a:srgbClr val="FF99FF"/>
    <a:srgbClr val="FFFF99"/>
    <a:srgbClr val="990000"/>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317" autoAdjust="0"/>
    <p:restoredTop sz="94660"/>
  </p:normalViewPr>
  <p:slideViewPr>
    <p:cSldViewPr showGuides="1">
      <p:cViewPr>
        <p:scale>
          <a:sx n="94" d="100"/>
          <a:sy n="94" d="100"/>
        </p:scale>
        <p:origin x="-1344" y="-176"/>
      </p:cViewPr>
      <p:guideLst>
        <p:guide orient="horz"/>
        <p:guide pos="57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1" d="100"/>
          <a:sy n="91" d="100"/>
        </p:scale>
        <p:origin x="-259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127250" y="377825"/>
            <a:ext cx="2892425" cy="227013"/>
          </a:xfrm>
          <a:prstGeom prst="rect">
            <a:avLst/>
          </a:prstGeom>
          <a:noFill/>
          <a:ln w="38100" cmpd="dbl">
            <a:noFill/>
            <a:miter lim="800000"/>
            <a:headEnd/>
            <a:tailEnd/>
          </a:ln>
          <a:effectLst/>
        </p:spPr>
        <p:txBody>
          <a:bodyPr wrap="none" lIns="60413" tIns="23494" rIns="60413" bIns="23494">
            <a:spAutoFit/>
          </a:bodyPr>
          <a:lstStyle/>
          <a:p>
            <a:pPr algn="ctr" defTabSz="860425">
              <a:defRPr/>
            </a:pPr>
            <a:r>
              <a:rPr lang="en-US" sz="1300"/>
              <a:t>Data-Intensive Scalable Computing</a:t>
            </a:r>
          </a:p>
        </p:txBody>
      </p:sp>
      <p:sp>
        <p:nvSpPr>
          <p:cNvPr id="3076" name="Rectangle 4"/>
          <p:cNvSpPr>
            <a:spLocks noChangeArrowheads="1"/>
          </p:cNvSpPr>
          <p:nvPr/>
        </p:nvSpPr>
        <p:spPr bwMode="auto">
          <a:xfrm>
            <a:off x="4818063" y="8912225"/>
            <a:ext cx="1347787" cy="220663"/>
          </a:xfrm>
          <a:prstGeom prst="rect">
            <a:avLst/>
          </a:prstGeom>
          <a:noFill/>
          <a:ln w="38100" cmpd="dbl">
            <a:noFill/>
            <a:miter lim="800000"/>
            <a:headEnd/>
            <a:tailEnd/>
          </a:ln>
          <a:effectLst/>
        </p:spPr>
        <p:txBody>
          <a:bodyPr wrap="none" lIns="60413" tIns="23494" rIns="60413" bIns="23494">
            <a:spAutoFit/>
          </a:bodyPr>
          <a:lstStyle/>
          <a:p>
            <a:pPr defTabSz="860425">
              <a:defRPr/>
            </a:pPr>
            <a:r>
              <a:rPr lang="en-US" sz="1300" b="0"/>
              <a:t>Randal E. Bryant</a:t>
            </a:r>
          </a:p>
        </p:txBody>
      </p:sp>
    </p:spTree>
    <p:extLst>
      <p:ext uri="{BB962C8B-B14F-4D97-AF65-F5344CB8AC3E}">
        <p14:creationId xmlns:p14="http://schemas.microsoft.com/office/powerpoint/2010/main" val="828610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1026"/>
          <p:cNvSpPr>
            <a:spLocks noGrp="1" noChangeArrowheads="1"/>
          </p:cNvSpPr>
          <p:nvPr>
            <p:ph type="hdr" sz="quarter"/>
          </p:nvPr>
        </p:nvSpPr>
        <p:spPr bwMode="auto">
          <a:xfrm>
            <a:off x="0" y="103188"/>
            <a:ext cx="749300" cy="274637"/>
          </a:xfrm>
          <a:prstGeom prst="rect">
            <a:avLst/>
          </a:prstGeom>
          <a:noFill/>
          <a:ln w="19050">
            <a:noFill/>
            <a:miter lim="800000"/>
            <a:headEnd/>
            <a:tailEnd type="none" w="sm" len="sm"/>
          </a:ln>
          <a:effectLst/>
        </p:spPr>
        <p:txBody>
          <a:bodyPr vert="horz" wrap="none" lIns="48331" tIns="48331" rIns="48331" bIns="48331" numCol="1" anchor="ctr" anchorCtr="0" compatLnSpc="1">
            <a:prstTxWarp prst="textNoShape">
              <a:avLst/>
            </a:prstTxWarp>
            <a:spAutoFit/>
          </a:bodyPr>
          <a:lstStyle>
            <a:lvl1pPr defTabSz="966788">
              <a:defRPr sz="1300"/>
            </a:lvl1pPr>
          </a:lstStyle>
          <a:p>
            <a:pPr>
              <a:defRPr/>
            </a:pPr>
            <a:endParaRPr lang="en-US"/>
          </a:p>
        </p:txBody>
      </p:sp>
      <p:sp>
        <p:nvSpPr>
          <p:cNvPr id="66563" name="Rectangle 1027"/>
          <p:cNvSpPr>
            <a:spLocks noGrp="1" noChangeArrowheads="1"/>
          </p:cNvSpPr>
          <p:nvPr>
            <p:ph type="dt" idx="1"/>
          </p:nvPr>
        </p:nvSpPr>
        <p:spPr bwMode="auto">
          <a:xfrm>
            <a:off x="6381750" y="103188"/>
            <a:ext cx="933450" cy="274637"/>
          </a:xfrm>
          <a:prstGeom prst="rect">
            <a:avLst/>
          </a:prstGeom>
          <a:noFill/>
          <a:ln w="19050">
            <a:noFill/>
            <a:miter lim="800000"/>
            <a:headEnd/>
            <a:tailEnd type="none" w="sm" len="sm"/>
          </a:ln>
          <a:effectLst/>
        </p:spPr>
        <p:txBody>
          <a:bodyPr vert="horz" wrap="none" lIns="48331" tIns="48331" rIns="48331" bIns="48331" numCol="1" anchor="ctr" anchorCtr="0" compatLnSpc="1">
            <a:prstTxWarp prst="textNoShape">
              <a:avLst/>
            </a:prstTxWarp>
            <a:spAutoFit/>
          </a:bodyPr>
          <a:lstStyle>
            <a:lvl1pPr algn="r" defTabSz="966788">
              <a:defRPr sz="1300"/>
            </a:lvl1pPr>
          </a:lstStyle>
          <a:p>
            <a:pPr>
              <a:defRPr/>
            </a:pPr>
            <a:endParaRPr lang="en-US"/>
          </a:p>
        </p:txBody>
      </p:sp>
      <p:sp>
        <p:nvSpPr>
          <p:cNvPr id="48132" name="Rectangle 1028"/>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66565" name="Rectangle 1029"/>
          <p:cNvSpPr>
            <a:spLocks noGrp="1" noChangeArrowheads="1"/>
          </p:cNvSpPr>
          <p:nvPr>
            <p:ph type="body" sz="quarter" idx="3"/>
          </p:nvPr>
        </p:nvSpPr>
        <p:spPr bwMode="auto">
          <a:xfrm>
            <a:off x="974725" y="6115050"/>
            <a:ext cx="2574925" cy="1212850"/>
          </a:xfrm>
          <a:prstGeom prst="rect">
            <a:avLst/>
          </a:prstGeom>
          <a:noFill/>
          <a:ln w="19050">
            <a:noFill/>
            <a:miter lim="800000"/>
            <a:headEnd/>
            <a:tailEnd type="none" w="sm" len="sm"/>
          </a:ln>
          <a:effectLst/>
        </p:spPr>
        <p:txBody>
          <a:bodyPr vert="horz" wrap="none" lIns="48331" tIns="48331" rIns="48331" bIns="48331" numCol="1" anchor="ctr"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1030"/>
          <p:cNvSpPr>
            <a:spLocks noGrp="1" noChangeArrowheads="1"/>
          </p:cNvSpPr>
          <p:nvPr>
            <p:ph type="ftr" sz="quarter" idx="4"/>
          </p:nvPr>
        </p:nvSpPr>
        <p:spPr bwMode="auto">
          <a:xfrm>
            <a:off x="0" y="9326563"/>
            <a:ext cx="676275" cy="274637"/>
          </a:xfrm>
          <a:prstGeom prst="rect">
            <a:avLst/>
          </a:prstGeom>
          <a:noFill/>
          <a:ln w="19050">
            <a:noFill/>
            <a:miter lim="800000"/>
            <a:headEnd/>
            <a:tailEnd type="none" w="sm" len="sm"/>
          </a:ln>
          <a:effectLst/>
        </p:spPr>
        <p:txBody>
          <a:bodyPr vert="horz" wrap="none" lIns="48331" tIns="48331" rIns="48331" bIns="48331" numCol="1" anchor="b" anchorCtr="0" compatLnSpc="1">
            <a:prstTxWarp prst="textNoShape">
              <a:avLst/>
            </a:prstTxWarp>
            <a:spAutoFit/>
          </a:bodyPr>
          <a:lstStyle>
            <a:lvl1pPr defTabSz="966788">
              <a:defRPr sz="1300"/>
            </a:lvl1pPr>
          </a:lstStyle>
          <a:p>
            <a:pPr>
              <a:defRPr/>
            </a:pPr>
            <a:endParaRPr lang="en-US"/>
          </a:p>
        </p:txBody>
      </p:sp>
      <p:sp>
        <p:nvSpPr>
          <p:cNvPr id="66567" name="Rectangle 1031"/>
          <p:cNvSpPr>
            <a:spLocks noGrp="1" noChangeArrowheads="1"/>
          </p:cNvSpPr>
          <p:nvPr>
            <p:ph type="sldNum" sz="quarter" idx="5"/>
          </p:nvPr>
        </p:nvSpPr>
        <p:spPr bwMode="auto">
          <a:xfrm>
            <a:off x="7016750" y="9326563"/>
            <a:ext cx="298450" cy="274637"/>
          </a:xfrm>
          <a:prstGeom prst="rect">
            <a:avLst/>
          </a:prstGeom>
          <a:noFill/>
          <a:ln w="19050">
            <a:noFill/>
            <a:miter lim="800000"/>
            <a:headEnd/>
            <a:tailEnd type="none" w="sm" len="sm"/>
          </a:ln>
          <a:effectLst/>
        </p:spPr>
        <p:txBody>
          <a:bodyPr vert="horz" wrap="none" lIns="48331" tIns="48331" rIns="48331" bIns="48331" numCol="1" anchor="b" anchorCtr="0" compatLnSpc="1">
            <a:prstTxWarp prst="textNoShape">
              <a:avLst/>
            </a:prstTxWarp>
            <a:spAutoFit/>
          </a:bodyPr>
          <a:lstStyle>
            <a:lvl1pPr algn="r" defTabSz="966788">
              <a:defRPr sz="1300"/>
            </a:lvl1pPr>
          </a:lstStyle>
          <a:p>
            <a:pPr>
              <a:defRPr/>
            </a:pPr>
            <a:fld id="{1BDAC4DC-EA20-49F0-AD62-1DEE9C5719CC}" type="slidenum">
              <a:rPr lang="en-US"/>
              <a:pPr>
                <a:defRPr/>
              </a:pPr>
              <a:t>‹#›</a:t>
            </a:fld>
            <a:endParaRPr lang="en-US"/>
          </a:p>
        </p:txBody>
      </p:sp>
    </p:spTree>
    <p:extLst>
      <p:ext uri="{BB962C8B-B14F-4D97-AF65-F5344CB8AC3E}">
        <p14:creationId xmlns:p14="http://schemas.microsoft.com/office/powerpoint/2010/main" val="171758983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307D600B-A5FC-476F-8738-EEB794A0C278}" type="slidenum">
              <a:rPr lang="en-US" smtClean="0"/>
              <a:pPr/>
              <a:t>14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B50843B0-4485-48C8-BD85-1BD9A82FCCBA}" type="slidenum">
              <a:rPr lang="en-US" smtClean="0"/>
              <a:pPr/>
              <a:t>15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74725" y="6086475"/>
            <a:ext cx="2743200" cy="1270000"/>
          </a:xfrm>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F699F271-536B-4763-AE7C-2D8340AB3685}" type="slidenum">
              <a:rPr lang="en-US" smtClean="0"/>
              <a:pPr/>
              <a:t>16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74725" y="6086475"/>
            <a:ext cx="2743200" cy="1270000"/>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F699F271-536B-4763-AE7C-2D8340AB3685}" type="slidenum">
              <a:rPr lang="en-US" smtClean="0"/>
              <a:pPr/>
              <a:t>17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74725" y="6086475"/>
            <a:ext cx="2743200" cy="1270000"/>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p:spPr>
        <p:txBody>
          <a:bodyPr/>
          <a:lstStyle/>
          <a:p>
            <a:fld id="{AF502806-FF9A-421F-AB66-D3703B419EE6}" type="slidenum">
              <a:rPr lang="en-US" smtClean="0"/>
              <a:pPr/>
              <a:t>18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446CA6A-0F38-4C72-9BCD-096B4C518FDF}" type="slidenum">
              <a:rPr lang="en-US" smtClean="0"/>
              <a:pPr/>
              <a:t>29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50423283-9E0F-4AD4-9F9B-5AA0259CED13}" type="slidenum">
              <a:rPr lang="en-US" smtClean="0"/>
              <a:pPr/>
              <a:t>30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p:spPr>
        <p:txBody>
          <a:bodyPr/>
          <a:lstStyle/>
          <a:p>
            <a:fld id="{EC2302F3-EE42-4CC2-8A5B-6B71EAB9E88F}" type="slidenum">
              <a:rPr lang="en-US" smtClean="0"/>
              <a:pPr/>
              <a:t>33</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noFill/>
        </p:spPr>
        <p:txBody>
          <a:bodyPr/>
          <a:lstStyle/>
          <a:p>
            <a:fld id="{6F4A21EB-DCF9-4E70-8B1A-6C26159A424A}" type="slidenum">
              <a:rPr lang="en-US" smtClean="0"/>
              <a:pPr/>
              <a:t>35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307D600B-A5FC-476F-8738-EEB794A0C278}" type="slidenum">
              <a:rPr lang="en-US" smtClean="0"/>
              <a:pPr/>
              <a:t>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C0CA7EFF-95F4-4D52-8C9B-A1661CE0862C}" type="slidenum">
              <a:rPr lang="en-US" smtClean="0"/>
              <a:pPr/>
              <a:t>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BCFDB4B6-6D74-4364-A381-281636ADAB90}" type="slidenum">
              <a:rPr lang="en-US" smtClean="0"/>
              <a:pPr/>
              <a:t>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745F8441-7152-4443-9842-56AF13EC8C99}"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3F653402-50E2-4C0E-AF88-425899DE0871}" type="slidenum">
              <a:rPr lang="en-US" smtClean="0"/>
              <a:pPr/>
              <a:t>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74725" y="4421188"/>
            <a:ext cx="5045075" cy="2533650"/>
          </a:xfrm>
          <a:noFill/>
          <a:ln w="9525"/>
        </p:spPr>
        <p:txBody>
          <a:bodyPr wrap="square"/>
          <a:lstStyle/>
          <a:p>
            <a:r>
              <a:rPr lang="en-US" smtClean="0"/>
              <a:t>One of the biggest users of cluster computing is Google.  They have set up dozens of data centers around the world, containing more computer power than just about anyone else.</a:t>
            </a:r>
          </a:p>
          <a:p>
            <a:endParaRPr lang="en-US" smtClean="0"/>
          </a:p>
          <a:p>
            <a:r>
              <a:rPr lang="en-US" smtClean="0"/>
              <a:t>Here’s a picture of their data center in Dalles, Oregon.  It cost them $600M and requires around 50 megawatts of power.  (For reference, that much power would supply the residential electricity needs of 6,000 households in the U.S.).  They located the data center near the Columbia River to take advantage of low-cost electricity.</a:t>
            </a:r>
          </a:p>
          <a:p>
            <a:endParaRPr lang="en-US" smtClean="0"/>
          </a:p>
          <a:p>
            <a:r>
              <a:rPr lang="en-US" smtClean="0"/>
              <a:t>Imagine what our intelligence sources could do if they had facilities on this scale to store and process satellite imagery, voice signals, and feeds from media outlets.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p>
            <a:fld id="{536FA730-0D0F-4950-9ABF-E066825D4CCE}" type="slidenum">
              <a:rPr lang="en-US" smtClean="0"/>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74725" y="6591300"/>
            <a:ext cx="1177925" cy="260350"/>
          </a:xfrm>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ABA5167D-9BF4-4558-8C34-9E913C879B55}" type="slidenum">
              <a:rPr lang="en-US" smtClean="0"/>
              <a:pPr/>
              <a:t>12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5947833B-EDD1-41A1-B7D1-24486A09F1D1}" type="slidenum">
              <a:rPr lang="en-US" smtClean="0"/>
              <a:pPr/>
              <a:t>13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0" name="Rectangle 2"/>
          <p:cNvSpPr>
            <a:spLocks noGrp="1" noChangeArrowheads="1"/>
          </p:cNvSpPr>
          <p:nvPr>
            <p:ph type="subTitle" sz="quarter" idx="1"/>
          </p:nvPr>
        </p:nvSpPr>
        <p:spPr>
          <a:xfrm>
            <a:off x="1370013" y="4641850"/>
            <a:ext cx="6391275" cy="1749425"/>
          </a:xfrm>
        </p:spPr>
        <p:txBody>
          <a:bodyPr/>
          <a:lstStyle>
            <a:lvl1pPr marL="0" indent="0" algn="ctr">
              <a:defRPr/>
            </a:lvl1pPr>
          </a:lstStyle>
          <a:p>
            <a:r>
              <a:rPr lang="en-US"/>
              <a:t>Click to edit Master subtitle style</a:t>
            </a:r>
          </a:p>
        </p:txBody>
      </p:sp>
      <p:sp>
        <p:nvSpPr>
          <p:cNvPr id="58371" name="Rectangle 3"/>
          <p:cNvSpPr>
            <a:spLocks noGrp="1" noChangeArrowheads="1"/>
          </p:cNvSpPr>
          <p:nvPr>
            <p:ph type="ctrTitle" sz="quarter"/>
          </p:nvPr>
        </p:nvSpPr>
        <p:spPr>
          <a:xfrm>
            <a:off x="684213" y="1339850"/>
            <a:ext cx="7762875" cy="2663825"/>
          </a:xfrm>
          <a:effectLst>
            <a:outerShdw dist="71842" dir="2700000" algn="ctr" rotWithShape="0">
              <a:schemeClr val="bg2"/>
            </a:outerShdw>
          </a:effectLst>
        </p:spPr>
        <p:txBody>
          <a:bodyPr lIns="91928" tIns="45964" rIns="91928" bIns="45964"/>
          <a:lstStyle>
            <a:lvl1pPr algn="ctr">
              <a:defRPr sz="4800"/>
            </a:lvl1pPr>
          </a:lstStyle>
          <a:p>
            <a:r>
              <a:rPr lang="en-US"/>
              <a:t>Click to edit Master title style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5625" y="247650"/>
            <a:ext cx="2203450" cy="618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62712" cy="618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725" y="4398963"/>
            <a:ext cx="7762875" cy="13589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0725" y="2901950"/>
            <a:ext cx="7762875"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368425"/>
            <a:ext cx="4070350" cy="5064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3263" y="1368425"/>
            <a:ext cx="4071937" cy="5064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6900" cy="11398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1938"/>
            <a:ext cx="4033838"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0113"/>
            <a:ext cx="4033838"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38675" y="1531938"/>
            <a:ext cx="403542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8675" y="2170113"/>
            <a:ext cx="4035425"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3550" cy="1158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0288" y="273050"/>
            <a:ext cx="5103812" cy="584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1925"/>
            <a:ext cx="3003550" cy="4683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9113" y="4791075"/>
            <a:ext cx="548005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89113" y="611188"/>
            <a:ext cx="5480050" cy="4106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89113" y="5357813"/>
            <a:ext cx="5480050"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290513" y="1368425"/>
            <a:ext cx="8294687" cy="5064125"/>
          </a:xfrm>
          <a:prstGeom prst="rect">
            <a:avLst/>
          </a:prstGeom>
          <a:noFill/>
          <a:ln w="9525">
            <a:noFill/>
            <a:miter lim="800000"/>
            <a:headEnd/>
            <a:tailEnd/>
          </a:ln>
          <a:effectLst/>
        </p:spPr>
        <p:txBody>
          <a:bodyPr vert="horz" wrap="square" lIns="90343" tIns="44379" rIns="90343" bIns="443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7347" name="Rectangle 3"/>
          <p:cNvSpPr>
            <a:spLocks noGrp="1" noChangeArrowheads="1"/>
          </p:cNvSpPr>
          <p:nvPr>
            <p:ph type="title"/>
          </p:nvPr>
        </p:nvSpPr>
        <p:spPr bwMode="auto">
          <a:xfrm>
            <a:off x="404813" y="247650"/>
            <a:ext cx="8704262" cy="779463"/>
          </a:xfrm>
          <a:prstGeom prst="rect">
            <a:avLst/>
          </a:prstGeom>
          <a:noFill/>
          <a:ln w="9525">
            <a:noFill/>
            <a:miter lim="800000"/>
            <a:headEnd/>
            <a:tailEnd/>
          </a:ln>
          <a:effectLst>
            <a:outerShdw dist="53882" dir="2700000" algn="ctr" rotWithShape="0">
              <a:srgbClr val="969696"/>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7348" name="Text Box 4"/>
          <p:cNvSpPr txBox="1">
            <a:spLocks noChangeArrowheads="1"/>
          </p:cNvSpPr>
          <p:nvPr/>
        </p:nvSpPr>
        <p:spPr bwMode="auto">
          <a:xfrm>
            <a:off x="219075" y="6389688"/>
            <a:ext cx="603250" cy="284162"/>
          </a:xfrm>
          <a:prstGeom prst="rect">
            <a:avLst/>
          </a:prstGeom>
          <a:noFill/>
          <a:ln w="19050">
            <a:noFill/>
            <a:miter lim="800000"/>
            <a:headEnd/>
            <a:tailEnd type="none" w="sm" len="sm"/>
          </a:ln>
          <a:effectLst/>
        </p:spPr>
        <p:txBody>
          <a:bodyPr wrap="none" lIns="45647" tIns="45647" rIns="45647" bIns="45647" anchor="ctr">
            <a:spAutoFit/>
          </a:bodyPr>
          <a:lstStyle/>
          <a:p>
            <a:pPr algn="ctr" defTabSz="912813">
              <a:defRPr/>
            </a:pPr>
            <a:r>
              <a:rPr lang="en-US" sz="1400" b="0">
                <a:solidFill>
                  <a:schemeClr val="hlink"/>
                </a:solidFill>
                <a:latin typeface="Helvetica" pitchFamily="34" charset="0"/>
              </a:rPr>
              <a:t>– </a:t>
            </a:r>
            <a:fld id="{84A710E1-C612-4FC3-A249-D8E99A8FAAE2}" type="slidenum">
              <a:rPr lang="en-US" sz="1400" b="0">
                <a:solidFill>
                  <a:schemeClr val="hlink"/>
                </a:solidFill>
                <a:latin typeface="Helvetica" pitchFamily="34" charset="0"/>
              </a:rPr>
              <a:pPr algn="ctr" defTabSz="912813">
                <a:defRPr/>
              </a:pPr>
              <a:t>‹#›</a:t>
            </a:fld>
            <a:r>
              <a:rPr lang="en-US" sz="1400" b="0">
                <a:solidFill>
                  <a:schemeClr val="hlink"/>
                </a:solidFill>
                <a:latin typeface="Helvetica" pitchFamily="34" charset="0"/>
              </a:rPr>
              <a:t> –</a:t>
            </a:r>
            <a:endParaRPr lang="en-US" sz="1400" b="0">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xmlns:p14="http://schemas.microsoft.com/office/powerpoint/2010/main" spd="med"/>
  <p:txStyles>
    <p:titleStyle>
      <a:lvl1pPr algn="l" defTabSz="912813" rtl="0" eaLnBrk="0" fontAlgn="base" hangingPunct="0">
        <a:lnSpc>
          <a:spcPct val="87000"/>
        </a:lnSpc>
        <a:spcBef>
          <a:spcPct val="0"/>
        </a:spcBef>
        <a:spcAft>
          <a:spcPct val="0"/>
        </a:spcAft>
        <a:defRPr sz="3800" b="1">
          <a:solidFill>
            <a:schemeClr val="hlink"/>
          </a:solidFill>
          <a:latin typeface="+mj-lt"/>
          <a:ea typeface="+mj-ea"/>
          <a:cs typeface="+mj-cs"/>
        </a:defRPr>
      </a:lvl1pPr>
      <a:lvl2pPr algn="l" defTabSz="912813" rtl="0" eaLnBrk="0" fontAlgn="base" hangingPunct="0">
        <a:lnSpc>
          <a:spcPct val="87000"/>
        </a:lnSpc>
        <a:spcBef>
          <a:spcPct val="0"/>
        </a:spcBef>
        <a:spcAft>
          <a:spcPct val="0"/>
        </a:spcAft>
        <a:defRPr sz="3800" b="1">
          <a:solidFill>
            <a:schemeClr val="hlink"/>
          </a:solidFill>
          <a:latin typeface="Helvetica" pitchFamily="34" charset="0"/>
        </a:defRPr>
      </a:lvl2pPr>
      <a:lvl3pPr algn="l" defTabSz="912813" rtl="0" eaLnBrk="0" fontAlgn="base" hangingPunct="0">
        <a:lnSpc>
          <a:spcPct val="87000"/>
        </a:lnSpc>
        <a:spcBef>
          <a:spcPct val="0"/>
        </a:spcBef>
        <a:spcAft>
          <a:spcPct val="0"/>
        </a:spcAft>
        <a:defRPr sz="3800" b="1">
          <a:solidFill>
            <a:schemeClr val="hlink"/>
          </a:solidFill>
          <a:latin typeface="Helvetica" pitchFamily="34" charset="0"/>
        </a:defRPr>
      </a:lvl3pPr>
      <a:lvl4pPr algn="l" defTabSz="912813" rtl="0" eaLnBrk="0" fontAlgn="base" hangingPunct="0">
        <a:lnSpc>
          <a:spcPct val="87000"/>
        </a:lnSpc>
        <a:spcBef>
          <a:spcPct val="0"/>
        </a:spcBef>
        <a:spcAft>
          <a:spcPct val="0"/>
        </a:spcAft>
        <a:defRPr sz="3800" b="1">
          <a:solidFill>
            <a:schemeClr val="hlink"/>
          </a:solidFill>
          <a:latin typeface="Helvetica" pitchFamily="34" charset="0"/>
        </a:defRPr>
      </a:lvl4pPr>
      <a:lvl5pPr algn="l" defTabSz="912813"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defTabSz="912813" rtl="0" fontAlgn="base">
        <a:lnSpc>
          <a:spcPct val="87000"/>
        </a:lnSpc>
        <a:spcBef>
          <a:spcPct val="0"/>
        </a:spcBef>
        <a:spcAft>
          <a:spcPct val="0"/>
        </a:spcAft>
        <a:defRPr sz="3800" b="1">
          <a:solidFill>
            <a:schemeClr val="hlink"/>
          </a:solidFill>
          <a:latin typeface="Helvetica" pitchFamily="34" charset="0"/>
        </a:defRPr>
      </a:lvl6pPr>
      <a:lvl7pPr marL="914400" algn="l" defTabSz="912813" rtl="0" fontAlgn="base">
        <a:lnSpc>
          <a:spcPct val="87000"/>
        </a:lnSpc>
        <a:spcBef>
          <a:spcPct val="0"/>
        </a:spcBef>
        <a:spcAft>
          <a:spcPct val="0"/>
        </a:spcAft>
        <a:defRPr sz="3800" b="1">
          <a:solidFill>
            <a:schemeClr val="hlink"/>
          </a:solidFill>
          <a:latin typeface="Helvetica" pitchFamily="34" charset="0"/>
        </a:defRPr>
      </a:lvl7pPr>
      <a:lvl8pPr marL="1371600" algn="l" defTabSz="912813" rtl="0" fontAlgn="base">
        <a:lnSpc>
          <a:spcPct val="87000"/>
        </a:lnSpc>
        <a:spcBef>
          <a:spcPct val="0"/>
        </a:spcBef>
        <a:spcAft>
          <a:spcPct val="0"/>
        </a:spcAft>
        <a:defRPr sz="3800" b="1">
          <a:solidFill>
            <a:schemeClr val="hlink"/>
          </a:solidFill>
          <a:latin typeface="Helvetica" pitchFamily="34" charset="0"/>
        </a:defRPr>
      </a:lvl8pPr>
      <a:lvl9pPr marL="1828800" algn="l" defTabSz="912813"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defTabSz="912813"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2950" indent="-244475" algn="l" defTabSz="912813"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4588" indent="-238125" algn="l" defTabSz="912813" rtl="0" eaLnBrk="0" fontAlgn="base" hangingPunct="0">
        <a:lnSpc>
          <a:spcPct val="107000"/>
        </a:lnSpc>
        <a:spcBef>
          <a:spcPct val="10000"/>
        </a:spcBef>
        <a:spcAft>
          <a:spcPct val="0"/>
        </a:spcAft>
        <a:buClr>
          <a:srgbClr val="005400"/>
        </a:buClr>
        <a:buSzPct val="90000"/>
        <a:buFont typeface="Wingdings" pitchFamily="2" charset="2"/>
        <a:buChar char="l"/>
        <a:defRPr>
          <a:solidFill>
            <a:schemeClr val="folHlink"/>
          </a:solidFill>
          <a:latin typeface="+mn-lt"/>
        </a:defRPr>
      </a:lvl3pPr>
      <a:lvl4pPr marL="1597025" indent="-227013" algn="l" defTabSz="912813" rtl="0" eaLnBrk="0" fontAlgn="base" hangingPunct="0">
        <a:spcBef>
          <a:spcPct val="20000"/>
        </a:spcBef>
        <a:spcAft>
          <a:spcPct val="0"/>
        </a:spcAft>
        <a:buChar char="»"/>
        <a:defRPr>
          <a:solidFill>
            <a:schemeClr val="tx1"/>
          </a:solidFill>
          <a:latin typeface="+mn-lt"/>
        </a:defRPr>
      </a:lvl4pPr>
      <a:lvl5pPr marL="2447925" indent="-228600" algn="l" defTabSz="912813" rtl="0" eaLnBrk="0" fontAlgn="base" hangingPunct="0">
        <a:spcBef>
          <a:spcPct val="20000"/>
        </a:spcBef>
        <a:spcAft>
          <a:spcPct val="0"/>
        </a:spcAft>
        <a:buChar char="•"/>
        <a:defRPr sz="2000">
          <a:solidFill>
            <a:schemeClr val="tx1"/>
          </a:solidFill>
          <a:latin typeface="Times New Roman" pitchFamily="18" charset="0"/>
        </a:defRPr>
      </a:lvl5pPr>
      <a:lvl6pPr marL="2905125" indent="-228600" algn="l" defTabSz="912813" rtl="0" fontAlgn="base">
        <a:spcBef>
          <a:spcPct val="20000"/>
        </a:spcBef>
        <a:spcAft>
          <a:spcPct val="0"/>
        </a:spcAft>
        <a:buChar char="•"/>
        <a:defRPr sz="2000">
          <a:solidFill>
            <a:schemeClr val="tx1"/>
          </a:solidFill>
          <a:latin typeface="Times New Roman" pitchFamily="18" charset="0"/>
        </a:defRPr>
      </a:lvl6pPr>
      <a:lvl7pPr marL="3362325" indent="-228600" algn="l" defTabSz="912813" rtl="0" fontAlgn="base">
        <a:spcBef>
          <a:spcPct val="20000"/>
        </a:spcBef>
        <a:spcAft>
          <a:spcPct val="0"/>
        </a:spcAft>
        <a:buChar char="•"/>
        <a:defRPr sz="2000">
          <a:solidFill>
            <a:schemeClr val="tx1"/>
          </a:solidFill>
          <a:latin typeface="Times New Roman" pitchFamily="18" charset="0"/>
        </a:defRPr>
      </a:lvl7pPr>
      <a:lvl8pPr marL="3819525" indent="-228600" algn="l" defTabSz="912813" rtl="0" fontAlgn="base">
        <a:spcBef>
          <a:spcPct val="20000"/>
        </a:spcBef>
        <a:spcAft>
          <a:spcPct val="0"/>
        </a:spcAft>
        <a:buChar char="•"/>
        <a:defRPr sz="2000">
          <a:solidFill>
            <a:schemeClr val="tx1"/>
          </a:solidFill>
          <a:latin typeface="Times New Roman" pitchFamily="18" charset="0"/>
        </a:defRPr>
      </a:lvl8pPr>
      <a:lvl9pPr marL="4276725" indent="-228600" algn="l" defTabSz="912813"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oleObject" Target="../embeddings/oleObject3.bin"/><Relationship Id="rId8"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5.bin"/><Relationship Id="rId5"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6.emf"/><Relationship Id="rId5" Type="http://schemas.openxmlformats.org/officeDocument/2006/relationships/image" Target="../media/image17.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png"/><Relationship Id="rId5" Type="http://schemas.openxmlformats.org/officeDocument/2006/relationships/oleObject" Target="../embeddings/oleObject1.bin"/><Relationship Id="rId6" Type="http://schemas.openxmlformats.org/officeDocument/2006/relationships/image" Target="../media/image3.png"/><Relationship Id="rId7"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74650"/>
            <a:ext cx="9131300" cy="1058486"/>
          </a:xfrm>
          <a:noFill/>
          <a:ln/>
        </p:spPr>
        <p:txBody>
          <a:bodyPr/>
          <a:lstStyle/>
          <a:p>
            <a:pPr algn="ctr"/>
            <a:r>
              <a:rPr lang="en-US" dirty="0" err="1" smtClean="0"/>
              <a:t>MapReduce</a:t>
            </a:r>
            <a:r>
              <a:rPr lang="en-US" dirty="0" smtClean="0"/>
              <a:t> Programming</a:t>
            </a:r>
            <a:endParaRPr lang="en-US" dirty="0"/>
          </a:p>
        </p:txBody>
      </p:sp>
      <p:sp>
        <p:nvSpPr>
          <p:cNvPr id="4099" name="Rectangle 3"/>
          <p:cNvSpPr>
            <a:spLocks noGrp="1" noChangeArrowheads="1"/>
          </p:cNvSpPr>
          <p:nvPr>
            <p:ph type="body" idx="1"/>
          </p:nvPr>
        </p:nvSpPr>
        <p:spPr>
          <a:xfrm>
            <a:off x="1883331" y="2992432"/>
            <a:ext cx="5133186" cy="2563818"/>
          </a:xfrm>
          <a:noFill/>
          <a:ln/>
        </p:spPr>
        <p:txBody>
          <a:bodyPr lIns="90342" tIns="44379" rIns="90342" bIns="44379"/>
          <a:lstStyle/>
          <a:p>
            <a:pPr>
              <a:lnSpc>
                <a:spcPct val="85000"/>
              </a:lnSpc>
            </a:pPr>
            <a:r>
              <a:rPr lang="en-US" sz="2000" dirty="0"/>
              <a:t>Topics</a:t>
            </a:r>
          </a:p>
          <a:p>
            <a:pPr lvl="1">
              <a:lnSpc>
                <a:spcPct val="90000"/>
              </a:lnSpc>
            </a:pPr>
            <a:r>
              <a:rPr lang="en-US" sz="1800" dirty="0" smtClean="0"/>
              <a:t>Large-scale computing</a:t>
            </a:r>
          </a:p>
          <a:p>
            <a:pPr lvl="2">
              <a:lnSpc>
                <a:spcPct val="90000"/>
              </a:lnSpc>
            </a:pPr>
            <a:r>
              <a:rPr lang="en-US" sz="1400" dirty="0" smtClean="0"/>
              <a:t>Traditional high-performance computing (HPC)</a:t>
            </a:r>
          </a:p>
          <a:p>
            <a:pPr lvl="2">
              <a:lnSpc>
                <a:spcPct val="90000"/>
              </a:lnSpc>
            </a:pPr>
            <a:r>
              <a:rPr lang="en-US" sz="1400" dirty="0" smtClean="0"/>
              <a:t>Cluster computing</a:t>
            </a:r>
          </a:p>
          <a:p>
            <a:pPr lvl="1">
              <a:lnSpc>
                <a:spcPct val="90000"/>
              </a:lnSpc>
            </a:pPr>
            <a:r>
              <a:rPr lang="en-US" sz="1600" dirty="0" err="1" smtClean="0"/>
              <a:t>MapReduce</a:t>
            </a:r>
            <a:endParaRPr lang="en-US" sz="1600" dirty="0" smtClean="0"/>
          </a:p>
          <a:p>
            <a:pPr lvl="2">
              <a:lnSpc>
                <a:spcPct val="90000"/>
              </a:lnSpc>
            </a:pPr>
            <a:r>
              <a:rPr lang="en-US" sz="1400" dirty="0" smtClean="0"/>
              <a:t>Definition</a:t>
            </a:r>
          </a:p>
          <a:p>
            <a:pPr lvl="2">
              <a:lnSpc>
                <a:spcPct val="90000"/>
              </a:lnSpc>
            </a:pPr>
            <a:r>
              <a:rPr lang="en-US" sz="1400" dirty="0" smtClean="0"/>
              <a:t>Examples</a:t>
            </a:r>
          </a:p>
          <a:p>
            <a:pPr lvl="1">
              <a:lnSpc>
                <a:spcPct val="90000"/>
              </a:lnSpc>
            </a:pPr>
            <a:r>
              <a:rPr lang="en-US" sz="1600" dirty="0" smtClean="0"/>
              <a:t>Implementation</a:t>
            </a:r>
          </a:p>
          <a:p>
            <a:pPr lvl="1">
              <a:lnSpc>
                <a:spcPct val="90000"/>
              </a:lnSpc>
            </a:pPr>
            <a:r>
              <a:rPr lang="en-US" sz="1600" dirty="0" smtClean="0"/>
              <a:t>Alternatives to </a:t>
            </a:r>
            <a:r>
              <a:rPr lang="en-US" sz="1600" dirty="0" err="1" smtClean="0"/>
              <a:t>MapReduce</a:t>
            </a:r>
            <a:endParaRPr lang="en-US" sz="1600" dirty="0" smtClean="0"/>
          </a:p>
          <a:p>
            <a:pPr lvl="1">
              <a:lnSpc>
                <a:spcPct val="90000"/>
              </a:lnSpc>
            </a:pPr>
            <a:r>
              <a:rPr lang="en-US" sz="1600" dirty="0" smtClean="0"/>
              <a:t>Properties</a:t>
            </a:r>
            <a:endParaRPr lang="en-US" sz="1600" dirty="0"/>
          </a:p>
          <a:p>
            <a:pPr lvl="1">
              <a:lnSpc>
                <a:spcPct val="97000"/>
              </a:lnSpc>
            </a:pPr>
            <a:endParaRPr lang="en-US" sz="1800" dirty="0"/>
          </a:p>
        </p:txBody>
      </p:sp>
      <p:sp>
        <p:nvSpPr>
          <p:cNvPr id="4103" name="Rectangle 7"/>
          <p:cNvSpPr>
            <a:spLocks noChangeArrowheads="1"/>
          </p:cNvSpPr>
          <p:nvPr/>
        </p:nvSpPr>
        <p:spPr bwMode="auto">
          <a:xfrm>
            <a:off x="1445789" y="1593850"/>
            <a:ext cx="6315816" cy="991984"/>
          </a:xfrm>
          <a:prstGeom prst="rect">
            <a:avLst/>
          </a:prstGeom>
          <a:noFill/>
          <a:ln w="12700">
            <a:noFill/>
            <a:miter lim="800000"/>
            <a:headEnd/>
            <a:tailEnd/>
          </a:ln>
          <a:effectLst/>
        </p:spPr>
        <p:txBody>
          <a:bodyPr lIns="63398" tIns="25359" rIns="63398" bIns="25359">
            <a:spAutoFit/>
          </a:bodyPr>
          <a:lstStyle/>
          <a:p>
            <a:pPr algn="ctr">
              <a:lnSpc>
                <a:spcPct val="110000"/>
              </a:lnSpc>
            </a:pPr>
            <a:r>
              <a:rPr lang="en-US" sz="2800" dirty="0" smtClean="0">
                <a:solidFill>
                  <a:schemeClr val="tx2"/>
                </a:solidFill>
                <a:latin typeface="Helvetica" pitchFamily="34" charset="0"/>
              </a:rPr>
              <a:t>Randal E. Bryant</a:t>
            </a:r>
          </a:p>
          <a:p>
            <a:pPr algn="ctr">
              <a:lnSpc>
                <a:spcPct val="110000"/>
              </a:lnSpc>
            </a:pPr>
            <a:r>
              <a:rPr lang="en-US" sz="2800" dirty="0" smtClean="0">
                <a:solidFill>
                  <a:schemeClr val="tx2"/>
                </a:solidFill>
                <a:latin typeface="Helvetica" pitchFamily="34" charset="0"/>
              </a:rPr>
              <a:t>Carnegie Mellon University</a:t>
            </a:r>
            <a:endParaRPr lang="en-US" sz="2800" dirty="0">
              <a:solidFill>
                <a:schemeClr val="tx2"/>
              </a:solidFill>
              <a:latin typeface="Helvetica"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Cluster Machine</a:t>
            </a:r>
            <a:endParaRPr lang="en-US" dirty="0"/>
          </a:p>
        </p:txBody>
      </p:sp>
      <p:sp>
        <p:nvSpPr>
          <p:cNvPr id="3" name="Content Placeholder 2"/>
          <p:cNvSpPr>
            <a:spLocks noGrp="1"/>
          </p:cNvSpPr>
          <p:nvPr>
            <p:ph idx="1"/>
          </p:nvPr>
        </p:nvSpPr>
        <p:spPr>
          <a:xfrm>
            <a:off x="5175250" y="1368425"/>
            <a:ext cx="3409950" cy="5064125"/>
          </a:xfrm>
        </p:spPr>
        <p:txBody>
          <a:bodyPr/>
          <a:lstStyle/>
          <a:p>
            <a:r>
              <a:rPr lang="en-US" dirty="0" smtClean="0"/>
              <a:t>Compute + Storage Nodes</a:t>
            </a:r>
          </a:p>
          <a:p>
            <a:pPr lvl="1"/>
            <a:r>
              <a:rPr lang="en-US" dirty="0" smtClean="0"/>
              <a:t>Medium-performance processors</a:t>
            </a:r>
          </a:p>
          <a:p>
            <a:pPr lvl="1"/>
            <a:r>
              <a:rPr lang="en-US" dirty="0" smtClean="0"/>
              <a:t>Modest memory</a:t>
            </a:r>
          </a:p>
          <a:p>
            <a:pPr lvl="1"/>
            <a:r>
              <a:rPr lang="en-US" dirty="0" smtClean="0"/>
              <a:t>1-2 disks</a:t>
            </a:r>
          </a:p>
          <a:p>
            <a:r>
              <a:rPr lang="en-US" dirty="0" smtClean="0"/>
              <a:t>Network</a:t>
            </a:r>
          </a:p>
          <a:p>
            <a:pPr lvl="1"/>
            <a:r>
              <a:rPr lang="en-US" dirty="0" smtClean="0"/>
              <a:t>Conventional Ethernet switches</a:t>
            </a:r>
          </a:p>
          <a:p>
            <a:pPr lvl="2"/>
            <a:r>
              <a:rPr lang="en-US" dirty="0" smtClean="0"/>
              <a:t>10 </a:t>
            </a:r>
            <a:r>
              <a:rPr lang="en-US" dirty="0" err="1" smtClean="0"/>
              <a:t>Gb</a:t>
            </a:r>
            <a:r>
              <a:rPr lang="en-US" dirty="0" smtClean="0"/>
              <a:t>/s within rack</a:t>
            </a:r>
          </a:p>
          <a:p>
            <a:pPr lvl="2"/>
            <a:r>
              <a:rPr lang="en-US" dirty="0" smtClean="0"/>
              <a:t>100 </a:t>
            </a:r>
            <a:r>
              <a:rPr lang="en-US" dirty="0" err="1" smtClean="0"/>
              <a:t>Gb</a:t>
            </a:r>
            <a:r>
              <a:rPr lang="en-US" dirty="0" smtClean="0"/>
              <a:t>/s across racks</a:t>
            </a:r>
            <a:endParaRPr lang="en-US" dirty="0"/>
          </a:p>
        </p:txBody>
      </p:sp>
      <p:sp>
        <p:nvSpPr>
          <p:cNvPr id="4" name="Rectangle 15"/>
          <p:cNvSpPr>
            <a:spLocks noChangeArrowheads="1"/>
          </p:cNvSpPr>
          <p:nvPr/>
        </p:nvSpPr>
        <p:spPr bwMode="auto">
          <a:xfrm>
            <a:off x="527050" y="4260850"/>
            <a:ext cx="4191000" cy="838200"/>
          </a:xfrm>
          <a:prstGeom prst="rect">
            <a:avLst/>
          </a:prstGeom>
          <a:solidFill>
            <a:schemeClr val="tx2">
              <a:lumMod val="25000"/>
              <a:lumOff val="75000"/>
            </a:schemeClr>
          </a:solidFill>
          <a:ln w="19050">
            <a:solidFill>
              <a:schemeClr val="tx2"/>
            </a:solidFill>
            <a:miter lim="800000"/>
            <a:headEnd/>
            <a:tailEnd type="none" w="lg" len="med"/>
          </a:ln>
        </p:spPr>
        <p:txBody>
          <a:bodyPr wrap="none" lIns="45720" rIns="45720" anchor="ctr"/>
          <a:lstStyle/>
          <a:p>
            <a:pPr algn="ctr"/>
            <a:r>
              <a:rPr lang="en-US" dirty="0" smtClean="0"/>
              <a:t>Network</a:t>
            </a:r>
            <a:endParaRPr lang="en-US" dirty="0"/>
          </a:p>
        </p:txBody>
      </p:sp>
      <p:sp>
        <p:nvSpPr>
          <p:cNvPr id="5" name="Rectangle 15"/>
          <p:cNvSpPr>
            <a:spLocks noChangeArrowheads="1"/>
          </p:cNvSpPr>
          <p:nvPr/>
        </p:nvSpPr>
        <p:spPr bwMode="auto">
          <a:xfrm>
            <a:off x="527050" y="1593850"/>
            <a:ext cx="4191000" cy="2514600"/>
          </a:xfrm>
          <a:prstGeom prst="rect">
            <a:avLst/>
          </a:prstGeom>
          <a:solidFill>
            <a:srgbClr val="FFFF99"/>
          </a:solidFill>
          <a:ln w="19050">
            <a:solidFill>
              <a:schemeClr val="tx2"/>
            </a:solidFill>
            <a:miter lim="800000"/>
            <a:headEnd/>
            <a:tailEnd type="none" w="lg" len="med"/>
          </a:ln>
        </p:spPr>
        <p:txBody>
          <a:bodyPr wrap="none" lIns="45720" rIns="45720" anchor="t" anchorCtr="0"/>
          <a:lstStyle/>
          <a:p>
            <a:pPr algn="ctr"/>
            <a:r>
              <a:rPr lang="en-US" dirty="0" smtClean="0"/>
              <a:t>Compute + Storage Nodes</a:t>
            </a:r>
            <a:endParaRPr lang="en-US" dirty="0"/>
          </a:p>
        </p:txBody>
      </p:sp>
      <p:sp>
        <p:nvSpPr>
          <p:cNvPr id="19" name="TextBox 18"/>
          <p:cNvSpPr txBox="1"/>
          <p:nvPr/>
        </p:nvSpPr>
        <p:spPr>
          <a:xfrm>
            <a:off x="2813050" y="2584450"/>
            <a:ext cx="553357" cy="341632"/>
          </a:xfrm>
          <a:prstGeom prst="rect">
            <a:avLst/>
          </a:prstGeom>
          <a:noFill/>
        </p:spPr>
        <p:txBody>
          <a:bodyPr wrap="none" rtlCol="0">
            <a:spAutoFit/>
          </a:bodyPr>
          <a:lstStyle/>
          <a:p>
            <a:r>
              <a:rPr lang="en-US" dirty="0" smtClean="0"/>
              <a:t>• • •</a:t>
            </a:r>
          </a:p>
        </p:txBody>
      </p:sp>
      <p:grpSp>
        <p:nvGrpSpPr>
          <p:cNvPr id="27" name="Group 26"/>
          <p:cNvGrpSpPr/>
          <p:nvPr/>
        </p:nvGrpSpPr>
        <p:grpSpPr>
          <a:xfrm>
            <a:off x="679450" y="2279650"/>
            <a:ext cx="838200" cy="1676400"/>
            <a:chOff x="679450" y="2279650"/>
            <a:chExt cx="838200" cy="1676400"/>
          </a:xfrm>
        </p:grpSpPr>
        <p:sp>
          <p:nvSpPr>
            <p:cNvPr id="7" name="Rectangle 15"/>
            <p:cNvSpPr>
              <a:spLocks noChangeArrowheads="1"/>
            </p:cNvSpPr>
            <p:nvPr/>
          </p:nvSpPr>
          <p:spPr bwMode="auto">
            <a:xfrm>
              <a:off x="679450" y="2279650"/>
              <a:ext cx="838200" cy="1676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8" name="Rectangle 15"/>
            <p:cNvSpPr>
              <a:spLocks noChangeArrowheads="1"/>
            </p:cNvSpPr>
            <p:nvPr/>
          </p:nvSpPr>
          <p:spPr bwMode="auto">
            <a:xfrm>
              <a:off x="755650" y="2432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9" name="Rectangle 15"/>
            <p:cNvSpPr>
              <a:spLocks noChangeArrowheads="1"/>
            </p:cNvSpPr>
            <p:nvPr/>
          </p:nvSpPr>
          <p:spPr bwMode="auto">
            <a:xfrm>
              <a:off x="755650" y="2813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sp>
          <p:nvSpPr>
            <p:cNvPr id="20" name="Flowchart: Magnetic Disk 19"/>
            <p:cNvSpPr/>
            <p:nvPr/>
          </p:nvSpPr>
          <p:spPr bwMode="auto">
            <a:xfrm>
              <a:off x="831850" y="3270250"/>
              <a:ext cx="533400" cy="533400"/>
            </a:xfrm>
            <a:prstGeom prst="flowChartMagneticDisk">
              <a:avLst/>
            </a:prstGeom>
            <a:solidFill>
              <a:srgbClr val="FF66FF"/>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8" name="Group 27"/>
          <p:cNvGrpSpPr/>
          <p:nvPr/>
        </p:nvGrpSpPr>
        <p:grpSpPr>
          <a:xfrm>
            <a:off x="1670050" y="2279650"/>
            <a:ext cx="838200" cy="1676400"/>
            <a:chOff x="679450" y="2279650"/>
            <a:chExt cx="838200" cy="1676400"/>
          </a:xfrm>
        </p:grpSpPr>
        <p:sp>
          <p:nvSpPr>
            <p:cNvPr id="29" name="Rectangle 15"/>
            <p:cNvSpPr>
              <a:spLocks noChangeArrowheads="1"/>
            </p:cNvSpPr>
            <p:nvPr/>
          </p:nvSpPr>
          <p:spPr bwMode="auto">
            <a:xfrm>
              <a:off x="679450" y="2279650"/>
              <a:ext cx="838200" cy="1676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30" name="Rectangle 15"/>
            <p:cNvSpPr>
              <a:spLocks noChangeArrowheads="1"/>
            </p:cNvSpPr>
            <p:nvPr/>
          </p:nvSpPr>
          <p:spPr bwMode="auto">
            <a:xfrm>
              <a:off x="755650" y="2432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31" name="Rectangle 15"/>
            <p:cNvSpPr>
              <a:spLocks noChangeArrowheads="1"/>
            </p:cNvSpPr>
            <p:nvPr/>
          </p:nvSpPr>
          <p:spPr bwMode="auto">
            <a:xfrm>
              <a:off x="755650" y="2813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sp>
          <p:nvSpPr>
            <p:cNvPr id="32" name="Flowchart: Magnetic Disk 31"/>
            <p:cNvSpPr/>
            <p:nvPr/>
          </p:nvSpPr>
          <p:spPr bwMode="auto">
            <a:xfrm>
              <a:off x="831850" y="3270250"/>
              <a:ext cx="533400" cy="533400"/>
            </a:xfrm>
            <a:prstGeom prst="flowChartMagneticDisk">
              <a:avLst/>
            </a:prstGeom>
            <a:solidFill>
              <a:srgbClr val="FF66FF"/>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33" name="Group 32"/>
          <p:cNvGrpSpPr/>
          <p:nvPr/>
        </p:nvGrpSpPr>
        <p:grpSpPr>
          <a:xfrm>
            <a:off x="3651250" y="2279650"/>
            <a:ext cx="838200" cy="1676400"/>
            <a:chOff x="679450" y="2279650"/>
            <a:chExt cx="838200" cy="1676400"/>
          </a:xfrm>
        </p:grpSpPr>
        <p:sp>
          <p:nvSpPr>
            <p:cNvPr id="34" name="Rectangle 15"/>
            <p:cNvSpPr>
              <a:spLocks noChangeArrowheads="1"/>
            </p:cNvSpPr>
            <p:nvPr/>
          </p:nvSpPr>
          <p:spPr bwMode="auto">
            <a:xfrm>
              <a:off x="679450" y="2279650"/>
              <a:ext cx="838200" cy="1676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35" name="Rectangle 15"/>
            <p:cNvSpPr>
              <a:spLocks noChangeArrowheads="1"/>
            </p:cNvSpPr>
            <p:nvPr/>
          </p:nvSpPr>
          <p:spPr bwMode="auto">
            <a:xfrm>
              <a:off x="755650" y="2432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36" name="Rectangle 15"/>
            <p:cNvSpPr>
              <a:spLocks noChangeArrowheads="1"/>
            </p:cNvSpPr>
            <p:nvPr/>
          </p:nvSpPr>
          <p:spPr bwMode="auto">
            <a:xfrm>
              <a:off x="755650" y="28130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sp>
          <p:nvSpPr>
            <p:cNvPr id="37" name="Flowchart: Magnetic Disk 36"/>
            <p:cNvSpPr/>
            <p:nvPr/>
          </p:nvSpPr>
          <p:spPr bwMode="auto">
            <a:xfrm>
              <a:off x="831850" y="3270250"/>
              <a:ext cx="533400" cy="533400"/>
            </a:xfrm>
            <a:prstGeom prst="flowChartMagneticDisk">
              <a:avLst/>
            </a:prstGeom>
            <a:solidFill>
              <a:srgbClr val="FF66FF"/>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813050" y="1974850"/>
            <a:ext cx="6019612" cy="2330450"/>
          </a:xfrm>
          <a:prstGeom prst="rect">
            <a:avLst/>
          </a:prstGeom>
        </p:spPr>
      </p:pic>
      <p:sp>
        <p:nvSpPr>
          <p:cNvPr id="375810" name="Rectangle 2"/>
          <p:cNvSpPr>
            <a:spLocks noGrp="1" noChangeArrowheads="1"/>
          </p:cNvSpPr>
          <p:nvPr>
            <p:ph type="title"/>
          </p:nvPr>
        </p:nvSpPr>
        <p:spPr/>
        <p:txBody>
          <a:bodyPr/>
          <a:lstStyle/>
          <a:p>
            <a:pPr eaLnBrk="1" hangingPunct="1">
              <a:defRPr/>
            </a:pPr>
            <a:r>
              <a:rPr lang="en-US" dirty="0" smtClean="0"/>
              <a:t>Machines with Disks</a:t>
            </a:r>
          </a:p>
        </p:txBody>
      </p:sp>
      <p:sp>
        <p:nvSpPr>
          <p:cNvPr id="375811" name="Rectangle 3"/>
          <p:cNvSpPr>
            <a:spLocks noGrp="1" noChangeArrowheads="1"/>
          </p:cNvSpPr>
          <p:nvPr>
            <p:ph idx="1"/>
          </p:nvPr>
        </p:nvSpPr>
        <p:spPr>
          <a:xfrm>
            <a:off x="146051" y="1136650"/>
            <a:ext cx="3505200" cy="5064125"/>
          </a:xfrm>
        </p:spPr>
        <p:txBody>
          <a:bodyPr/>
          <a:lstStyle/>
          <a:p>
            <a:pPr eaLnBrk="1" hangingPunct="1">
              <a:defRPr/>
            </a:pPr>
            <a:r>
              <a:rPr lang="en-US" sz="2400" dirty="0" smtClean="0"/>
              <a:t>Lots of storage for cheap</a:t>
            </a:r>
          </a:p>
          <a:p>
            <a:pPr lvl="1" eaLnBrk="1" hangingPunct="1">
              <a:defRPr/>
            </a:pPr>
            <a:r>
              <a:rPr lang="en-US" sz="2000" dirty="0" smtClean="0"/>
              <a:t>Seagate Barracuda</a:t>
            </a:r>
          </a:p>
          <a:p>
            <a:pPr lvl="1" eaLnBrk="1" hangingPunct="1"/>
            <a:r>
              <a:rPr lang="en-US" dirty="0" smtClean="0"/>
              <a:t>3 </a:t>
            </a:r>
            <a:r>
              <a:rPr lang="en-US" dirty="0"/>
              <a:t>TB @ $130</a:t>
            </a:r>
          </a:p>
          <a:p>
            <a:pPr lvl="2" eaLnBrk="1" hangingPunct="1">
              <a:buNone/>
            </a:pPr>
            <a:r>
              <a:rPr lang="en-US" sz="1600" dirty="0"/>
              <a:t>(4.3¢ / GB)</a:t>
            </a:r>
          </a:p>
          <a:p>
            <a:pPr lvl="1" eaLnBrk="1" hangingPunct="1"/>
            <a:r>
              <a:rPr lang="en-US" dirty="0"/>
              <a:t>Compare 2007:</a:t>
            </a:r>
          </a:p>
          <a:p>
            <a:pPr lvl="2" eaLnBrk="1" hangingPunct="1">
              <a:buNone/>
            </a:pPr>
            <a:r>
              <a:rPr lang="en-US" sz="1600" dirty="0"/>
              <a:t>0.75 TB @ $266</a:t>
            </a:r>
          </a:p>
          <a:p>
            <a:pPr lvl="2" eaLnBrk="1" hangingPunct="1">
              <a:buNone/>
            </a:pPr>
            <a:r>
              <a:rPr lang="en-US" sz="1600" dirty="0"/>
              <a:t>35¢ / GB</a:t>
            </a:r>
          </a:p>
          <a:p>
            <a:pPr eaLnBrk="1" hangingPunct="1">
              <a:defRPr/>
            </a:pPr>
            <a:r>
              <a:rPr lang="en-US" dirty="0" smtClean="0"/>
              <a:t>Drawbacks</a:t>
            </a:r>
          </a:p>
          <a:p>
            <a:pPr lvl="1" eaLnBrk="1" hangingPunct="1">
              <a:defRPr/>
            </a:pPr>
            <a:r>
              <a:rPr lang="en-US" sz="1600" dirty="0" smtClean="0"/>
              <a:t>Long and highly variable delays</a:t>
            </a:r>
          </a:p>
          <a:p>
            <a:pPr lvl="1" eaLnBrk="1" hangingPunct="1">
              <a:defRPr/>
            </a:pPr>
            <a:r>
              <a:rPr lang="en-US" sz="1600" dirty="0" smtClean="0"/>
              <a:t>Not very reliable</a:t>
            </a:r>
          </a:p>
          <a:p>
            <a:pPr eaLnBrk="1" hangingPunct="1">
              <a:defRPr/>
            </a:pPr>
            <a:r>
              <a:rPr lang="en-US" dirty="0" smtClean="0"/>
              <a:t>Not included in HPC Nodes</a:t>
            </a:r>
          </a:p>
          <a:p>
            <a:pPr eaLnBrk="1" hangingPunct="1">
              <a:defRPr/>
            </a:pP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defRPr/>
            </a:pPr>
            <a:r>
              <a:rPr lang="en-US" dirty="0" smtClean="0"/>
              <a:t>Oceans of Data, Skinny Pipes</a:t>
            </a:r>
          </a:p>
        </p:txBody>
      </p:sp>
      <p:sp>
        <p:nvSpPr>
          <p:cNvPr id="386051" name="Rectangle 3"/>
          <p:cNvSpPr>
            <a:spLocks noGrp="1" noChangeArrowheads="1"/>
          </p:cNvSpPr>
          <p:nvPr>
            <p:ph type="body" idx="1"/>
          </p:nvPr>
        </p:nvSpPr>
        <p:spPr>
          <a:xfrm>
            <a:off x="6013450" y="1670050"/>
            <a:ext cx="2800350" cy="1600200"/>
          </a:xfrm>
        </p:spPr>
        <p:txBody>
          <a:bodyPr/>
          <a:lstStyle/>
          <a:p>
            <a:pPr eaLnBrk="1" hangingPunct="1">
              <a:defRPr/>
            </a:pPr>
            <a:r>
              <a:rPr lang="en-US" dirty="0" smtClean="0"/>
              <a:t>1 Terabyte</a:t>
            </a:r>
          </a:p>
          <a:p>
            <a:pPr lvl="1" eaLnBrk="1" hangingPunct="1">
              <a:defRPr/>
            </a:pPr>
            <a:r>
              <a:rPr lang="en-US" dirty="0" smtClean="0"/>
              <a:t>Easy to store</a:t>
            </a:r>
          </a:p>
          <a:p>
            <a:pPr lvl="1" eaLnBrk="1" hangingPunct="1">
              <a:defRPr/>
            </a:pPr>
            <a:r>
              <a:rPr lang="en-US" dirty="0" smtClean="0"/>
              <a:t>Hard to move</a:t>
            </a:r>
          </a:p>
        </p:txBody>
      </p:sp>
      <p:graphicFrame>
        <p:nvGraphicFramePr>
          <p:cNvPr id="5122" name="Object 4"/>
          <p:cNvGraphicFramePr>
            <a:graphicFrameLocks noChangeAspect="1"/>
          </p:cNvGraphicFramePr>
          <p:nvPr/>
        </p:nvGraphicFramePr>
        <p:xfrm>
          <a:off x="222250" y="1136650"/>
          <a:ext cx="3581400" cy="2432050"/>
        </p:xfrm>
        <a:graphic>
          <a:graphicData uri="http://schemas.openxmlformats.org/presentationml/2006/ole">
            <mc:AlternateContent xmlns:mc="http://schemas.openxmlformats.org/markup-compatibility/2006">
              <mc:Choice xmlns:v="urn:schemas-microsoft-com:vml" Requires="v">
                <p:oleObj spid="_x0000_s5157" name="Image" r:id="rId4" imgW="7517460" imgH="5104762" progId="">
                  <p:embed/>
                </p:oleObj>
              </mc:Choice>
              <mc:Fallback>
                <p:oleObj name="Image" r:id="rId4" imgW="7517460" imgH="5104762"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1136650"/>
                        <a:ext cx="3581400" cy="243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lg" len="me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pic>
                </p:oleObj>
              </mc:Fallback>
            </mc:AlternateContent>
          </a:graphicData>
        </a:graphic>
      </p:graphicFrame>
      <p:graphicFrame>
        <p:nvGraphicFramePr>
          <p:cNvPr id="386053" name="Group 5"/>
          <p:cNvGraphicFramePr>
            <a:graphicFrameLocks noGrp="1"/>
          </p:cNvGraphicFramePr>
          <p:nvPr/>
        </p:nvGraphicFramePr>
        <p:xfrm>
          <a:off x="1441450" y="3727450"/>
          <a:ext cx="6515100" cy="2997075"/>
        </p:xfrm>
        <a:graphic>
          <a:graphicData uri="http://schemas.openxmlformats.org/drawingml/2006/table">
            <a:tbl>
              <a:tblPr/>
              <a:tblGrid>
                <a:gridCol w="2171700"/>
                <a:gridCol w="2171700"/>
                <a:gridCol w="2171700"/>
              </a:tblGrid>
              <a:tr h="393700">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Disks</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MB / s</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Time</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r>
              <a:tr h="392113">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Seagate Barracuda</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115</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2.3 hours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r>
              <a:tr h="392113">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Seagate Cheetah</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125</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2.2 hours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r>
              <a:tr h="392113">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Networks</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MB / s</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rgbClr val="FFFF99"/>
                          </a:solidFill>
                          <a:effectLst>
                            <a:outerShdw blurRad="38100" dist="38100" dir="2700000" algn="tl">
                              <a:srgbClr val="000000"/>
                            </a:outerShdw>
                          </a:effectLst>
                          <a:latin typeface="Helvetica" pitchFamily="34" charset="0"/>
                        </a:rPr>
                        <a:t>Time</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990000"/>
                    </a:solidFill>
                  </a:tcPr>
                </a:tc>
              </a:tr>
              <a:tr h="392113">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Home Internet</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&lt; 0.625</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&gt; 18.5 days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r>
              <a:tr h="422275">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Gigabit Ethernet</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&lt; 125</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&gt; 2.2 hours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solidFill>
                      <a:srgbClr val="FFFF99"/>
                    </a:solidFill>
                  </a:tcPr>
                </a:tc>
              </a:tr>
              <a:tr h="573088">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PSC Teragrid Connection</a:t>
                      </a:r>
                    </a:p>
                  </a:txBody>
                  <a:tcPr marL="45720" marR="45720"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&lt; 3,750</a:t>
                      </a:r>
                    </a:p>
                  </a:txBody>
                  <a:tcPr marL="45720" marR="45720"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rgbClr val="FFFF99"/>
                    </a:solidFill>
                  </a:tcPr>
                </a:tc>
                <a:tc>
                  <a:txBody>
                    <a:bodyPr/>
                    <a:lstStyle/>
                    <a:p>
                      <a:pPr marL="0" marR="0" lvl="0" indent="0" algn="ctr" defTabSz="912813"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1800" b="1" i="0" u="none" strike="noStrike" cap="none" normalizeH="0" baseline="0" dirty="0" smtClean="0">
                          <a:ln>
                            <a:noFill/>
                          </a:ln>
                          <a:solidFill>
                            <a:schemeClr val="tx2"/>
                          </a:solidFill>
                          <a:effectLst/>
                          <a:latin typeface="Helvetica" pitchFamily="34" charset="0"/>
                        </a:rPr>
                        <a:t>&gt; 4.4 minutes</a:t>
                      </a:r>
                    </a:p>
                  </a:txBody>
                  <a:tcPr marL="45720" marR="45720"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rgbClr val="FFFF99"/>
                    </a:solidFill>
                  </a:tcPr>
                </a:tc>
              </a:tr>
            </a:tbl>
          </a:graphicData>
        </a:graphic>
      </p:graphicFrame>
      <p:grpSp>
        <p:nvGrpSpPr>
          <p:cNvPr id="5160" name="Group 39"/>
          <p:cNvGrpSpPr>
            <a:grpSpLocks/>
          </p:cNvGrpSpPr>
          <p:nvPr/>
        </p:nvGrpSpPr>
        <p:grpSpPr bwMode="auto">
          <a:xfrm>
            <a:off x="3879850" y="1441450"/>
            <a:ext cx="1803400" cy="1695450"/>
            <a:chOff x="3356" y="716"/>
            <a:chExt cx="1136" cy="1068"/>
          </a:xfrm>
        </p:grpSpPr>
        <p:pic>
          <p:nvPicPr>
            <p:cNvPr id="5161" name="Picture 40" descr="barr_es_sm_106x106"/>
            <p:cNvPicPr>
              <a:picLocks noChangeAspect="1" noChangeArrowheads="1"/>
            </p:cNvPicPr>
            <p:nvPr/>
          </p:nvPicPr>
          <p:blipFill>
            <a:blip r:embed="rId6"/>
            <a:srcRect/>
            <a:stretch>
              <a:fillRect/>
            </a:stretch>
          </p:blipFill>
          <p:spPr bwMode="auto">
            <a:xfrm>
              <a:off x="3606" y="1148"/>
              <a:ext cx="636" cy="636"/>
            </a:xfrm>
            <a:prstGeom prst="rect">
              <a:avLst/>
            </a:prstGeom>
            <a:noFill/>
            <a:ln w="9525">
              <a:noFill/>
              <a:miter lim="800000"/>
              <a:headEnd/>
              <a:tailEnd/>
            </a:ln>
          </p:spPr>
        </p:pic>
        <p:graphicFrame>
          <p:nvGraphicFramePr>
            <p:cNvPr id="5123" name="Object 41"/>
            <p:cNvGraphicFramePr>
              <a:graphicFrameLocks noChangeAspect="1"/>
            </p:cNvGraphicFramePr>
            <p:nvPr/>
          </p:nvGraphicFramePr>
          <p:xfrm>
            <a:off x="3356" y="716"/>
            <a:ext cx="1136" cy="384"/>
          </p:xfrm>
          <a:graphic>
            <a:graphicData uri="http://schemas.openxmlformats.org/presentationml/2006/ole">
              <mc:AlternateContent xmlns:mc="http://schemas.openxmlformats.org/markup-compatibility/2006">
                <mc:Choice xmlns:v="urn:schemas-microsoft-com:vml" Requires="v">
                  <p:oleObj spid="_x0000_s5158" name="Image" r:id="rId7" imgW="1803175" imgH="609524" progId="">
                    <p:embed/>
                  </p:oleObj>
                </mc:Choice>
                <mc:Fallback>
                  <p:oleObj name="Image" r:id="rId7" imgW="1803175" imgH="609524" progId="">
                    <p:embed/>
                    <p:pic>
                      <p:nvPicPr>
                        <p:cNvPr id="0" name="Object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6" y="716"/>
                          <a:ext cx="1136"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lg" len="me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pic>
                  </p:oleObj>
                </mc:Fallback>
              </mc:AlternateContent>
            </a:graphicData>
          </a:graphic>
        </p:graphicFrame>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pPr eaLnBrk="1" hangingPunct="1">
              <a:defRPr/>
            </a:pPr>
            <a:r>
              <a:rPr lang="en-US" dirty="0" smtClean="0"/>
              <a:t>Data-Intensive System Challenge</a:t>
            </a:r>
          </a:p>
        </p:txBody>
      </p:sp>
      <p:sp>
        <p:nvSpPr>
          <p:cNvPr id="388099" name="Rectangle 3"/>
          <p:cNvSpPr>
            <a:spLocks noGrp="1" noChangeArrowheads="1"/>
          </p:cNvSpPr>
          <p:nvPr>
            <p:ph type="body" idx="1"/>
          </p:nvPr>
        </p:nvSpPr>
        <p:spPr/>
        <p:txBody>
          <a:bodyPr/>
          <a:lstStyle/>
          <a:p>
            <a:pPr eaLnBrk="1" hangingPunct="1">
              <a:defRPr/>
            </a:pPr>
            <a:r>
              <a:rPr lang="en-US" dirty="0" smtClean="0"/>
              <a:t>For Computation That Accesses 1 TB in 5 minutes</a:t>
            </a:r>
          </a:p>
          <a:p>
            <a:pPr lvl="1" eaLnBrk="1" hangingPunct="1">
              <a:defRPr/>
            </a:pPr>
            <a:r>
              <a:rPr lang="en-US" dirty="0" smtClean="0"/>
              <a:t>Data distributed over 100+ disks</a:t>
            </a:r>
          </a:p>
          <a:p>
            <a:pPr lvl="2" eaLnBrk="1" hangingPunct="1">
              <a:defRPr/>
            </a:pPr>
            <a:r>
              <a:rPr lang="en-US" dirty="0" smtClean="0"/>
              <a:t>Assuming uniform data partitioning</a:t>
            </a:r>
          </a:p>
          <a:p>
            <a:pPr lvl="1" eaLnBrk="1" hangingPunct="1">
              <a:defRPr/>
            </a:pPr>
            <a:r>
              <a:rPr lang="en-US" dirty="0" smtClean="0"/>
              <a:t>Compute using 100+ processors</a:t>
            </a:r>
          </a:p>
          <a:p>
            <a:pPr lvl="1" eaLnBrk="1" hangingPunct="1">
              <a:defRPr/>
            </a:pPr>
            <a:r>
              <a:rPr lang="en-US" dirty="0" smtClean="0"/>
              <a:t>Connected by gigabit Ethernet (or equivalent)</a:t>
            </a:r>
          </a:p>
          <a:p>
            <a:pPr eaLnBrk="1" hangingPunct="1">
              <a:defRPr/>
            </a:pPr>
            <a:endParaRPr lang="en-US" dirty="0" smtClean="0"/>
          </a:p>
          <a:p>
            <a:pPr eaLnBrk="1" hangingPunct="1">
              <a:defRPr/>
            </a:pPr>
            <a:r>
              <a:rPr lang="en-US" dirty="0" smtClean="0"/>
              <a:t>System Requirements</a:t>
            </a:r>
          </a:p>
          <a:p>
            <a:pPr lvl="1" eaLnBrk="1" hangingPunct="1">
              <a:defRPr/>
            </a:pPr>
            <a:r>
              <a:rPr lang="en-US" dirty="0" smtClean="0"/>
              <a:t>Lots of disks</a:t>
            </a:r>
          </a:p>
          <a:p>
            <a:pPr lvl="1" eaLnBrk="1" hangingPunct="1">
              <a:defRPr/>
            </a:pPr>
            <a:r>
              <a:rPr lang="en-US" dirty="0" smtClean="0"/>
              <a:t>Lots of processors</a:t>
            </a:r>
          </a:p>
          <a:p>
            <a:pPr lvl="1" eaLnBrk="1" hangingPunct="1">
              <a:defRPr/>
            </a:pPr>
            <a:r>
              <a:rPr lang="en-US" dirty="0" smtClean="0"/>
              <a:t>Located in close proximity</a:t>
            </a:r>
          </a:p>
          <a:p>
            <a:pPr lvl="2" eaLnBrk="1" hangingPunct="1">
              <a:defRPr/>
            </a:pPr>
            <a:r>
              <a:rPr lang="en-US" dirty="0" smtClean="0"/>
              <a:t>Within reach of fast, local-area network</a:t>
            </a:r>
          </a:p>
        </p:txBody>
      </p:sp>
      <p:pic>
        <p:nvPicPr>
          <p:cNvPr id="51201" name="Picture 1"/>
          <p:cNvPicPr>
            <a:picLocks noChangeAspect="1" noChangeArrowheads="1"/>
          </p:cNvPicPr>
          <p:nvPr/>
        </p:nvPicPr>
        <p:blipFill>
          <a:blip r:embed="rId3"/>
          <a:srcRect/>
          <a:stretch>
            <a:fillRect/>
          </a:stretch>
        </p:blipFill>
        <p:spPr bwMode="auto">
          <a:xfrm>
            <a:off x="4489450" y="3651250"/>
            <a:ext cx="3894956" cy="1573213"/>
          </a:xfrm>
          <a:prstGeom prst="rect">
            <a:avLst/>
          </a:prstGeom>
          <a:noFill/>
          <a:ln w="9525">
            <a:noFill/>
            <a:miter lim="800000"/>
            <a:headEnd/>
            <a:tailEnd/>
          </a:ln>
          <a:effectLst/>
        </p:spPr>
      </p:pic>
    </p:spTree>
    <p:extLst>
      <p:ext uri="{BB962C8B-B14F-4D97-AF65-F5344CB8AC3E}">
        <p14:creationId xmlns:p14="http://schemas.microsoft.com/office/powerpoint/2010/main" val="90766861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dirty="0" smtClean="0"/>
              <a:t>Ideal Cluster Programming Model</a:t>
            </a:r>
          </a:p>
        </p:txBody>
      </p:sp>
      <p:sp>
        <p:nvSpPr>
          <p:cNvPr id="21" name="Content Placeholder 20"/>
          <p:cNvSpPr>
            <a:spLocks noGrp="1"/>
          </p:cNvSpPr>
          <p:nvPr>
            <p:ph idx="1"/>
          </p:nvPr>
        </p:nvSpPr>
        <p:spPr>
          <a:xfrm>
            <a:off x="1" y="4489450"/>
            <a:ext cx="8585200" cy="1943100"/>
          </a:xfrm>
        </p:spPr>
        <p:txBody>
          <a:bodyPr/>
          <a:lstStyle/>
          <a:p>
            <a:pPr lvl="1" eaLnBrk="1" hangingPunct="1"/>
            <a:r>
              <a:rPr lang="en-US" sz="1800" dirty="0" smtClean="0"/>
              <a:t>Application programs written in terms of high-level operations on data</a:t>
            </a:r>
          </a:p>
          <a:p>
            <a:pPr lvl="1" eaLnBrk="1" hangingPunct="1"/>
            <a:r>
              <a:rPr lang="en-US" sz="1800" dirty="0" smtClean="0"/>
              <a:t>Runtime system controls scheduling, load balancing, …</a:t>
            </a:r>
          </a:p>
        </p:txBody>
      </p:sp>
      <p:grpSp>
        <p:nvGrpSpPr>
          <p:cNvPr id="22" name="Group 21"/>
          <p:cNvGrpSpPr/>
          <p:nvPr/>
        </p:nvGrpSpPr>
        <p:grpSpPr>
          <a:xfrm>
            <a:off x="2274888" y="1746250"/>
            <a:ext cx="3509962" cy="2362200"/>
            <a:chOff x="2274888" y="1746250"/>
            <a:chExt cx="3509962" cy="2362200"/>
          </a:xfrm>
        </p:grpSpPr>
        <p:sp>
          <p:nvSpPr>
            <p:cNvPr id="30734" name="Rectangle 14"/>
            <p:cNvSpPr>
              <a:spLocks noChangeArrowheads="1"/>
            </p:cNvSpPr>
            <p:nvPr/>
          </p:nvSpPr>
          <p:spPr bwMode="auto">
            <a:xfrm>
              <a:off x="4260850" y="2595563"/>
              <a:ext cx="1524000" cy="76200"/>
            </a:xfrm>
            <a:prstGeom prst="rect">
              <a:avLst/>
            </a:prstGeom>
            <a:solidFill>
              <a:srgbClr val="990000"/>
            </a:solidFill>
            <a:ln w="19050">
              <a:solidFill>
                <a:schemeClr val="accent1"/>
              </a:solidFill>
              <a:miter lim="800000"/>
              <a:headEnd/>
              <a:tailEnd type="none" w="lg" len="med"/>
            </a:ln>
          </p:spPr>
          <p:txBody>
            <a:bodyPr lIns="45720" rIns="45720" anchor="ctr">
              <a:spAutoFit/>
            </a:bodyPr>
            <a:lstStyle/>
            <a:p>
              <a:endParaRPr lang="en-US"/>
            </a:p>
          </p:txBody>
        </p:sp>
        <p:sp>
          <p:nvSpPr>
            <p:cNvPr id="30735" name="Rectangle 15"/>
            <p:cNvSpPr>
              <a:spLocks noChangeArrowheads="1"/>
            </p:cNvSpPr>
            <p:nvPr/>
          </p:nvSpPr>
          <p:spPr bwMode="auto">
            <a:xfrm>
              <a:off x="4337050" y="3586163"/>
              <a:ext cx="1414463" cy="522287"/>
            </a:xfrm>
            <a:prstGeom prst="rect">
              <a:avLst/>
            </a:prstGeom>
            <a:solidFill>
              <a:srgbClr val="CCFFCC"/>
            </a:solidFill>
            <a:ln w="19050">
              <a:solidFill>
                <a:schemeClr val="tx2"/>
              </a:solidFill>
              <a:miter lim="800000"/>
              <a:headEnd/>
              <a:tailEnd type="none" w="lg" len="med"/>
            </a:ln>
          </p:spPr>
          <p:txBody>
            <a:bodyPr wrap="none" lIns="45720" rIns="45720" anchor="ctr"/>
            <a:lstStyle/>
            <a:p>
              <a:pPr algn="ctr"/>
              <a:r>
                <a:rPr lang="en-US" sz="1600"/>
                <a:t>Hardware</a:t>
              </a:r>
            </a:p>
          </p:txBody>
        </p:sp>
        <p:sp>
          <p:nvSpPr>
            <p:cNvPr id="30736" name="Text Box 16"/>
            <p:cNvSpPr txBox="1">
              <a:spLocks noChangeArrowheads="1"/>
            </p:cNvSpPr>
            <p:nvPr/>
          </p:nvSpPr>
          <p:spPr bwMode="auto">
            <a:xfrm>
              <a:off x="2274888" y="2336800"/>
              <a:ext cx="1909762" cy="476250"/>
            </a:xfrm>
            <a:prstGeom prst="rect">
              <a:avLst/>
            </a:prstGeom>
            <a:noFill/>
            <a:ln w="19050">
              <a:noFill/>
              <a:miter lim="800000"/>
              <a:headEnd/>
              <a:tailEnd type="none" w="lg" len="med"/>
            </a:ln>
          </p:spPr>
          <p:txBody>
            <a:bodyPr wrap="none" lIns="45720" rIns="45720">
              <a:spAutoFit/>
            </a:bodyPr>
            <a:lstStyle/>
            <a:p>
              <a:pPr algn="r"/>
              <a:r>
                <a:rPr lang="en-US" sz="1400"/>
                <a:t>Machine-Independent</a:t>
              </a:r>
            </a:p>
            <a:p>
              <a:pPr algn="r"/>
              <a:r>
                <a:rPr lang="en-US" sz="1400"/>
                <a:t>Programming Model</a:t>
              </a:r>
            </a:p>
          </p:txBody>
        </p:sp>
        <p:sp>
          <p:nvSpPr>
            <p:cNvPr id="30737" name="Rectangle 17"/>
            <p:cNvSpPr>
              <a:spLocks noChangeArrowheads="1"/>
            </p:cNvSpPr>
            <p:nvPr/>
          </p:nvSpPr>
          <p:spPr bwMode="auto">
            <a:xfrm>
              <a:off x="4489450" y="2824163"/>
              <a:ext cx="1165225" cy="674687"/>
            </a:xfrm>
            <a:prstGeom prst="rect">
              <a:avLst/>
            </a:prstGeom>
            <a:solidFill>
              <a:srgbClr val="FFCCFF"/>
            </a:solidFill>
            <a:ln w="19050">
              <a:solidFill>
                <a:schemeClr val="tx2"/>
              </a:solidFill>
              <a:miter lim="800000"/>
              <a:headEnd/>
              <a:tailEnd type="none" w="lg" len="med"/>
            </a:ln>
          </p:spPr>
          <p:txBody>
            <a:bodyPr wrap="none" lIns="45720" rIns="45720" anchor="ctr"/>
            <a:lstStyle/>
            <a:p>
              <a:pPr algn="ctr"/>
              <a:r>
                <a:rPr lang="en-US" sz="1600"/>
                <a:t>Runtime</a:t>
              </a:r>
            </a:p>
            <a:p>
              <a:pPr algn="ctr"/>
              <a:r>
                <a:rPr lang="en-US" sz="1600"/>
                <a:t>System</a:t>
              </a:r>
            </a:p>
          </p:txBody>
        </p:sp>
        <p:sp>
          <p:nvSpPr>
            <p:cNvPr id="30738" name="Rectangle 18"/>
            <p:cNvSpPr>
              <a:spLocks noChangeArrowheads="1"/>
            </p:cNvSpPr>
            <p:nvPr/>
          </p:nvSpPr>
          <p:spPr bwMode="auto">
            <a:xfrm>
              <a:off x="4260850" y="1746250"/>
              <a:ext cx="1414463" cy="522288"/>
            </a:xfrm>
            <a:prstGeom prst="rect">
              <a:avLst/>
            </a:prstGeom>
            <a:solidFill>
              <a:srgbClr val="FFFF99"/>
            </a:solidFill>
            <a:ln w="19050">
              <a:solidFill>
                <a:schemeClr val="tx2"/>
              </a:solidFill>
              <a:miter lim="800000"/>
              <a:headEnd/>
              <a:tailEnd type="none" w="lg" len="med"/>
            </a:ln>
          </p:spPr>
          <p:txBody>
            <a:bodyPr wrap="none" lIns="45720" rIns="45720" anchor="ctr"/>
            <a:lstStyle/>
            <a:p>
              <a:pPr algn="ctr"/>
              <a:r>
                <a:rPr lang="en-US" sz="1600"/>
                <a:t>Application</a:t>
              </a:r>
            </a:p>
            <a:p>
              <a:pPr algn="ctr"/>
              <a:r>
                <a:rPr lang="en-US" sz="1600"/>
                <a:t>Programs</a:t>
              </a:r>
            </a:p>
          </p:txBody>
        </p:sp>
        <p:sp>
          <p:nvSpPr>
            <p:cNvPr id="30739" name="Line 19"/>
            <p:cNvSpPr>
              <a:spLocks noChangeShapeType="1"/>
            </p:cNvSpPr>
            <p:nvPr/>
          </p:nvSpPr>
          <p:spPr bwMode="auto">
            <a:xfrm>
              <a:off x="5099050" y="2279650"/>
              <a:ext cx="0" cy="315913"/>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pPr eaLnBrk="1" hangingPunct="1">
              <a:defRPr/>
            </a:pPr>
            <a:r>
              <a:rPr lang="en-US" dirty="0" smtClean="0"/>
              <a:t>Map/Reduce Programming Model</a:t>
            </a:r>
          </a:p>
        </p:txBody>
      </p:sp>
      <p:sp>
        <p:nvSpPr>
          <p:cNvPr id="26627" name="Rectangle 3"/>
          <p:cNvSpPr>
            <a:spLocks noGrp="1" noChangeArrowheads="1"/>
          </p:cNvSpPr>
          <p:nvPr>
            <p:ph type="body" idx="1"/>
          </p:nvPr>
        </p:nvSpPr>
        <p:spPr>
          <a:xfrm>
            <a:off x="374650" y="4794250"/>
            <a:ext cx="8294688" cy="606425"/>
          </a:xfrm>
        </p:spPr>
        <p:txBody>
          <a:bodyPr/>
          <a:lstStyle/>
          <a:p>
            <a:pPr lvl="1" eaLnBrk="1" hangingPunct="1"/>
            <a:r>
              <a:rPr lang="en-US" smtClean="0"/>
              <a:t>Map computation across many objects</a:t>
            </a:r>
          </a:p>
          <a:p>
            <a:pPr lvl="2" eaLnBrk="1" hangingPunct="1"/>
            <a:r>
              <a:rPr lang="en-US" smtClean="0"/>
              <a:t>E.g., 10</a:t>
            </a:r>
            <a:r>
              <a:rPr lang="en-US" baseline="30000" smtClean="0"/>
              <a:t>10</a:t>
            </a:r>
            <a:r>
              <a:rPr lang="en-US" smtClean="0"/>
              <a:t> Internet web pages</a:t>
            </a:r>
          </a:p>
          <a:p>
            <a:pPr lvl="1" eaLnBrk="1" hangingPunct="1"/>
            <a:r>
              <a:rPr lang="en-US" smtClean="0"/>
              <a:t>Aggregate results in many different ways</a:t>
            </a:r>
          </a:p>
          <a:p>
            <a:pPr lvl="1" eaLnBrk="1" hangingPunct="1"/>
            <a:r>
              <a:rPr lang="en-US" smtClean="0"/>
              <a:t>System deals with issues of resource allocation &amp; reliability</a:t>
            </a:r>
          </a:p>
        </p:txBody>
      </p:sp>
      <p:grpSp>
        <p:nvGrpSpPr>
          <p:cNvPr id="26628" name="Group 4"/>
          <p:cNvGrpSpPr>
            <a:grpSpLocks/>
          </p:cNvGrpSpPr>
          <p:nvPr/>
        </p:nvGrpSpPr>
        <p:grpSpPr bwMode="auto">
          <a:xfrm>
            <a:off x="1365250" y="1060450"/>
            <a:ext cx="6911975" cy="3690938"/>
            <a:chOff x="1004" y="1906"/>
            <a:chExt cx="4354" cy="2325"/>
          </a:xfrm>
        </p:grpSpPr>
        <p:grpSp>
          <p:nvGrpSpPr>
            <p:cNvPr id="26630" name="Group 5"/>
            <p:cNvGrpSpPr>
              <a:grpSpLocks/>
            </p:cNvGrpSpPr>
            <p:nvPr/>
          </p:nvGrpSpPr>
          <p:grpSpPr bwMode="auto">
            <a:xfrm>
              <a:off x="1004" y="3500"/>
              <a:ext cx="288" cy="731"/>
              <a:chOff x="1004" y="3500"/>
              <a:chExt cx="288" cy="731"/>
            </a:xfrm>
          </p:grpSpPr>
          <p:sp>
            <p:nvSpPr>
              <p:cNvPr id="26669" name="Line 6"/>
              <p:cNvSpPr>
                <a:spLocks noChangeShapeType="1"/>
              </p:cNvSpPr>
              <p:nvPr/>
            </p:nvSpPr>
            <p:spPr bwMode="auto">
              <a:xfrm flipV="1">
                <a:off x="1148" y="3500"/>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70" name="Oval 7"/>
              <p:cNvSpPr>
                <a:spLocks noChangeArrowheads="1"/>
              </p:cNvSpPr>
              <p:nvPr/>
            </p:nvSpPr>
            <p:spPr bwMode="auto">
              <a:xfrm>
                <a:off x="1004" y="3644"/>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sp>
            <p:nvSpPr>
              <p:cNvPr id="26671" name="Text Box 8"/>
              <p:cNvSpPr txBox="1">
                <a:spLocks noChangeArrowheads="1"/>
              </p:cNvSpPr>
              <p:nvPr/>
            </p:nvSpPr>
            <p:spPr bwMode="auto">
              <a:xfrm>
                <a:off x="1052" y="4017"/>
                <a:ext cx="191" cy="214"/>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1</a:t>
                </a:r>
              </a:p>
            </p:txBody>
          </p:sp>
        </p:grpSp>
        <p:grpSp>
          <p:nvGrpSpPr>
            <p:cNvPr id="26631" name="Group 9"/>
            <p:cNvGrpSpPr>
              <a:grpSpLocks/>
            </p:cNvGrpSpPr>
            <p:nvPr/>
          </p:nvGrpSpPr>
          <p:grpSpPr bwMode="auto">
            <a:xfrm>
              <a:off x="1388" y="3500"/>
              <a:ext cx="288" cy="731"/>
              <a:chOff x="1004" y="3500"/>
              <a:chExt cx="288" cy="731"/>
            </a:xfrm>
          </p:grpSpPr>
          <p:sp>
            <p:nvSpPr>
              <p:cNvPr id="26666" name="Line 10"/>
              <p:cNvSpPr>
                <a:spLocks noChangeShapeType="1"/>
              </p:cNvSpPr>
              <p:nvPr/>
            </p:nvSpPr>
            <p:spPr bwMode="auto">
              <a:xfrm flipV="1">
                <a:off x="1148" y="3500"/>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67" name="Oval 11"/>
              <p:cNvSpPr>
                <a:spLocks noChangeArrowheads="1"/>
              </p:cNvSpPr>
              <p:nvPr/>
            </p:nvSpPr>
            <p:spPr bwMode="auto">
              <a:xfrm>
                <a:off x="1004" y="3644"/>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sp>
            <p:nvSpPr>
              <p:cNvPr id="26668" name="Text Box 12"/>
              <p:cNvSpPr txBox="1">
                <a:spLocks noChangeArrowheads="1"/>
              </p:cNvSpPr>
              <p:nvPr/>
            </p:nvSpPr>
            <p:spPr bwMode="auto">
              <a:xfrm>
                <a:off x="1052" y="4017"/>
                <a:ext cx="191" cy="214"/>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2</a:t>
                </a:r>
              </a:p>
            </p:txBody>
          </p:sp>
        </p:grpSp>
        <p:grpSp>
          <p:nvGrpSpPr>
            <p:cNvPr id="26632" name="Group 13"/>
            <p:cNvGrpSpPr>
              <a:grpSpLocks/>
            </p:cNvGrpSpPr>
            <p:nvPr/>
          </p:nvGrpSpPr>
          <p:grpSpPr bwMode="auto">
            <a:xfrm>
              <a:off x="1772" y="3500"/>
              <a:ext cx="288" cy="731"/>
              <a:chOff x="1004" y="3500"/>
              <a:chExt cx="288" cy="731"/>
            </a:xfrm>
          </p:grpSpPr>
          <p:sp>
            <p:nvSpPr>
              <p:cNvPr id="26663" name="Line 14"/>
              <p:cNvSpPr>
                <a:spLocks noChangeShapeType="1"/>
              </p:cNvSpPr>
              <p:nvPr/>
            </p:nvSpPr>
            <p:spPr bwMode="auto">
              <a:xfrm flipV="1">
                <a:off x="1148" y="3500"/>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64" name="Oval 15"/>
              <p:cNvSpPr>
                <a:spLocks noChangeArrowheads="1"/>
              </p:cNvSpPr>
              <p:nvPr/>
            </p:nvSpPr>
            <p:spPr bwMode="auto">
              <a:xfrm>
                <a:off x="1004" y="3644"/>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sp>
            <p:nvSpPr>
              <p:cNvPr id="26665" name="Text Box 16"/>
              <p:cNvSpPr txBox="1">
                <a:spLocks noChangeArrowheads="1"/>
              </p:cNvSpPr>
              <p:nvPr/>
            </p:nvSpPr>
            <p:spPr bwMode="auto">
              <a:xfrm>
                <a:off x="1052" y="4017"/>
                <a:ext cx="191" cy="214"/>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3</a:t>
                </a:r>
              </a:p>
            </p:txBody>
          </p:sp>
        </p:grpSp>
        <p:grpSp>
          <p:nvGrpSpPr>
            <p:cNvPr id="26633" name="Group 17"/>
            <p:cNvGrpSpPr>
              <a:grpSpLocks/>
            </p:cNvGrpSpPr>
            <p:nvPr/>
          </p:nvGrpSpPr>
          <p:grpSpPr bwMode="auto">
            <a:xfrm>
              <a:off x="4076" y="3500"/>
              <a:ext cx="288" cy="731"/>
              <a:chOff x="1004" y="3500"/>
              <a:chExt cx="288" cy="731"/>
            </a:xfrm>
          </p:grpSpPr>
          <p:sp>
            <p:nvSpPr>
              <p:cNvPr id="26660" name="Line 18"/>
              <p:cNvSpPr>
                <a:spLocks noChangeShapeType="1"/>
              </p:cNvSpPr>
              <p:nvPr/>
            </p:nvSpPr>
            <p:spPr bwMode="auto">
              <a:xfrm flipV="1">
                <a:off x="1148" y="3500"/>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61" name="Oval 19"/>
              <p:cNvSpPr>
                <a:spLocks noChangeArrowheads="1"/>
              </p:cNvSpPr>
              <p:nvPr/>
            </p:nvSpPr>
            <p:spPr bwMode="auto">
              <a:xfrm>
                <a:off x="1004" y="3644"/>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sp>
            <p:nvSpPr>
              <p:cNvPr id="26662" name="Text Box 20"/>
              <p:cNvSpPr txBox="1">
                <a:spLocks noChangeArrowheads="1"/>
              </p:cNvSpPr>
              <p:nvPr/>
            </p:nvSpPr>
            <p:spPr bwMode="auto">
              <a:xfrm>
                <a:off x="1049" y="4017"/>
                <a:ext cx="197" cy="214"/>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n</a:t>
                </a:r>
              </a:p>
            </p:txBody>
          </p:sp>
        </p:grpSp>
        <p:grpSp>
          <p:nvGrpSpPr>
            <p:cNvPr id="26634" name="Group 21"/>
            <p:cNvGrpSpPr>
              <a:grpSpLocks/>
            </p:cNvGrpSpPr>
            <p:nvPr/>
          </p:nvGrpSpPr>
          <p:grpSpPr bwMode="auto">
            <a:xfrm>
              <a:off x="1484" y="1954"/>
              <a:ext cx="672" cy="730"/>
              <a:chOff x="1292" y="1868"/>
              <a:chExt cx="672" cy="730"/>
            </a:xfrm>
          </p:grpSpPr>
          <p:sp>
            <p:nvSpPr>
              <p:cNvPr id="26658" name="Line 22"/>
              <p:cNvSpPr>
                <a:spLocks noChangeShapeType="1"/>
              </p:cNvSpPr>
              <p:nvPr/>
            </p:nvSpPr>
            <p:spPr bwMode="auto">
              <a:xfrm flipV="1">
                <a:off x="1628" y="1868"/>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6659" name="AutoShape 23"/>
              <p:cNvSpPr>
                <a:spLocks noChangeArrowheads="1"/>
              </p:cNvSpPr>
              <p:nvPr/>
            </p:nvSpPr>
            <p:spPr bwMode="auto">
              <a:xfrm>
                <a:off x="1292" y="2060"/>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k</a:t>
                </a:r>
                <a:r>
                  <a:rPr lang="en-US" baseline="-25000"/>
                  <a:t>1</a:t>
                </a:r>
              </a:p>
            </p:txBody>
          </p:sp>
        </p:grpSp>
        <p:sp>
          <p:nvSpPr>
            <p:cNvPr id="26635" name="Text Box 24"/>
            <p:cNvSpPr txBox="1">
              <a:spLocks noChangeArrowheads="1"/>
            </p:cNvSpPr>
            <p:nvPr/>
          </p:nvSpPr>
          <p:spPr bwMode="auto">
            <a:xfrm>
              <a:off x="4556" y="3644"/>
              <a:ext cx="346" cy="214"/>
            </a:xfrm>
            <a:prstGeom prst="rect">
              <a:avLst/>
            </a:prstGeom>
            <a:noFill/>
            <a:ln w="19050">
              <a:noFill/>
              <a:miter lim="800000"/>
              <a:headEnd/>
              <a:tailEnd type="none" w="lg" len="med"/>
            </a:ln>
          </p:spPr>
          <p:txBody>
            <a:bodyPr wrap="none" lIns="45720" rIns="45720">
              <a:spAutoFit/>
            </a:bodyPr>
            <a:lstStyle/>
            <a:p>
              <a:r>
                <a:rPr lang="en-US"/>
                <a:t>Map</a:t>
              </a:r>
            </a:p>
          </p:txBody>
        </p:sp>
        <p:sp>
          <p:nvSpPr>
            <p:cNvPr id="26636" name="Text Box 25"/>
            <p:cNvSpPr txBox="1">
              <a:spLocks noChangeArrowheads="1"/>
            </p:cNvSpPr>
            <p:nvPr/>
          </p:nvSpPr>
          <p:spPr bwMode="auto">
            <a:xfrm>
              <a:off x="4556" y="2300"/>
              <a:ext cx="578" cy="214"/>
            </a:xfrm>
            <a:prstGeom prst="rect">
              <a:avLst/>
            </a:prstGeom>
            <a:noFill/>
            <a:ln w="19050">
              <a:noFill/>
              <a:miter lim="800000"/>
              <a:headEnd/>
              <a:tailEnd type="none" w="lg" len="med"/>
            </a:ln>
          </p:spPr>
          <p:txBody>
            <a:bodyPr wrap="none" lIns="45720" rIns="45720">
              <a:spAutoFit/>
            </a:bodyPr>
            <a:lstStyle/>
            <a:p>
              <a:r>
                <a:rPr lang="en-US"/>
                <a:t>Reduce</a:t>
              </a:r>
            </a:p>
          </p:txBody>
        </p:sp>
        <p:grpSp>
          <p:nvGrpSpPr>
            <p:cNvPr id="26637" name="Group 26"/>
            <p:cNvGrpSpPr>
              <a:grpSpLocks/>
            </p:cNvGrpSpPr>
            <p:nvPr/>
          </p:nvGrpSpPr>
          <p:grpSpPr bwMode="auto">
            <a:xfrm>
              <a:off x="2444" y="1954"/>
              <a:ext cx="672" cy="730"/>
              <a:chOff x="1292" y="1868"/>
              <a:chExt cx="672" cy="730"/>
            </a:xfrm>
          </p:grpSpPr>
          <p:sp>
            <p:nvSpPr>
              <p:cNvPr id="26656" name="Line 27"/>
              <p:cNvSpPr>
                <a:spLocks noChangeShapeType="1"/>
              </p:cNvSpPr>
              <p:nvPr/>
            </p:nvSpPr>
            <p:spPr bwMode="auto">
              <a:xfrm flipV="1">
                <a:off x="1628" y="1868"/>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6657" name="AutoShape 28"/>
              <p:cNvSpPr>
                <a:spLocks noChangeArrowheads="1"/>
              </p:cNvSpPr>
              <p:nvPr/>
            </p:nvSpPr>
            <p:spPr bwMode="auto">
              <a:xfrm>
                <a:off x="1292" y="2060"/>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k</a:t>
                </a:r>
                <a:r>
                  <a:rPr lang="en-US" baseline="-25000"/>
                  <a:t>1</a:t>
                </a:r>
              </a:p>
            </p:txBody>
          </p:sp>
        </p:grpSp>
        <p:grpSp>
          <p:nvGrpSpPr>
            <p:cNvPr id="26638" name="Group 29"/>
            <p:cNvGrpSpPr>
              <a:grpSpLocks/>
            </p:cNvGrpSpPr>
            <p:nvPr/>
          </p:nvGrpSpPr>
          <p:grpSpPr bwMode="auto">
            <a:xfrm>
              <a:off x="3788" y="1906"/>
              <a:ext cx="672" cy="730"/>
              <a:chOff x="1292" y="1868"/>
              <a:chExt cx="672" cy="730"/>
            </a:xfrm>
          </p:grpSpPr>
          <p:sp>
            <p:nvSpPr>
              <p:cNvPr id="26654" name="Line 30"/>
              <p:cNvSpPr>
                <a:spLocks noChangeShapeType="1"/>
              </p:cNvSpPr>
              <p:nvPr/>
            </p:nvSpPr>
            <p:spPr bwMode="auto">
              <a:xfrm flipV="1">
                <a:off x="1628" y="1868"/>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6655" name="AutoShape 31"/>
              <p:cNvSpPr>
                <a:spLocks noChangeArrowheads="1"/>
              </p:cNvSpPr>
              <p:nvPr/>
            </p:nvSpPr>
            <p:spPr bwMode="auto">
              <a:xfrm>
                <a:off x="1292" y="2060"/>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k</a:t>
                </a:r>
                <a:r>
                  <a:rPr lang="en-US" baseline="-25000"/>
                  <a:t>r</a:t>
                </a:r>
              </a:p>
            </p:txBody>
          </p:sp>
        </p:grpSp>
        <p:sp>
          <p:nvSpPr>
            <p:cNvPr id="26639" name="Text Box 32"/>
            <p:cNvSpPr txBox="1">
              <a:spLocks noChangeArrowheads="1"/>
            </p:cNvSpPr>
            <p:nvPr/>
          </p:nvSpPr>
          <p:spPr bwMode="auto">
            <a:xfrm>
              <a:off x="2828" y="3644"/>
              <a:ext cx="416" cy="214"/>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26640" name="Line 33"/>
            <p:cNvSpPr>
              <a:spLocks noChangeShapeType="1"/>
            </p:cNvSpPr>
            <p:nvPr/>
          </p:nvSpPr>
          <p:spPr bwMode="auto">
            <a:xfrm flipV="1">
              <a:off x="1148" y="2684"/>
              <a:ext cx="43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1" name="Line 34"/>
            <p:cNvSpPr>
              <a:spLocks noChangeShapeType="1"/>
            </p:cNvSpPr>
            <p:nvPr/>
          </p:nvSpPr>
          <p:spPr bwMode="auto">
            <a:xfrm flipV="1">
              <a:off x="1148" y="2684"/>
              <a:ext cx="139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2" name="Line 35"/>
            <p:cNvSpPr>
              <a:spLocks noChangeShapeType="1"/>
            </p:cNvSpPr>
            <p:nvPr/>
          </p:nvSpPr>
          <p:spPr bwMode="auto">
            <a:xfrm flipV="1">
              <a:off x="1148" y="2636"/>
              <a:ext cx="2736" cy="864"/>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3" name="Line 36"/>
            <p:cNvSpPr>
              <a:spLocks noChangeShapeType="1"/>
            </p:cNvSpPr>
            <p:nvPr/>
          </p:nvSpPr>
          <p:spPr bwMode="auto">
            <a:xfrm flipV="1">
              <a:off x="1532" y="2684"/>
              <a:ext cx="14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4" name="Line 37"/>
            <p:cNvSpPr>
              <a:spLocks noChangeShapeType="1"/>
            </p:cNvSpPr>
            <p:nvPr/>
          </p:nvSpPr>
          <p:spPr bwMode="auto">
            <a:xfrm flipV="1">
              <a:off x="1532" y="2684"/>
              <a:ext cx="110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5" name="Line 38"/>
            <p:cNvSpPr>
              <a:spLocks noChangeShapeType="1"/>
            </p:cNvSpPr>
            <p:nvPr/>
          </p:nvSpPr>
          <p:spPr bwMode="auto">
            <a:xfrm flipV="1">
              <a:off x="1532" y="2684"/>
              <a:ext cx="1776"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6" name="Line 39"/>
            <p:cNvSpPr>
              <a:spLocks noChangeShapeType="1"/>
            </p:cNvSpPr>
            <p:nvPr/>
          </p:nvSpPr>
          <p:spPr bwMode="auto">
            <a:xfrm flipV="1">
              <a:off x="1916" y="2684"/>
              <a:ext cx="768"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7" name="Line 40"/>
            <p:cNvSpPr>
              <a:spLocks noChangeShapeType="1"/>
            </p:cNvSpPr>
            <p:nvPr/>
          </p:nvSpPr>
          <p:spPr bwMode="auto">
            <a:xfrm flipV="1">
              <a:off x="1916" y="2684"/>
              <a:ext cx="1536"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8" name="Line 41"/>
            <p:cNvSpPr>
              <a:spLocks noChangeShapeType="1"/>
            </p:cNvSpPr>
            <p:nvPr/>
          </p:nvSpPr>
          <p:spPr bwMode="auto">
            <a:xfrm flipV="1">
              <a:off x="1916" y="2636"/>
              <a:ext cx="2304" cy="864"/>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49" name="Line 42"/>
            <p:cNvSpPr>
              <a:spLocks noChangeShapeType="1"/>
            </p:cNvSpPr>
            <p:nvPr/>
          </p:nvSpPr>
          <p:spPr bwMode="auto">
            <a:xfrm flipV="1">
              <a:off x="4220" y="2636"/>
              <a:ext cx="96" cy="864"/>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50" name="Line 43"/>
            <p:cNvSpPr>
              <a:spLocks noChangeShapeType="1"/>
            </p:cNvSpPr>
            <p:nvPr/>
          </p:nvSpPr>
          <p:spPr bwMode="auto">
            <a:xfrm flipH="1" flipV="1">
              <a:off x="3596" y="2636"/>
              <a:ext cx="624" cy="864"/>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51" name="Line 44"/>
            <p:cNvSpPr>
              <a:spLocks noChangeShapeType="1"/>
            </p:cNvSpPr>
            <p:nvPr/>
          </p:nvSpPr>
          <p:spPr bwMode="auto">
            <a:xfrm flipH="1" flipV="1">
              <a:off x="2780" y="2684"/>
              <a:ext cx="1440"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26652" name="Text Box 45"/>
            <p:cNvSpPr txBox="1">
              <a:spLocks noChangeArrowheads="1"/>
            </p:cNvSpPr>
            <p:nvPr/>
          </p:nvSpPr>
          <p:spPr bwMode="auto">
            <a:xfrm>
              <a:off x="3212" y="2300"/>
              <a:ext cx="416" cy="214"/>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26653" name="Text Box 46"/>
            <p:cNvSpPr txBox="1">
              <a:spLocks noChangeArrowheads="1"/>
            </p:cNvSpPr>
            <p:nvPr/>
          </p:nvSpPr>
          <p:spPr bwMode="auto">
            <a:xfrm>
              <a:off x="4604" y="2876"/>
              <a:ext cx="754" cy="370"/>
            </a:xfrm>
            <a:prstGeom prst="rect">
              <a:avLst/>
            </a:prstGeom>
            <a:noFill/>
            <a:ln w="19050">
              <a:noFill/>
              <a:miter lim="800000"/>
              <a:headEnd/>
              <a:tailEnd type="none" w="lg" len="med"/>
            </a:ln>
          </p:spPr>
          <p:txBody>
            <a:bodyPr wrap="none" lIns="45720" rIns="45720">
              <a:spAutoFit/>
            </a:bodyPr>
            <a:lstStyle/>
            <a:p>
              <a:r>
                <a:rPr lang="en-US"/>
                <a:t>Key-Value</a:t>
              </a:r>
            </a:p>
            <a:p>
              <a:r>
                <a:rPr lang="en-US"/>
                <a:t>Pairs</a:t>
              </a:r>
            </a:p>
          </p:txBody>
        </p:sp>
      </p:grpSp>
      <p:sp>
        <p:nvSpPr>
          <p:cNvPr id="365615" name="Rectangle 47"/>
          <p:cNvSpPr>
            <a:spLocks noChangeArrowheads="1"/>
          </p:cNvSpPr>
          <p:nvPr/>
        </p:nvSpPr>
        <p:spPr bwMode="auto">
          <a:xfrm>
            <a:off x="4718050" y="6299200"/>
            <a:ext cx="4094163" cy="476250"/>
          </a:xfrm>
          <a:prstGeom prst="rect">
            <a:avLst/>
          </a:prstGeom>
          <a:noFill/>
          <a:ln w="19050">
            <a:noFill/>
            <a:miter lim="800000"/>
            <a:headEnd/>
            <a:tailEnd type="none" w="lg" len="med"/>
          </a:ln>
          <a:effectLst/>
        </p:spPr>
        <p:txBody>
          <a:bodyPr lIns="45720" rIns="45720">
            <a:spAutoFit/>
          </a:bodyPr>
          <a:lstStyle/>
          <a:p>
            <a:pPr>
              <a:defRPr/>
            </a:pPr>
            <a:r>
              <a:rPr lang="en-US" sz="1400" b="0" dirty="0">
                <a:solidFill>
                  <a:schemeClr val="tx2"/>
                </a:solidFill>
                <a:effectLst>
                  <a:outerShdw blurRad="38100" dist="38100" dir="2700000" algn="tl">
                    <a:srgbClr val="C0C0C0"/>
                  </a:outerShdw>
                </a:effectLst>
              </a:rPr>
              <a:t>Dean &amp; </a:t>
            </a:r>
            <a:r>
              <a:rPr lang="en-US" sz="1400" b="0" dirty="0" err="1">
                <a:solidFill>
                  <a:schemeClr val="tx2"/>
                </a:solidFill>
                <a:effectLst>
                  <a:outerShdw blurRad="38100" dist="38100" dir="2700000" algn="tl">
                    <a:srgbClr val="C0C0C0"/>
                  </a:outerShdw>
                </a:effectLst>
              </a:rPr>
              <a:t>Ghemawat</a:t>
            </a:r>
            <a:r>
              <a:rPr lang="en-US" sz="1400" b="0" dirty="0">
                <a:solidFill>
                  <a:schemeClr val="tx2"/>
                </a:solidFill>
                <a:effectLst>
                  <a:outerShdw blurRad="38100" dist="38100" dir="2700000" algn="tl">
                    <a:srgbClr val="C0C0C0"/>
                  </a:outerShdw>
                </a:effectLst>
              </a:rPr>
              <a:t>: “</a:t>
            </a:r>
            <a:r>
              <a:rPr lang="en-US" sz="1400" b="0" dirty="0" err="1">
                <a:solidFill>
                  <a:schemeClr val="tx2"/>
                </a:solidFill>
                <a:effectLst>
                  <a:outerShdw blurRad="38100" dist="38100" dir="2700000" algn="tl">
                    <a:srgbClr val="C0C0C0"/>
                  </a:outerShdw>
                </a:effectLst>
              </a:rPr>
              <a:t>MapReduce</a:t>
            </a:r>
            <a:r>
              <a:rPr lang="en-US" sz="1400" b="0" dirty="0">
                <a:solidFill>
                  <a:schemeClr val="tx2"/>
                </a:solidFill>
                <a:effectLst>
                  <a:outerShdw blurRad="38100" dist="38100" dir="2700000" algn="tl">
                    <a:srgbClr val="C0C0C0"/>
                  </a:outerShdw>
                </a:effectLst>
              </a:rPr>
              <a:t>: Simplified Data Processing on Large Clusters”, OSDI 2004</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6343650" y="0"/>
          <a:ext cx="2671763" cy="3575050"/>
        </p:xfrm>
        <a:graphic>
          <a:graphicData uri="http://schemas.openxmlformats.org/presentationml/2006/ole">
            <mc:AlternateContent xmlns:mc="http://schemas.openxmlformats.org/markup-compatibility/2006">
              <mc:Choice xmlns:v="urn:schemas-microsoft-com:vml" Requires="v">
                <p:oleObj spid="_x0000_s1043" name="Image" r:id="rId4" imgW="3263492" imgH="4368254" progId="">
                  <p:embed/>
                </p:oleObj>
              </mc:Choice>
              <mc:Fallback>
                <p:oleObj name="Image" r:id="rId4" imgW="3263492" imgH="436825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0"/>
                        <a:ext cx="2671763" cy="357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lg" len="me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pic>
                </p:oleObj>
              </mc:Fallback>
            </mc:AlternateContent>
          </a:graphicData>
        </a:graphic>
      </p:graphicFrame>
      <p:sp>
        <p:nvSpPr>
          <p:cNvPr id="491523" name="Rectangle 3"/>
          <p:cNvSpPr>
            <a:spLocks noGrp="1" noChangeArrowheads="1"/>
          </p:cNvSpPr>
          <p:nvPr>
            <p:ph type="title"/>
          </p:nvPr>
        </p:nvSpPr>
        <p:spPr/>
        <p:txBody>
          <a:bodyPr/>
          <a:lstStyle/>
          <a:p>
            <a:pPr eaLnBrk="1" hangingPunct="1">
              <a:defRPr/>
            </a:pPr>
            <a:r>
              <a:rPr lang="en-US" dirty="0" smtClean="0"/>
              <a:t>MapReduce Example</a:t>
            </a:r>
          </a:p>
        </p:txBody>
      </p:sp>
      <p:sp>
        <p:nvSpPr>
          <p:cNvPr id="6148" name="Rectangle 4"/>
          <p:cNvSpPr>
            <a:spLocks noGrp="1" noChangeArrowheads="1"/>
          </p:cNvSpPr>
          <p:nvPr>
            <p:ph type="body" idx="1"/>
          </p:nvPr>
        </p:nvSpPr>
        <p:spPr>
          <a:xfrm>
            <a:off x="298450" y="5251450"/>
            <a:ext cx="8294688" cy="606425"/>
          </a:xfrm>
        </p:spPr>
        <p:txBody>
          <a:bodyPr/>
          <a:lstStyle/>
          <a:p>
            <a:pPr lvl="1" eaLnBrk="1" hangingPunct="1"/>
            <a:r>
              <a:rPr lang="en-US" dirty="0" smtClean="0"/>
              <a:t>Create an word index of set of documents</a:t>
            </a:r>
          </a:p>
        </p:txBody>
      </p:sp>
      <p:sp>
        <p:nvSpPr>
          <p:cNvPr id="6150" name="Rectangle 63"/>
          <p:cNvSpPr>
            <a:spLocks noChangeArrowheads="1"/>
          </p:cNvSpPr>
          <p:nvPr/>
        </p:nvSpPr>
        <p:spPr bwMode="auto">
          <a:xfrm>
            <a:off x="4489450" y="4414838"/>
            <a:ext cx="685800" cy="687387"/>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a:t>
            </a:r>
          </a:p>
        </p:txBody>
      </p:sp>
      <p:sp>
        <p:nvSpPr>
          <p:cNvPr id="6152" name="Rectangle 65"/>
          <p:cNvSpPr>
            <a:spLocks noChangeArrowheads="1"/>
          </p:cNvSpPr>
          <p:nvPr/>
        </p:nvSpPr>
        <p:spPr bwMode="auto">
          <a:xfrm>
            <a:off x="2051050" y="4414838"/>
            <a:ext cx="685800" cy="687387"/>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a:t>
            </a:r>
          </a:p>
        </p:txBody>
      </p:sp>
      <p:sp>
        <p:nvSpPr>
          <p:cNvPr id="6153" name="Rectangle 66"/>
          <p:cNvSpPr>
            <a:spLocks noChangeArrowheads="1"/>
          </p:cNvSpPr>
          <p:nvPr/>
        </p:nvSpPr>
        <p:spPr bwMode="auto">
          <a:xfrm>
            <a:off x="3270250" y="4413250"/>
            <a:ext cx="685800" cy="495300"/>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come.</a:t>
            </a:r>
          </a:p>
        </p:txBody>
      </p:sp>
      <p:sp>
        <p:nvSpPr>
          <p:cNvPr id="6149" name="Rectangle 62"/>
          <p:cNvSpPr>
            <a:spLocks noChangeArrowheads="1"/>
          </p:cNvSpPr>
          <p:nvPr/>
        </p:nvSpPr>
        <p:spPr bwMode="auto">
          <a:xfrm>
            <a:off x="755650" y="4413250"/>
            <a:ext cx="762000" cy="495300"/>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dirty="0"/>
              <a:t>Come,</a:t>
            </a:r>
          </a:p>
          <a:p>
            <a:pPr algn="ctr"/>
            <a:r>
              <a:rPr lang="en-US" sz="1400" dirty="0"/>
              <a:t>Dick</a:t>
            </a:r>
          </a:p>
        </p:txBody>
      </p:sp>
      <p:sp>
        <p:nvSpPr>
          <p:cNvPr id="6151" name="Rectangle 64"/>
          <p:cNvSpPr>
            <a:spLocks noChangeArrowheads="1"/>
          </p:cNvSpPr>
          <p:nvPr/>
        </p:nvSpPr>
        <p:spPr bwMode="auto">
          <a:xfrm>
            <a:off x="5556250" y="4371975"/>
            <a:ext cx="685800" cy="879475"/>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 Spot.</a:t>
            </a:r>
          </a:p>
        </p:txBody>
      </p:sp>
    </p:spTree>
    <p:extLst>
      <p:ext uri="{BB962C8B-B14F-4D97-AF65-F5344CB8AC3E}">
        <p14:creationId xmlns:p14="http://schemas.microsoft.com/office/powerpoint/2010/main" val="304005682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3"/>
          <p:cNvSpPr>
            <a:spLocks noGrp="1" noChangeArrowheads="1"/>
          </p:cNvSpPr>
          <p:nvPr>
            <p:ph type="title"/>
          </p:nvPr>
        </p:nvSpPr>
        <p:spPr/>
        <p:txBody>
          <a:bodyPr/>
          <a:lstStyle/>
          <a:p>
            <a:pPr eaLnBrk="1" hangingPunct="1">
              <a:defRPr/>
            </a:pPr>
            <a:r>
              <a:rPr lang="en-US" dirty="0" smtClean="0"/>
              <a:t>MapReduce Example</a:t>
            </a:r>
          </a:p>
        </p:txBody>
      </p:sp>
      <p:sp>
        <p:nvSpPr>
          <p:cNvPr id="6148" name="Rectangle 4"/>
          <p:cNvSpPr>
            <a:spLocks noGrp="1" noChangeArrowheads="1"/>
          </p:cNvSpPr>
          <p:nvPr>
            <p:ph type="body" idx="1"/>
          </p:nvPr>
        </p:nvSpPr>
        <p:spPr>
          <a:xfrm>
            <a:off x="298450" y="5327650"/>
            <a:ext cx="8294688" cy="606425"/>
          </a:xfrm>
        </p:spPr>
        <p:txBody>
          <a:bodyPr/>
          <a:lstStyle/>
          <a:p>
            <a:pPr lvl="1" eaLnBrk="1" hangingPunct="1"/>
            <a:r>
              <a:rPr lang="en-US" dirty="0" smtClean="0"/>
              <a:t>Map: generate </a:t>
            </a:r>
            <a:r>
              <a:rPr lang="en-US" dirty="0" smtClean="0">
                <a:sym typeface="Symbol" pitchFamily="18" charset="2"/>
              </a:rPr>
              <a:t></a:t>
            </a:r>
            <a:r>
              <a:rPr lang="en-US" dirty="0" smtClean="0"/>
              <a:t>word, count</a:t>
            </a:r>
            <a:r>
              <a:rPr lang="en-US" dirty="0" smtClean="0">
                <a:sym typeface="Symbol" pitchFamily="18" charset="2"/>
              </a:rPr>
              <a:t> </a:t>
            </a:r>
            <a:r>
              <a:rPr lang="en-US" dirty="0" smtClean="0"/>
              <a:t>pairs for all words in document</a:t>
            </a:r>
          </a:p>
          <a:p>
            <a:pPr lvl="1" eaLnBrk="1" hangingPunct="1"/>
            <a:r>
              <a:rPr lang="en-US" dirty="0" smtClean="0"/>
              <a:t>Reduce: sum word counts across documents</a:t>
            </a:r>
          </a:p>
        </p:txBody>
      </p:sp>
      <p:sp>
        <p:nvSpPr>
          <p:cNvPr id="6150" name="Rectangle 63"/>
          <p:cNvSpPr>
            <a:spLocks noChangeArrowheads="1"/>
          </p:cNvSpPr>
          <p:nvPr/>
        </p:nvSpPr>
        <p:spPr bwMode="auto">
          <a:xfrm>
            <a:off x="4489450" y="4414838"/>
            <a:ext cx="685800" cy="687387"/>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a:t>
            </a:r>
          </a:p>
        </p:txBody>
      </p:sp>
      <p:sp>
        <p:nvSpPr>
          <p:cNvPr id="6152" name="Rectangle 65"/>
          <p:cNvSpPr>
            <a:spLocks noChangeArrowheads="1"/>
          </p:cNvSpPr>
          <p:nvPr/>
        </p:nvSpPr>
        <p:spPr bwMode="auto">
          <a:xfrm>
            <a:off x="2051050" y="4414838"/>
            <a:ext cx="685800" cy="687387"/>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a:t>
            </a:r>
          </a:p>
        </p:txBody>
      </p:sp>
      <p:sp>
        <p:nvSpPr>
          <p:cNvPr id="6153" name="Rectangle 66"/>
          <p:cNvSpPr>
            <a:spLocks noChangeArrowheads="1"/>
          </p:cNvSpPr>
          <p:nvPr/>
        </p:nvSpPr>
        <p:spPr bwMode="auto">
          <a:xfrm>
            <a:off x="3270250" y="4413250"/>
            <a:ext cx="685800" cy="495300"/>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come.</a:t>
            </a:r>
          </a:p>
        </p:txBody>
      </p:sp>
      <p:grpSp>
        <p:nvGrpSpPr>
          <p:cNvPr id="2" name="Group 95"/>
          <p:cNvGrpSpPr>
            <a:grpSpLocks/>
          </p:cNvGrpSpPr>
          <p:nvPr/>
        </p:nvGrpSpPr>
        <p:grpSpPr bwMode="auto">
          <a:xfrm>
            <a:off x="450850" y="2279650"/>
            <a:ext cx="8042275" cy="2149475"/>
            <a:chOff x="284" y="1436"/>
            <a:chExt cx="5066" cy="1354"/>
          </a:xfrm>
        </p:grpSpPr>
        <p:sp>
          <p:nvSpPr>
            <p:cNvPr id="6182" name="Line 93"/>
            <p:cNvSpPr>
              <a:spLocks noChangeShapeType="1"/>
            </p:cNvSpPr>
            <p:nvPr/>
          </p:nvSpPr>
          <p:spPr bwMode="auto">
            <a:xfrm flipH="1" flipV="1">
              <a:off x="1388" y="1436"/>
              <a:ext cx="2352" cy="816"/>
            </a:xfrm>
            <a:prstGeom prst="line">
              <a:avLst/>
            </a:prstGeom>
            <a:noFill/>
            <a:ln w="19050">
              <a:solidFill>
                <a:schemeClr val="tx2"/>
              </a:solidFill>
              <a:round/>
              <a:headEnd/>
              <a:tailEnd type="none" w="lg" len="med"/>
            </a:ln>
          </p:spPr>
          <p:txBody>
            <a:bodyPr lIns="45720" rIns="45720" anchor="ctr">
              <a:spAutoFit/>
            </a:bodyPr>
            <a:lstStyle/>
            <a:p>
              <a:endParaRPr lang="en-US"/>
            </a:p>
          </p:txBody>
        </p:sp>
        <p:grpSp>
          <p:nvGrpSpPr>
            <p:cNvPr id="3" name="Group 8"/>
            <p:cNvGrpSpPr>
              <a:grpSpLocks/>
            </p:cNvGrpSpPr>
            <p:nvPr/>
          </p:nvGrpSpPr>
          <p:grpSpPr bwMode="auto">
            <a:xfrm>
              <a:off x="572" y="2262"/>
              <a:ext cx="288" cy="528"/>
              <a:chOff x="860" y="2262"/>
              <a:chExt cx="288" cy="528"/>
            </a:xfrm>
          </p:grpSpPr>
          <p:sp>
            <p:nvSpPr>
              <p:cNvPr id="6222" name="Line 9"/>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23" name="Oval 10"/>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sp>
          <p:nvSpPr>
            <p:cNvPr id="6184" name="Text Box 11"/>
            <p:cNvSpPr txBox="1">
              <a:spLocks noChangeArrowheads="1"/>
            </p:cNvSpPr>
            <p:nvPr/>
          </p:nvSpPr>
          <p:spPr bwMode="auto">
            <a:xfrm>
              <a:off x="4412" y="2406"/>
              <a:ext cx="546" cy="214"/>
            </a:xfrm>
            <a:prstGeom prst="rect">
              <a:avLst/>
            </a:prstGeom>
            <a:solidFill>
              <a:schemeClr val="bg1"/>
            </a:solidFill>
            <a:ln w="19050">
              <a:noFill/>
              <a:miter lim="800000"/>
              <a:headEnd/>
              <a:tailEnd type="none" w="lg" len="med"/>
            </a:ln>
          </p:spPr>
          <p:txBody>
            <a:bodyPr wrap="none" lIns="45720" rIns="45720">
              <a:spAutoFit/>
            </a:bodyPr>
            <a:lstStyle/>
            <a:p>
              <a:r>
                <a:rPr lang="en-US"/>
                <a:t>Extract</a:t>
              </a:r>
            </a:p>
          </p:txBody>
        </p:sp>
        <p:sp>
          <p:nvSpPr>
            <p:cNvPr id="6185" name="Line 12"/>
            <p:cNvSpPr>
              <a:spLocks noChangeShapeType="1"/>
            </p:cNvSpPr>
            <p:nvPr/>
          </p:nvSpPr>
          <p:spPr bwMode="auto">
            <a:xfrm flipH="1" flipV="1">
              <a:off x="476" y="1436"/>
              <a:ext cx="240" cy="82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86" name="Line 13"/>
            <p:cNvSpPr>
              <a:spLocks noChangeShapeType="1"/>
            </p:cNvSpPr>
            <p:nvPr/>
          </p:nvSpPr>
          <p:spPr bwMode="auto">
            <a:xfrm flipV="1">
              <a:off x="1532" y="1436"/>
              <a:ext cx="19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87" name="Line 14"/>
            <p:cNvSpPr>
              <a:spLocks noChangeShapeType="1"/>
            </p:cNvSpPr>
            <p:nvPr/>
          </p:nvSpPr>
          <p:spPr bwMode="auto">
            <a:xfrm flipV="1">
              <a:off x="1532" y="1436"/>
              <a:ext cx="91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88" name="Line 15"/>
            <p:cNvSpPr>
              <a:spLocks noChangeShapeType="1"/>
            </p:cNvSpPr>
            <p:nvPr/>
          </p:nvSpPr>
          <p:spPr bwMode="auto">
            <a:xfrm flipH="1" flipV="1">
              <a:off x="1964" y="1436"/>
              <a:ext cx="110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89" name="Line 16"/>
            <p:cNvSpPr>
              <a:spLocks noChangeShapeType="1"/>
            </p:cNvSpPr>
            <p:nvPr/>
          </p:nvSpPr>
          <p:spPr bwMode="auto">
            <a:xfrm flipH="1" flipV="1">
              <a:off x="1244" y="1436"/>
              <a:ext cx="182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90" name="Line 17"/>
            <p:cNvSpPr>
              <a:spLocks noChangeShapeType="1"/>
            </p:cNvSpPr>
            <p:nvPr/>
          </p:nvSpPr>
          <p:spPr bwMode="auto">
            <a:xfrm flipH="1" flipV="1">
              <a:off x="2108" y="1436"/>
              <a:ext cx="163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91" name="Line 18"/>
            <p:cNvSpPr>
              <a:spLocks noChangeShapeType="1"/>
            </p:cNvSpPr>
            <p:nvPr/>
          </p:nvSpPr>
          <p:spPr bwMode="auto">
            <a:xfrm flipH="1" flipV="1">
              <a:off x="2492" y="1436"/>
              <a:ext cx="1248"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92" name="Text Box 19"/>
            <p:cNvSpPr txBox="1">
              <a:spLocks noChangeArrowheads="1"/>
            </p:cNvSpPr>
            <p:nvPr/>
          </p:nvSpPr>
          <p:spPr bwMode="auto">
            <a:xfrm>
              <a:off x="4460" y="1638"/>
              <a:ext cx="890" cy="370"/>
            </a:xfrm>
            <a:prstGeom prst="rect">
              <a:avLst/>
            </a:prstGeom>
            <a:solidFill>
              <a:schemeClr val="bg1"/>
            </a:solidFill>
            <a:ln w="19050">
              <a:noFill/>
              <a:miter lim="800000"/>
              <a:headEnd/>
              <a:tailEnd type="none" w="lg" len="med"/>
            </a:ln>
          </p:spPr>
          <p:txBody>
            <a:bodyPr wrap="none" lIns="45720" rIns="45720">
              <a:spAutoFit/>
            </a:bodyPr>
            <a:lstStyle/>
            <a:p>
              <a:r>
                <a:rPr lang="en-US"/>
                <a:t>Word-Count</a:t>
              </a:r>
            </a:p>
            <a:p>
              <a:r>
                <a:rPr lang="en-US"/>
                <a:t>Pairs</a:t>
              </a:r>
            </a:p>
          </p:txBody>
        </p:sp>
        <p:sp>
          <p:nvSpPr>
            <p:cNvPr id="6193" name="Rectangle 20"/>
            <p:cNvSpPr>
              <a:spLocks noChangeArrowheads="1"/>
            </p:cNvSpPr>
            <p:nvPr/>
          </p:nvSpPr>
          <p:spPr bwMode="auto">
            <a:xfrm>
              <a:off x="284" y="1532"/>
              <a:ext cx="421"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dick, 1</a:t>
              </a:r>
              <a:r>
                <a:rPr lang="en-US" sz="1200">
                  <a:solidFill>
                    <a:schemeClr val="accent1"/>
                  </a:solidFill>
                  <a:sym typeface="Symbol" pitchFamily="18" charset="2"/>
                </a:rPr>
                <a:t></a:t>
              </a:r>
            </a:p>
          </p:txBody>
        </p:sp>
        <p:sp>
          <p:nvSpPr>
            <p:cNvPr id="6194" name="Rectangle 23"/>
            <p:cNvSpPr>
              <a:spLocks noChangeArrowheads="1"/>
            </p:cNvSpPr>
            <p:nvPr/>
          </p:nvSpPr>
          <p:spPr bwMode="auto">
            <a:xfrm>
              <a:off x="1554" y="2012"/>
              <a:ext cx="388"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see, 1</a:t>
              </a:r>
              <a:r>
                <a:rPr lang="en-US" sz="1200">
                  <a:solidFill>
                    <a:schemeClr val="accent1"/>
                  </a:solidFill>
                  <a:sym typeface="Symbol" pitchFamily="18" charset="2"/>
                </a:rPr>
                <a:t></a:t>
              </a:r>
            </a:p>
          </p:txBody>
        </p:sp>
        <p:sp>
          <p:nvSpPr>
            <p:cNvPr id="6195" name="Rectangle 24"/>
            <p:cNvSpPr>
              <a:spLocks noChangeArrowheads="1"/>
            </p:cNvSpPr>
            <p:nvPr/>
          </p:nvSpPr>
          <p:spPr bwMode="auto">
            <a:xfrm>
              <a:off x="2301" y="1754"/>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come, 1</a:t>
              </a:r>
              <a:r>
                <a:rPr lang="en-US" sz="1200">
                  <a:solidFill>
                    <a:schemeClr val="accent1"/>
                  </a:solidFill>
                  <a:sym typeface="Symbol" pitchFamily="18" charset="2"/>
                </a:rPr>
                <a:t></a:t>
              </a:r>
            </a:p>
          </p:txBody>
        </p:sp>
        <p:sp>
          <p:nvSpPr>
            <p:cNvPr id="6196" name="Rectangle 25"/>
            <p:cNvSpPr>
              <a:spLocks noChangeArrowheads="1"/>
            </p:cNvSpPr>
            <p:nvPr/>
          </p:nvSpPr>
          <p:spPr bwMode="auto">
            <a:xfrm>
              <a:off x="3020" y="2060"/>
              <a:ext cx="400"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and, 1</a:t>
              </a:r>
              <a:r>
                <a:rPr lang="en-US" sz="1200">
                  <a:solidFill>
                    <a:schemeClr val="accent1"/>
                  </a:solidFill>
                  <a:sym typeface="Symbol" pitchFamily="18" charset="2"/>
                </a:rPr>
                <a:t></a:t>
              </a:r>
            </a:p>
          </p:txBody>
        </p:sp>
        <p:sp>
          <p:nvSpPr>
            <p:cNvPr id="6197" name="Rectangle 26"/>
            <p:cNvSpPr>
              <a:spLocks noChangeArrowheads="1"/>
            </p:cNvSpPr>
            <p:nvPr/>
          </p:nvSpPr>
          <p:spPr bwMode="auto">
            <a:xfrm>
              <a:off x="2252" y="1532"/>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come, 1</a:t>
              </a:r>
              <a:r>
                <a:rPr lang="en-US" sz="1200">
                  <a:solidFill>
                    <a:schemeClr val="accent1"/>
                  </a:solidFill>
                  <a:sym typeface="Symbol" pitchFamily="18" charset="2"/>
                </a:rPr>
                <a:t></a:t>
              </a:r>
            </a:p>
          </p:txBody>
        </p:sp>
        <p:sp>
          <p:nvSpPr>
            <p:cNvPr id="6198" name="Line 27"/>
            <p:cNvSpPr>
              <a:spLocks noChangeShapeType="1"/>
            </p:cNvSpPr>
            <p:nvPr/>
          </p:nvSpPr>
          <p:spPr bwMode="auto">
            <a:xfrm flipV="1">
              <a:off x="716" y="1436"/>
              <a:ext cx="912"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199" name="Rectangle 28"/>
            <p:cNvSpPr>
              <a:spLocks noChangeArrowheads="1"/>
            </p:cNvSpPr>
            <p:nvPr/>
          </p:nvSpPr>
          <p:spPr bwMode="auto">
            <a:xfrm>
              <a:off x="716" y="2060"/>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come</a:t>
              </a:r>
              <a:r>
                <a:rPr lang="en-US" sz="1200">
                  <a:solidFill>
                    <a:schemeClr val="accent1"/>
                  </a:solidFill>
                </a:rPr>
                <a:t>, 1</a:t>
              </a:r>
              <a:r>
                <a:rPr lang="en-US" sz="1200">
                  <a:solidFill>
                    <a:schemeClr val="accent1"/>
                  </a:solidFill>
                  <a:sym typeface="Symbol" pitchFamily="18" charset="2"/>
                </a:rPr>
                <a:t></a:t>
              </a:r>
            </a:p>
          </p:txBody>
        </p:sp>
        <p:sp>
          <p:nvSpPr>
            <p:cNvPr id="6200" name="Line 29"/>
            <p:cNvSpPr>
              <a:spLocks noChangeShapeType="1"/>
            </p:cNvSpPr>
            <p:nvPr/>
          </p:nvSpPr>
          <p:spPr bwMode="auto">
            <a:xfrm flipH="1" flipV="1">
              <a:off x="1004" y="1436"/>
              <a:ext cx="528"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01" name="Rectangle 30"/>
            <p:cNvSpPr>
              <a:spLocks noChangeArrowheads="1"/>
            </p:cNvSpPr>
            <p:nvPr/>
          </p:nvSpPr>
          <p:spPr bwMode="auto">
            <a:xfrm>
              <a:off x="1340" y="1802"/>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come, 1</a:t>
              </a:r>
              <a:r>
                <a:rPr lang="en-US" sz="1200">
                  <a:solidFill>
                    <a:schemeClr val="accent1"/>
                  </a:solidFill>
                  <a:sym typeface="Symbol" pitchFamily="18" charset="2"/>
                </a:rPr>
                <a:t></a:t>
              </a:r>
            </a:p>
          </p:txBody>
        </p:sp>
        <p:grpSp>
          <p:nvGrpSpPr>
            <p:cNvPr id="4" name="Group 31"/>
            <p:cNvGrpSpPr>
              <a:grpSpLocks/>
            </p:cNvGrpSpPr>
            <p:nvPr/>
          </p:nvGrpSpPr>
          <p:grpSpPr bwMode="auto">
            <a:xfrm>
              <a:off x="1388" y="2252"/>
              <a:ext cx="288" cy="528"/>
              <a:chOff x="860" y="2262"/>
              <a:chExt cx="288" cy="528"/>
            </a:xfrm>
          </p:grpSpPr>
          <p:sp>
            <p:nvSpPr>
              <p:cNvPr id="6220" name="Line 32"/>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21" name="Oval 33"/>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grpSp>
          <p:nvGrpSpPr>
            <p:cNvPr id="5" name="Group 34"/>
            <p:cNvGrpSpPr>
              <a:grpSpLocks/>
            </p:cNvGrpSpPr>
            <p:nvPr/>
          </p:nvGrpSpPr>
          <p:grpSpPr bwMode="auto">
            <a:xfrm>
              <a:off x="2156" y="2252"/>
              <a:ext cx="288" cy="528"/>
              <a:chOff x="860" y="2262"/>
              <a:chExt cx="288" cy="528"/>
            </a:xfrm>
          </p:grpSpPr>
          <p:sp>
            <p:nvSpPr>
              <p:cNvPr id="6218" name="Line 35"/>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19" name="Oval 36"/>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grpSp>
          <p:nvGrpSpPr>
            <p:cNvPr id="6" name="Group 37"/>
            <p:cNvGrpSpPr>
              <a:grpSpLocks/>
            </p:cNvGrpSpPr>
            <p:nvPr/>
          </p:nvGrpSpPr>
          <p:grpSpPr bwMode="auto">
            <a:xfrm>
              <a:off x="2924" y="2252"/>
              <a:ext cx="288" cy="528"/>
              <a:chOff x="860" y="2262"/>
              <a:chExt cx="288" cy="528"/>
            </a:xfrm>
          </p:grpSpPr>
          <p:sp>
            <p:nvSpPr>
              <p:cNvPr id="6216" name="Line 38"/>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17" name="Oval 39"/>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grpSp>
          <p:nvGrpSpPr>
            <p:cNvPr id="7" name="Group 40"/>
            <p:cNvGrpSpPr>
              <a:grpSpLocks/>
            </p:cNvGrpSpPr>
            <p:nvPr/>
          </p:nvGrpSpPr>
          <p:grpSpPr bwMode="auto">
            <a:xfrm>
              <a:off x="3596" y="2252"/>
              <a:ext cx="288" cy="528"/>
              <a:chOff x="860" y="2262"/>
              <a:chExt cx="288" cy="528"/>
            </a:xfrm>
          </p:grpSpPr>
          <p:sp>
            <p:nvSpPr>
              <p:cNvPr id="6214" name="Line 41"/>
              <p:cNvSpPr>
                <a:spLocks noChangeShapeType="1"/>
              </p:cNvSpPr>
              <p:nvPr/>
            </p:nvSpPr>
            <p:spPr bwMode="auto">
              <a:xfrm flipV="1">
                <a:off x="1004" y="2262"/>
                <a:ext cx="0" cy="528"/>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15" name="Oval 42"/>
              <p:cNvSpPr>
                <a:spLocks noChangeArrowheads="1"/>
              </p:cNvSpPr>
              <p:nvPr/>
            </p:nvSpPr>
            <p:spPr bwMode="auto">
              <a:xfrm>
                <a:off x="860" y="2406"/>
                <a:ext cx="288" cy="265"/>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a:t>M</a:t>
                </a:r>
              </a:p>
            </p:txBody>
          </p:sp>
        </p:grpSp>
        <p:sp>
          <p:nvSpPr>
            <p:cNvPr id="6206" name="Line 43"/>
            <p:cNvSpPr>
              <a:spLocks noChangeShapeType="1"/>
            </p:cNvSpPr>
            <p:nvPr/>
          </p:nvSpPr>
          <p:spPr bwMode="auto">
            <a:xfrm flipH="1" flipV="1">
              <a:off x="1772" y="1436"/>
              <a:ext cx="528"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07" name="Rectangle 44"/>
            <p:cNvSpPr>
              <a:spLocks noChangeArrowheads="1"/>
            </p:cNvSpPr>
            <p:nvPr/>
          </p:nvSpPr>
          <p:spPr bwMode="auto">
            <a:xfrm>
              <a:off x="1964" y="2060"/>
              <a:ext cx="479"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come, 2</a:t>
              </a:r>
              <a:r>
                <a:rPr lang="en-US" sz="1200">
                  <a:solidFill>
                    <a:schemeClr val="accent1"/>
                  </a:solidFill>
                  <a:sym typeface="Symbol" pitchFamily="18" charset="2"/>
                </a:rPr>
                <a:t></a:t>
              </a:r>
            </a:p>
          </p:txBody>
        </p:sp>
        <p:sp>
          <p:nvSpPr>
            <p:cNvPr id="6208" name="Line 45"/>
            <p:cNvSpPr>
              <a:spLocks noChangeShapeType="1"/>
            </p:cNvSpPr>
            <p:nvPr/>
          </p:nvSpPr>
          <p:spPr bwMode="auto">
            <a:xfrm flipH="1" flipV="1">
              <a:off x="3356" y="1436"/>
              <a:ext cx="38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09" name="Line 47"/>
            <p:cNvSpPr>
              <a:spLocks noChangeShapeType="1"/>
            </p:cNvSpPr>
            <p:nvPr/>
          </p:nvSpPr>
          <p:spPr bwMode="auto">
            <a:xfrm flipH="1" flipV="1">
              <a:off x="2684" y="1436"/>
              <a:ext cx="384" cy="816"/>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6210" name="Rectangle 48"/>
            <p:cNvSpPr>
              <a:spLocks noChangeArrowheads="1"/>
            </p:cNvSpPr>
            <p:nvPr/>
          </p:nvSpPr>
          <p:spPr bwMode="auto">
            <a:xfrm>
              <a:off x="2732" y="1436"/>
              <a:ext cx="388"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see, 1</a:t>
              </a:r>
              <a:r>
                <a:rPr lang="en-US" sz="1200">
                  <a:solidFill>
                    <a:schemeClr val="accent1"/>
                  </a:solidFill>
                  <a:sym typeface="Symbol" pitchFamily="18" charset="2"/>
                </a:rPr>
                <a:t></a:t>
              </a:r>
            </a:p>
          </p:txBody>
        </p:sp>
        <p:sp>
          <p:nvSpPr>
            <p:cNvPr id="6211" name="Rectangle 67"/>
            <p:cNvSpPr>
              <a:spLocks noChangeArrowheads="1"/>
            </p:cNvSpPr>
            <p:nvPr/>
          </p:nvSpPr>
          <p:spPr bwMode="auto">
            <a:xfrm>
              <a:off x="2428" y="2090"/>
              <a:ext cx="400"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and, 1</a:t>
              </a:r>
              <a:r>
                <a:rPr lang="en-US" sz="1200">
                  <a:solidFill>
                    <a:schemeClr val="accent1"/>
                  </a:solidFill>
                  <a:sym typeface="Symbol" pitchFamily="18" charset="2"/>
                </a:rPr>
                <a:t></a:t>
              </a:r>
            </a:p>
          </p:txBody>
        </p:sp>
        <p:sp>
          <p:nvSpPr>
            <p:cNvPr id="6212" name="Rectangle 21"/>
            <p:cNvSpPr>
              <a:spLocks noChangeArrowheads="1"/>
            </p:cNvSpPr>
            <p:nvPr/>
          </p:nvSpPr>
          <p:spPr bwMode="auto">
            <a:xfrm>
              <a:off x="1148" y="1964"/>
              <a:ext cx="400"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and, 1</a:t>
              </a:r>
              <a:r>
                <a:rPr lang="en-US" sz="1200">
                  <a:solidFill>
                    <a:schemeClr val="accent1"/>
                  </a:solidFill>
                  <a:sym typeface="Symbol" pitchFamily="18" charset="2"/>
                </a:rPr>
                <a:t></a:t>
              </a:r>
            </a:p>
          </p:txBody>
        </p:sp>
        <p:sp>
          <p:nvSpPr>
            <p:cNvPr id="6213" name="Rectangle 22"/>
            <p:cNvSpPr>
              <a:spLocks noChangeArrowheads="1"/>
            </p:cNvSpPr>
            <p:nvPr/>
          </p:nvSpPr>
          <p:spPr bwMode="auto">
            <a:xfrm>
              <a:off x="3356" y="1772"/>
              <a:ext cx="432" cy="162"/>
            </a:xfrm>
            <a:prstGeom prst="rect">
              <a:avLst/>
            </a:prstGeom>
            <a:solidFill>
              <a:schemeClr val="bg1"/>
            </a:solidFill>
            <a:ln w="19050">
              <a:noFill/>
              <a:miter lim="800000"/>
              <a:headEnd/>
              <a:tailEnd type="none" w="lg" len="med"/>
            </a:ln>
          </p:spPr>
          <p:txBody>
            <a:bodyPr wrap="none" lIns="45720" rIns="45720">
              <a:spAutoFit/>
            </a:bodyPr>
            <a:lstStyle/>
            <a:p>
              <a:pPr algn="ctr"/>
              <a:r>
                <a:rPr lang="en-US" sz="1200">
                  <a:solidFill>
                    <a:schemeClr val="accent1"/>
                  </a:solidFill>
                  <a:sym typeface="Symbol" pitchFamily="18" charset="2"/>
                </a:rPr>
                <a:t></a:t>
              </a:r>
              <a:r>
                <a:rPr lang="en-US" sz="1200">
                  <a:solidFill>
                    <a:schemeClr val="accent1"/>
                  </a:solidFill>
                </a:rPr>
                <a:t>spot, 1</a:t>
              </a:r>
              <a:r>
                <a:rPr lang="en-US" sz="1200">
                  <a:solidFill>
                    <a:schemeClr val="accent1"/>
                  </a:solidFill>
                  <a:sym typeface="Symbol" pitchFamily="18" charset="2"/>
                </a:rPr>
                <a:t></a:t>
              </a:r>
            </a:p>
          </p:txBody>
        </p:sp>
      </p:grpSp>
      <p:grpSp>
        <p:nvGrpSpPr>
          <p:cNvPr id="8" name="Group 96"/>
          <p:cNvGrpSpPr>
            <a:grpSpLocks/>
          </p:cNvGrpSpPr>
          <p:nvPr/>
        </p:nvGrpSpPr>
        <p:grpSpPr bwMode="auto">
          <a:xfrm>
            <a:off x="222250" y="1136650"/>
            <a:ext cx="7369175" cy="1158875"/>
            <a:chOff x="140" y="716"/>
            <a:chExt cx="4642" cy="730"/>
          </a:xfrm>
        </p:grpSpPr>
        <p:sp>
          <p:nvSpPr>
            <p:cNvPr id="6156" name="Text Box 52"/>
            <p:cNvSpPr txBox="1">
              <a:spLocks noChangeArrowheads="1"/>
            </p:cNvSpPr>
            <p:nvPr/>
          </p:nvSpPr>
          <p:spPr bwMode="auto">
            <a:xfrm>
              <a:off x="4412" y="1062"/>
              <a:ext cx="370" cy="214"/>
            </a:xfrm>
            <a:prstGeom prst="rect">
              <a:avLst/>
            </a:prstGeom>
            <a:solidFill>
              <a:schemeClr val="bg1"/>
            </a:solidFill>
            <a:ln w="19050">
              <a:noFill/>
              <a:miter lim="800000"/>
              <a:headEnd/>
              <a:tailEnd type="none" w="lg" len="med"/>
            </a:ln>
          </p:spPr>
          <p:txBody>
            <a:bodyPr wrap="none" lIns="45720" rIns="45720">
              <a:spAutoFit/>
            </a:bodyPr>
            <a:lstStyle/>
            <a:p>
              <a:r>
                <a:rPr lang="en-US"/>
                <a:t>Sum</a:t>
              </a:r>
            </a:p>
          </p:txBody>
        </p:sp>
        <p:grpSp>
          <p:nvGrpSpPr>
            <p:cNvPr id="9" name="Group 72"/>
            <p:cNvGrpSpPr>
              <a:grpSpLocks/>
            </p:cNvGrpSpPr>
            <p:nvPr/>
          </p:nvGrpSpPr>
          <p:grpSpPr bwMode="auto">
            <a:xfrm>
              <a:off x="140" y="716"/>
              <a:ext cx="672" cy="730"/>
              <a:chOff x="428" y="716"/>
              <a:chExt cx="672" cy="730"/>
            </a:xfrm>
          </p:grpSpPr>
          <p:grpSp>
            <p:nvGrpSpPr>
              <p:cNvPr id="10" name="Group 69"/>
              <p:cNvGrpSpPr>
                <a:grpSpLocks/>
              </p:cNvGrpSpPr>
              <p:nvPr/>
            </p:nvGrpSpPr>
            <p:grpSpPr bwMode="auto">
              <a:xfrm>
                <a:off x="428" y="716"/>
                <a:ext cx="672" cy="730"/>
                <a:chOff x="1340" y="716"/>
                <a:chExt cx="672" cy="730"/>
              </a:xfrm>
            </p:grpSpPr>
            <p:sp>
              <p:nvSpPr>
                <p:cNvPr id="6180" name="Line 50"/>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81" name="AutoShape 51"/>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dick</a:t>
                  </a:r>
                </a:p>
                <a:p>
                  <a:pPr algn="ctr"/>
                  <a:r>
                    <a:rPr lang="en-US">
                      <a:sym typeface="Symbol" pitchFamily="18" charset="2"/>
                    </a:rPr>
                    <a:t></a:t>
                  </a:r>
                  <a:endParaRPr lang="en-US" baseline="-25000">
                    <a:sym typeface="Symbol" pitchFamily="18" charset="2"/>
                  </a:endParaRPr>
                </a:p>
              </p:txBody>
            </p:sp>
          </p:grpSp>
          <p:sp>
            <p:nvSpPr>
              <p:cNvPr id="6179" name="Rectangle 59"/>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1</a:t>
                </a:r>
              </a:p>
            </p:txBody>
          </p:sp>
        </p:grpSp>
        <p:grpSp>
          <p:nvGrpSpPr>
            <p:cNvPr id="11" name="Group 73"/>
            <p:cNvGrpSpPr>
              <a:grpSpLocks/>
            </p:cNvGrpSpPr>
            <p:nvPr/>
          </p:nvGrpSpPr>
          <p:grpSpPr bwMode="auto">
            <a:xfrm>
              <a:off x="860" y="716"/>
              <a:ext cx="672" cy="730"/>
              <a:chOff x="428" y="716"/>
              <a:chExt cx="672" cy="730"/>
            </a:xfrm>
          </p:grpSpPr>
          <p:grpSp>
            <p:nvGrpSpPr>
              <p:cNvPr id="12" name="Group 74"/>
              <p:cNvGrpSpPr>
                <a:grpSpLocks/>
              </p:cNvGrpSpPr>
              <p:nvPr/>
            </p:nvGrpSpPr>
            <p:grpSpPr bwMode="auto">
              <a:xfrm>
                <a:off x="428" y="716"/>
                <a:ext cx="672" cy="730"/>
                <a:chOff x="1340" y="716"/>
                <a:chExt cx="672" cy="730"/>
              </a:xfrm>
            </p:grpSpPr>
            <p:sp>
              <p:nvSpPr>
                <p:cNvPr id="6176" name="Line 75"/>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77" name="AutoShape 76"/>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and</a:t>
                  </a:r>
                </a:p>
                <a:p>
                  <a:pPr algn="ctr"/>
                  <a:r>
                    <a:rPr lang="en-US">
                      <a:sym typeface="Symbol" pitchFamily="18" charset="2"/>
                    </a:rPr>
                    <a:t></a:t>
                  </a:r>
                  <a:endParaRPr lang="en-US" baseline="-25000">
                    <a:sym typeface="Symbol" pitchFamily="18" charset="2"/>
                  </a:endParaRPr>
                </a:p>
              </p:txBody>
            </p:sp>
          </p:grpSp>
          <p:sp>
            <p:nvSpPr>
              <p:cNvPr id="6175" name="Rectangle 77"/>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3</a:t>
                </a:r>
              </a:p>
            </p:txBody>
          </p:sp>
        </p:grpSp>
        <p:grpSp>
          <p:nvGrpSpPr>
            <p:cNvPr id="13" name="Group 78"/>
            <p:cNvGrpSpPr>
              <a:grpSpLocks/>
            </p:cNvGrpSpPr>
            <p:nvPr/>
          </p:nvGrpSpPr>
          <p:grpSpPr bwMode="auto">
            <a:xfrm>
              <a:off x="1580" y="716"/>
              <a:ext cx="672" cy="730"/>
              <a:chOff x="428" y="716"/>
              <a:chExt cx="672" cy="730"/>
            </a:xfrm>
          </p:grpSpPr>
          <p:grpSp>
            <p:nvGrpSpPr>
              <p:cNvPr id="14" name="Group 79"/>
              <p:cNvGrpSpPr>
                <a:grpSpLocks/>
              </p:cNvGrpSpPr>
              <p:nvPr/>
            </p:nvGrpSpPr>
            <p:grpSpPr bwMode="auto">
              <a:xfrm>
                <a:off x="428" y="716"/>
                <a:ext cx="672" cy="730"/>
                <a:chOff x="1340" y="716"/>
                <a:chExt cx="672" cy="730"/>
              </a:xfrm>
            </p:grpSpPr>
            <p:sp>
              <p:nvSpPr>
                <p:cNvPr id="6172" name="Line 80"/>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73" name="AutoShape 81"/>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come</a:t>
                  </a:r>
                </a:p>
                <a:p>
                  <a:pPr algn="ctr"/>
                  <a:r>
                    <a:rPr lang="en-US">
                      <a:sym typeface="Symbol" pitchFamily="18" charset="2"/>
                    </a:rPr>
                    <a:t></a:t>
                  </a:r>
                  <a:endParaRPr lang="en-US" baseline="-25000">
                    <a:sym typeface="Symbol" pitchFamily="18" charset="2"/>
                  </a:endParaRPr>
                </a:p>
              </p:txBody>
            </p:sp>
          </p:grpSp>
          <p:sp>
            <p:nvSpPr>
              <p:cNvPr id="6171" name="Rectangle 82"/>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6</a:t>
                </a:r>
              </a:p>
            </p:txBody>
          </p:sp>
        </p:grpSp>
        <p:grpSp>
          <p:nvGrpSpPr>
            <p:cNvPr id="15" name="Group 83"/>
            <p:cNvGrpSpPr>
              <a:grpSpLocks/>
            </p:cNvGrpSpPr>
            <p:nvPr/>
          </p:nvGrpSpPr>
          <p:grpSpPr bwMode="auto">
            <a:xfrm>
              <a:off x="2300" y="716"/>
              <a:ext cx="672" cy="730"/>
              <a:chOff x="428" y="716"/>
              <a:chExt cx="672" cy="730"/>
            </a:xfrm>
          </p:grpSpPr>
          <p:grpSp>
            <p:nvGrpSpPr>
              <p:cNvPr id="16" name="Group 84"/>
              <p:cNvGrpSpPr>
                <a:grpSpLocks/>
              </p:cNvGrpSpPr>
              <p:nvPr/>
            </p:nvGrpSpPr>
            <p:grpSpPr bwMode="auto">
              <a:xfrm>
                <a:off x="428" y="716"/>
                <a:ext cx="672" cy="730"/>
                <a:chOff x="1340" y="716"/>
                <a:chExt cx="672" cy="730"/>
              </a:xfrm>
            </p:grpSpPr>
            <p:sp>
              <p:nvSpPr>
                <p:cNvPr id="6168" name="Line 85"/>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69" name="AutoShape 86"/>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see</a:t>
                  </a:r>
                </a:p>
                <a:p>
                  <a:pPr algn="ctr"/>
                  <a:r>
                    <a:rPr lang="en-US">
                      <a:sym typeface="Symbol" pitchFamily="18" charset="2"/>
                    </a:rPr>
                    <a:t></a:t>
                  </a:r>
                  <a:endParaRPr lang="en-US" baseline="-25000">
                    <a:sym typeface="Symbol" pitchFamily="18" charset="2"/>
                  </a:endParaRPr>
                </a:p>
              </p:txBody>
            </p:sp>
          </p:grpSp>
          <p:sp>
            <p:nvSpPr>
              <p:cNvPr id="6167" name="Rectangle 87"/>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3</a:t>
                </a:r>
              </a:p>
            </p:txBody>
          </p:sp>
        </p:grpSp>
        <p:grpSp>
          <p:nvGrpSpPr>
            <p:cNvPr id="17" name="Group 88"/>
            <p:cNvGrpSpPr>
              <a:grpSpLocks/>
            </p:cNvGrpSpPr>
            <p:nvPr/>
          </p:nvGrpSpPr>
          <p:grpSpPr bwMode="auto">
            <a:xfrm>
              <a:off x="3020" y="716"/>
              <a:ext cx="672" cy="730"/>
              <a:chOff x="428" y="716"/>
              <a:chExt cx="672" cy="730"/>
            </a:xfrm>
          </p:grpSpPr>
          <p:grpSp>
            <p:nvGrpSpPr>
              <p:cNvPr id="18" name="Group 89"/>
              <p:cNvGrpSpPr>
                <a:grpSpLocks/>
              </p:cNvGrpSpPr>
              <p:nvPr/>
            </p:nvGrpSpPr>
            <p:grpSpPr bwMode="auto">
              <a:xfrm>
                <a:off x="428" y="716"/>
                <a:ext cx="672" cy="730"/>
                <a:chOff x="1340" y="716"/>
                <a:chExt cx="672" cy="730"/>
              </a:xfrm>
            </p:grpSpPr>
            <p:sp>
              <p:nvSpPr>
                <p:cNvPr id="6164" name="Line 90"/>
                <p:cNvSpPr>
                  <a:spLocks noChangeShapeType="1"/>
                </p:cNvSpPr>
                <p:nvPr/>
              </p:nvSpPr>
              <p:spPr bwMode="auto">
                <a:xfrm flipV="1">
                  <a:off x="1676" y="716"/>
                  <a:ext cx="0" cy="24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6165" name="AutoShape 91"/>
                <p:cNvSpPr>
                  <a:spLocks noChangeArrowheads="1"/>
                </p:cNvSpPr>
                <p:nvPr/>
              </p:nvSpPr>
              <p:spPr bwMode="auto">
                <a:xfrm>
                  <a:off x="1340" y="908"/>
                  <a:ext cx="672" cy="538"/>
                </a:xfrm>
                <a:prstGeom prst="triangle">
                  <a:avLst>
                    <a:gd name="adj" fmla="val 50000"/>
                  </a:avLst>
                </a:prstGeom>
                <a:solidFill>
                  <a:schemeClr val="accent2"/>
                </a:solidFill>
                <a:ln w="19050">
                  <a:solidFill>
                    <a:schemeClr val="accent1"/>
                  </a:solidFill>
                  <a:miter lim="800000"/>
                  <a:headEnd/>
                  <a:tailEnd type="none" w="lg" len="med"/>
                </a:ln>
              </p:spPr>
              <p:txBody>
                <a:bodyPr wrap="none" lIns="45720" rIns="45720" anchor="ctr"/>
                <a:lstStyle/>
                <a:p>
                  <a:pPr algn="ctr"/>
                  <a:r>
                    <a:rPr lang="en-US"/>
                    <a:t>spot</a:t>
                  </a:r>
                </a:p>
                <a:p>
                  <a:pPr algn="ctr"/>
                  <a:r>
                    <a:rPr lang="en-US">
                      <a:sym typeface="Symbol" pitchFamily="18" charset="2"/>
                    </a:rPr>
                    <a:t></a:t>
                  </a:r>
                  <a:endParaRPr lang="en-US" baseline="-25000">
                    <a:sym typeface="Symbol" pitchFamily="18" charset="2"/>
                  </a:endParaRPr>
                </a:p>
              </p:txBody>
            </p:sp>
          </p:grpSp>
          <p:sp>
            <p:nvSpPr>
              <p:cNvPr id="6163" name="Rectangle 92"/>
              <p:cNvSpPr>
                <a:spLocks noChangeArrowheads="1"/>
              </p:cNvSpPr>
              <p:nvPr/>
            </p:nvSpPr>
            <p:spPr bwMode="auto">
              <a:xfrm>
                <a:off x="524" y="764"/>
                <a:ext cx="138" cy="214"/>
              </a:xfrm>
              <a:prstGeom prst="rect">
                <a:avLst/>
              </a:prstGeom>
              <a:noFill/>
              <a:ln w="19050">
                <a:noFill/>
                <a:miter lim="800000"/>
                <a:headEnd/>
                <a:tailEnd type="none" w="lg" len="med"/>
              </a:ln>
            </p:spPr>
            <p:txBody>
              <a:bodyPr wrap="none" lIns="45720" rIns="45720">
                <a:spAutoFit/>
              </a:bodyPr>
              <a:lstStyle/>
              <a:p>
                <a:pPr algn="ctr"/>
                <a:r>
                  <a:rPr lang="en-US">
                    <a:solidFill>
                      <a:schemeClr val="accent1"/>
                    </a:solidFill>
                  </a:rPr>
                  <a:t>1</a:t>
                </a:r>
              </a:p>
            </p:txBody>
          </p:sp>
        </p:grpSp>
      </p:grpSp>
      <p:sp>
        <p:nvSpPr>
          <p:cNvPr id="6149" name="Rectangle 62"/>
          <p:cNvSpPr>
            <a:spLocks noChangeArrowheads="1"/>
          </p:cNvSpPr>
          <p:nvPr/>
        </p:nvSpPr>
        <p:spPr bwMode="auto">
          <a:xfrm>
            <a:off x="755650" y="4413250"/>
            <a:ext cx="762000" cy="495300"/>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dirty="0"/>
              <a:t>Come,</a:t>
            </a:r>
          </a:p>
          <a:p>
            <a:pPr algn="ctr"/>
            <a:r>
              <a:rPr lang="en-US" sz="1400" dirty="0"/>
              <a:t>Dick</a:t>
            </a:r>
          </a:p>
        </p:txBody>
      </p:sp>
      <p:sp>
        <p:nvSpPr>
          <p:cNvPr id="6151" name="Rectangle 64"/>
          <p:cNvSpPr>
            <a:spLocks noChangeArrowheads="1"/>
          </p:cNvSpPr>
          <p:nvPr/>
        </p:nvSpPr>
        <p:spPr bwMode="auto">
          <a:xfrm>
            <a:off x="5556250" y="4371975"/>
            <a:ext cx="685800" cy="879475"/>
          </a:xfrm>
          <a:prstGeom prst="rect">
            <a:avLst/>
          </a:prstGeom>
          <a:solidFill>
            <a:srgbClr val="FFFF99"/>
          </a:solidFill>
          <a:ln w="19050">
            <a:solidFill>
              <a:schemeClr val="tx2"/>
            </a:solidFill>
            <a:miter lim="800000"/>
            <a:headEnd/>
            <a:tailEnd type="none" w="lg" len="med"/>
          </a:ln>
        </p:spPr>
        <p:txBody>
          <a:bodyPr lIns="45720" rIns="45720" anchor="ctr">
            <a:spAutoFit/>
          </a:bodyPr>
          <a:lstStyle/>
          <a:p>
            <a:pPr algn="ctr"/>
            <a:r>
              <a:rPr lang="en-US" sz="1400"/>
              <a:t>Come and see Spot.</a:t>
            </a:r>
          </a:p>
        </p:txBody>
      </p:sp>
    </p:spTree>
    <p:extLst>
      <p:ext uri="{BB962C8B-B14F-4D97-AF65-F5344CB8AC3E}">
        <p14:creationId xmlns:p14="http://schemas.microsoft.com/office/powerpoint/2010/main" val="25450776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pPr eaLnBrk="1" hangingPunct="1">
              <a:defRPr/>
            </a:pPr>
            <a:r>
              <a:rPr lang="en-US" dirty="0" smtClean="0"/>
              <a:t>Hadoop Project</a:t>
            </a:r>
          </a:p>
        </p:txBody>
      </p:sp>
      <p:sp>
        <p:nvSpPr>
          <p:cNvPr id="503811" name="Rectangle 3"/>
          <p:cNvSpPr>
            <a:spLocks noGrp="1" noChangeArrowheads="1"/>
          </p:cNvSpPr>
          <p:nvPr>
            <p:ph type="body" idx="1"/>
          </p:nvPr>
        </p:nvSpPr>
        <p:spPr>
          <a:xfrm>
            <a:off x="290513" y="1060450"/>
            <a:ext cx="8294687" cy="5064125"/>
          </a:xfrm>
        </p:spPr>
        <p:txBody>
          <a:bodyPr/>
          <a:lstStyle/>
          <a:p>
            <a:pPr eaLnBrk="1" hangingPunct="1">
              <a:defRPr/>
            </a:pPr>
            <a:r>
              <a:rPr lang="en-US" dirty="0" smtClean="0"/>
              <a:t>File system with files distributed across nodes</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sz="2000" dirty="0" smtClean="0"/>
          </a:p>
          <a:p>
            <a:pPr lvl="1" eaLnBrk="1" hangingPunct="1">
              <a:defRPr/>
            </a:pPr>
            <a:r>
              <a:rPr lang="en-US" dirty="0" smtClean="0"/>
              <a:t>Store multiple (typically 3 copies of each file)</a:t>
            </a:r>
          </a:p>
          <a:p>
            <a:pPr lvl="2" eaLnBrk="1" hangingPunct="1">
              <a:defRPr/>
            </a:pPr>
            <a:r>
              <a:rPr lang="en-US" dirty="0" smtClean="0"/>
              <a:t>If one node fails, data still available</a:t>
            </a:r>
          </a:p>
          <a:p>
            <a:pPr lvl="1" eaLnBrk="1" hangingPunct="1">
              <a:defRPr/>
            </a:pPr>
            <a:r>
              <a:rPr lang="en-US" dirty="0" smtClean="0"/>
              <a:t>Logically, any node has access to any file</a:t>
            </a:r>
          </a:p>
          <a:p>
            <a:pPr lvl="2" eaLnBrk="1" hangingPunct="1">
              <a:defRPr/>
            </a:pPr>
            <a:r>
              <a:rPr lang="en-US" dirty="0" smtClean="0"/>
              <a:t>May need to fetch across network</a:t>
            </a:r>
          </a:p>
          <a:p>
            <a:pPr eaLnBrk="1" hangingPunct="1">
              <a:defRPr/>
            </a:pPr>
            <a:r>
              <a:rPr lang="en-US" dirty="0" smtClean="0"/>
              <a:t>Map / Reduce programming environment</a:t>
            </a:r>
          </a:p>
          <a:p>
            <a:pPr lvl="1" eaLnBrk="1" hangingPunct="1">
              <a:defRPr/>
            </a:pPr>
            <a:r>
              <a:rPr lang="en-US" dirty="0" smtClean="0"/>
              <a:t>Software manages execution of tasks on nodes</a:t>
            </a:r>
          </a:p>
          <a:p>
            <a:pPr lvl="1" eaLnBrk="1" hangingPunct="1">
              <a:defRPr/>
            </a:pPr>
            <a:endParaRPr lang="en-US" dirty="0" smtClean="0"/>
          </a:p>
        </p:txBody>
      </p:sp>
      <p:graphicFrame>
        <p:nvGraphicFramePr>
          <p:cNvPr id="7170" name="Object 5"/>
          <p:cNvGraphicFramePr>
            <a:graphicFrameLocks noChangeAspect="1"/>
          </p:cNvGraphicFramePr>
          <p:nvPr/>
        </p:nvGraphicFramePr>
        <p:xfrm>
          <a:off x="4946650" y="82550"/>
          <a:ext cx="3810000" cy="901700"/>
        </p:xfrm>
        <a:graphic>
          <a:graphicData uri="http://schemas.openxmlformats.org/presentationml/2006/ole">
            <mc:AlternateContent xmlns:mc="http://schemas.openxmlformats.org/markup-compatibility/2006">
              <mc:Choice xmlns:v="urn:schemas-microsoft-com:vml" Requires="v">
                <p:oleObj spid="_x0000_s8211" name="Image" r:id="rId4" imgW="3809524" imgH="901587" progId="">
                  <p:embed/>
                </p:oleObj>
              </mc:Choice>
              <mc:Fallback>
                <p:oleObj name="Image" r:id="rId4" imgW="3809524" imgH="9015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650" y="82550"/>
                        <a:ext cx="381000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lg" len="me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pic>
                </p:oleObj>
              </mc:Fallback>
            </mc:AlternateContent>
          </a:graphicData>
        </a:graphic>
      </p:graphicFrame>
      <p:grpSp>
        <p:nvGrpSpPr>
          <p:cNvPr id="5" name="Group 4"/>
          <p:cNvGrpSpPr/>
          <p:nvPr/>
        </p:nvGrpSpPr>
        <p:grpSpPr>
          <a:xfrm>
            <a:off x="1289050" y="1670050"/>
            <a:ext cx="5791200" cy="2329794"/>
            <a:chOff x="1060450" y="984250"/>
            <a:chExt cx="6629400" cy="2667001"/>
          </a:xfrm>
        </p:grpSpPr>
        <p:sp>
          <p:nvSpPr>
            <p:cNvPr id="6" name="Rectangle 10"/>
            <p:cNvSpPr>
              <a:spLocks noChangeArrowheads="1"/>
            </p:cNvSpPr>
            <p:nvPr/>
          </p:nvSpPr>
          <p:spPr bwMode="auto">
            <a:xfrm>
              <a:off x="1060450" y="984250"/>
              <a:ext cx="6629400" cy="392113"/>
            </a:xfrm>
            <a:prstGeom prst="rect">
              <a:avLst/>
            </a:prstGeom>
            <a:solidFill>
              <a:schemeClr val="tx1">
                <a:lumMod val="20000"/>
                <a:lumOff val="80000"/>
              </a:schemeClr>
            </a:solidFill>
            <a:ln w="19050">
              <a:solidFill>
                <a:schemeClr val="tx2"/>
              </a:solidFill>
              <a:miter lim="800000"/>
              <a:headEnd/>
              <a:tailEnd type="none" w="lg" len="med"/>
            </a:ln>
          </p:spPr>
          <p:txBody>
            <a:bodyPr wrap="none" lIns="45720" rIns="45720" anchor="ctr"/>
            <a:lstStyle/>
            <a:p>
              <a:pPr algn="ctr">
                <a:defRPr/>
              </a:pPr>
              <a:r>
                <a:rPr lang="en-US" sz="1400" dirty="0" smtClean="0"/>
                <a:t>Local Network</a:t>
              </a:r>
              <a:endParaRPr lang="en-US" sz="1400" dirty="0"/>
            </a:p>
          </p:txBody>
        </p:sp>
        <p:sp>
          <p:nvSpPr>
            <p:cNvPr id="7" name="Line 11"/>
            <p:cNvSpPr>
              <a:spLocks noChangeShapeType="1"/>
            </p:cNvSpPr>
            <p:nvPr/>
          </p:nvSpPr>
          <p:spPr bwMode="auto">
            <a:xfrm>
              <a:off x="1746250" y="1365250"/>
              <a:ext cx="0" cy="3159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sz="1600"/>
            </a:p>
          </p:txBody>
        </p:sp>
        <p:grpSp>
          <p:nvGrpSpPr>
            <p:cNvPr id="8" name="Group 29"/>
            <p:cNvGrpSpPr/>
            <p:nvPr/>
          </p:nvGrpSpPr>
          <p:grpSpPr>
            <a:xfrm>
              <a:off x="1060450" y="1670050"/>
              <a:ext cx="1447800" cy="1981201"/>
              <a:chOff x="3956050" y="1746250"/>
              <a:chExt cx="1447800" cy="1981201"/>
            </a:xfrm>
          </p:grpSpPr>
          <p:sp>
            <p:nvSpPr>
              <p:cNvPr id="24" name="Rectangle 9"/>
              <p:cNvSpPr>
                <a:spLocks noChangeArrowheads="1"/>
              </p:cNvSpPr>
              <p:nvPr/>
            </p:nvSpPr>
            <p:spPr bwMode="auto">
              <a:xfrm>
                <a:off x="3956050" y="1746250"/>
                <a:ext cx="1447800" cy="15240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endParaRPr lang="en-US" sz="1400" dirty="0"/>
              </a:p>
            </p:txBody>
          </p:sp>
          <p:sp>
            <p:nvSpPr>
              <p:cNvPr id="25" name="Rectangle 9"/>
              <p:cNvSpPr>
                <a:spLocks noChangeArrowheads="1"/>
              </p:cNvSpPr>
              <p:nvPr/>
            </p:nvSpPr>
            <p:spPr bwMode="auto">
              <a:xfrm>
                <a:off x="4337050" y="1898650"/>
                <a:ext cx="609600" cy="522287"/>
              </a:xfrm>
              <a:prstGeom prst="rect">
                <a:avLst/>
              </a:prstGeom>
              <a:ln>
                <a:headEnd/>
                <a:tailEnd type="none" w="lg" len="med"/>
              </a:ln>
            </p:spPr>
            <p:style>
              <a:lnRef idx="1">
                <a:schemeClr val="accent2"/>
              </a:lnRef>
              <a:fillRef idx="3">
                <a:schemeClr val="accent2"/>
              </a:fillRef>
              <a:effectRef idx="2">
                <a:schemeClr val="accent2"/>
              </a:effectRef>
              <a:fontRef idx="minor">
                <a:schemeClr val="lt1"/>
              </a:fontRef>
            </p:style>
            <p:txBody>
              <a:bodyPr wrap="none" lIns="45720" rIns="45720" anchor="ctr"/>
              <a:lstStyle/>
              <a:p>
                <a:pPr algn="ctr"/>
                <a:r>
                  <a:rPr lang="en-US" sz="1400" dirty="0" smtClean="0"/>
                  <a:t>CPU</a:t>
                </a:r>
                <a:endParaRPr lang="en-US" sz="1400" dirty="0"/>
              </a:p>
            </p:txBody>
          </p:sp>
          <p:sp>
            <p:nvSpPr>
              <p:cNvPr id="26" name="Flowchart: Magnetic Disk 25"/>
              <p:cNvSpPr/>
              <p:nvPr/>
            </p:nvSpPr>
            <p:spPr bwMode="auto">
              <a:xfrm>
                <a:off x="4260850" y="2660650"/>
                <a:ext cx="762000" cy="533400"/>
              </a:xfrm>
              <a:prstGeom prst="flowChartMagneticDisk">
                <a:avLst/>
              </a:prstGeom>
              <a:ln>
                <a:headEnd type="none" w="med" len="med"/>
                <a:tailEnd type="none" w="lg" len="med"/>
              </a:ln>
            </p:spPr>
            <p:style>
              <a:lnRef idx="1">
                <a:schemeClr val="dk1"/>
              </a:lnRef>
              <a:fillRef idx="2">
                <a:schemeClr val="dk1"/>
              </a:fillRef>
              <a:effectRef idx="1">
                <a:schemeClr val="dk1"/>
              </a:effectRef>
              <a:fontRef idx="minor">
                <a:schemeClr val="dk1"/>
              </a:fontRef>
            </p:style>
            <p:txBody>
              <a:bodyPr vert="horz" wrap="square" lIns="45720" tIns="45720" rIns="45720" bIns="45720" numCol="1" rtlCol="0" anchor="ctr"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27" name="Line 11"/>
              <p:cNvSpPr>
                <a:spLocks noChangeShapeType="1"/>
              </p:cNvSpPr>
              <p:nvPr/>
            </p:nvSpPr>
            <p:spPr bwMode="auto">
              <a:xfrm flipH="1">
                <a:off x="4641850" y="2432050"/>
                <a:ext cx="0" cy="381000"/>
              </a:xfrm>
              <a:prstGeom prst="line">
                <a:avLst/>
              </a:prstGeom>
              <a:noFill/>
              <a:ln w="38100">
                <a:solidFill>
                  <a:schemeClr val="tx2"/>
                </a:solidFill>
                <a:round/>
                <a:headEnd type="triangle" w="med" len="med"/>
                <a:tailEnd type="triangle" w="med" len="med"/>
              </a:ln>
            </p:spPr>
            <p:txBody>
              <a:bodyPr wrap="square" lIns="45720" rIns="45720" anchor="ctr">
                <a:spAutoFit/>
              </a:bodyPr>
              <a:lstStyle/>
              <a:p>
                <a:endParaRPr lang="en-US" sz="1600"/>
              </a:p>
            </p:txBody>
          </p:sp>
          <p:sp>
            <p:nvSpPr>
              <p:cNvPr id="28" name="Rectangle 9"/>
              <p:cNvSpPr>
                <a:spLocks noChangeArrowheads="1"/>
              </p:cNvSpPr>
              <p:nvPr/>
            </p:nvSpPr>
            <p:spPr bwMode="auto">
              <a:xfrm>
                <a:off x="3956050" y="3270251"/>
                <a:ext cx="1447800" cy="457200"/>
              </a:xfrm>
              <a:prstGeom prst="rect">
                <a:avLst/>
              </a:prstGeom>
              <a:noFill/>
              <a:ln w="19050">
                <a:noFill/>
                <a:miter lim="800000"/>
                <a:headEnd/>
                <a:tailEnd type="none" w="lg" len="med"/>
              </a:ln>
            </p:spPr>
            <p:txBody>
              <a:bodyPr wrap="none" lIns="45720" rIns="45720" anchor="ctr"/>
              <a:lstStyle/>
              <a:p>
                <a:pPr algn="ctr"/>
                <a:r>
                  <a:rPr lang="en-US" sz="1400" dirty="0" smtClean="0"/>
                  <a:t>Node 1</a:t>
                </a:r>
                <a:endParaRPr lang="en-US" sz="1400" dirty="0"/>
              </a:p>
            </p:txBody>
          </p:sp>
        </p:grpSp>
        <p:sp>
          <p:nvSpPr>
            <p:cNvPr id="9" name="Line 11"/>
            <p:cNvSpPr>
              <a:spLocks noChangeShapeType="1"/>
            </p:cNvSpPr>
            <p:nvPr/>
          </p:nvSpPr>
          <p:spPr bwMode="auto">
            <a:xfrm>
              <a:off x="3422650" y="1365250"/>
              <a:ext cx="0" cy="3159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sz="1600"/>
            </a:p>
          </p:txBody>
        </p:sp>
        <p:grpSp>
          <p:nvGrpSpPr>
            <p:cNvPr id="10" name="Group 31"/>
            <p:cNvGrpSpPr/>
            <p:nvPr/>
          </p:nvGrpSpPr>
          <p:grpSpPr>
            <a:xfrm>
              <a:off x="2736850" y="1670050"/>
              <a:ext cx="1447800" cy="1981201"/>
              <a:chOff x="3956050" y="1746250"/>
              <a:chExt cx="1447800" cy="1981201"/>
            </a:xfrm>
          </p:grpSpPr>
          <p:sp>
            <p:nvSpPr>
              <p:cNvPr id="19" name="Rectangle 9"/>
              <p:cNvSpPr>
                <a:spLocks noChangeArrowheads="1"/>
              </p:cNvSpPr>
              <p:nvPr/>
            </p:nvSpPr>
            <p:spPr bwMode="auto">
              <a:xfrm>
                <a:off x="3956050" y="1746250"/>
                <a:ext cx="1447800" cy="15240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endParaRPr lang="en-US" sz="1400" dirty="0"/>
              </a:p>
            </p:txBody>
          </p:sp>
          <p:sp>
            <p:nvSpPr>
              <p:cNvPr id="20" name="Rectangle 9"/>
              <p:cNvSpPr>
                <a:spLocks noChangeArrowheads="1"/>
              </p:cNvSpPr>
              <p:nvPr/>
            </p:nvSpPr>
            <p:spPr bwMode="auto">
              <a:xfrm>
                <a:off x="4337050" y="1898650"/>
                <a:ext cx="609600" cy="522287"/>
              </a:xfrm>
              <a:prstGeom prst="rect">
                <a:avLst/>
              </a:prstGeom>
              <a:ln>
                <a:headEnd/>
                <a:tailEnd type="none" w="lg" len="med"/>
              </a:ln>
            </p:spPr>
            <p:style>
              <a:lnRef idx="1">
                <a:schemeClr val="accent2"/>
              </a:lnRef>
              <a:fillRef idx="3">
                <a:schemeClr val="accent2"/>
              </a:fillRef>
              <a:effectRef idx="2">
                <a:schemeClr val="accent2"/>
              </a:effectRef>
              <a:fontRef idx="minor">
                <a:schemeClr val="lt1"/>
              </a:fontRef>
            </p:style>
            <p:txBody>
              <a:bodyPr wrap="none" lIns="45720" rIns="45720" anchor="ctr"/>
              <a:lstStyle/>
              <a:p>
                <a:pPr algn="ctr"/>
                <a:r>
                  <a:rPr lang="en-US" sz="1400" dirty="0" smtClean="0"/>
                  <a:t>CPU</a:t>
                </a:r>
                <a:endParaRPr lang="en-US" sz="1400" dirty="0"/>
              </a:p>
            </p:txBody>
          </p:sp>
          <p:sp>
            <p:nvSpPr>
              <p:cNvPr id="21" name="Flowchart: Magnetic Disk 20"/>
              <p:cNvSpPr/>
              <p:nvPr/>
            </p:nvSpPr>
            <p:spPr bwMode="auto">
              <a:xfrm>
                <a:off x="4260850" y="2660650"/>
                <a:ext cx="762000" cy="533400"/>
              </a:xfrm>
              <a:prstGeom prst="flowChartMagneticDisk">
                <a:avLst/>
              </a:prstGeom>
              <a:ln>
                <a:headEnd type="none" w="med" len="med"/>
                <a:tailEnd type="none" w="lg" len="med"/>
              </a:ln>
            </p:spPr>
            <p:style>
              <a:lnRef idx="1">
                <a:schemeClr val="dk1"/>
              </a:lnRef>
              <a:fillRef idx="2">
                <a:schemeClr val="dk1"/>
              </a:fillRef>
              <a:effectRef idx="1">
                <a:schemeClr val="dk1"/>
              </a:effectRef>
              <a:fontRef idx="minor">
                <a:schemeClr val="dk1"/>
              </a:fontRef>
            </p:style>
            <p:txBody>
              <a:bodyPr vert="horz" wrap="square" lIns="45720" tIns="45720" rIns="45720" bIns="45720" numCol="1" rtlCol="0" anchor="ctr"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22" name="Line 11"/>
              <p:cNvSpPr>
                <a:spLocks noChangeShapeType="1"/>
              </p:cNvSpPr>
              <p:nvPr/>
            </p:nvSpPr>
            <p:spPr bwMode="auto">
              <a:xfrm flipH="1">
                <a:off x="4641850" y="2432050"/>
                <a:ext cx="0" cy="381000"/>
              </a:xfrm>
              <a:prstGeom prst="line">
                <a:avLst/>
              </a:prstGeom>
              <a:noFill/>
              <a:ln w="38100">
                <a:solidFill>
                  <a:schemeClr val="tx2"/>
                </a:solidFill>
                <a:round/>
                <a:headEnd type="triangle" w="med" len="med"/>
                <a:tailEnd type="triangle" w="med" len="med"/>
              </a:ln>
            </p:spPr>
            <p:txBody>
              <a:bodyPr wrap="square" lIns="45720" rIns="45720" anchor="ctr">
                <a:spAutoFit/>
              </a:bodyPr>
              <a:lstStyle/>
              <a:p>
                <a:endParaRPr lang="en-US" sz="1600"/>
              </a:p>
            </p:txBody>
          </p:sp>
          <p:sp>
            <p:nvSpPr>
              <p:cNvPr id="23" name="Rectangle 9"/>
              <p:cNvSpPr>
                <a:spLocks noChangeArrowheads="1"/>
              </p:cNvSpPr>
              <p:nvPr/>
            </p:nvSpPr>
            <p:spPr bwMode="auto">
              <a:xfrm>
                <a:off x="3956050" y="3270251"/>
                <a:ext cx="1447800" cy="457200"/>
              </a:xfrm>
              <a:prstGeom prst="rect">
                <a:avLst/>
              </a:prstGeom>
              <a:noFill/>
              <a:ln w="19050">
                <a:noFill/>
                <a:miter lim="800000"/>
                <a:headEnd/>
                <a:tailEnd type="none" w="lg" len="med"/>
              </a:ln>
            </p:spPr>
            <p:txBody>
              <a:bodyPr wrap="none" lIns="45720" rIns="45720" anchor="ctr"/>
              <a:lstStyle/>
              <a:p>
                <a:pPr algn="ctr"/>
                <a:r>
                  <a:rPr lang="en-US" sz="1400" dirty="0" smtClean="0"/>
                  <a:t>Node 2</a:t>
                </a:r>
                <a:endParaRPr lang="en-US" sz="1400" dirty="0"/>
              </a:p>
            </p:txBody>
          </p:sp>
        </p:grpSp>
        <p:sp>
          <p:nvSpPr>
            <p:cNvPr id="11" name="Line 11"/>
            <p:cNvSpPr>
              <a:spLocks noChangeShapeType="1"/>
            </p:cNvSpPr>
            <p:nvPr/>
          </p:nvSpPr>
          <p:spPr bwMode="auto">
            <a:xfrm>
              <a:off x="6927850" y="1365250"/>
              <a:ext cx="0" cy="3159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sz="1600"/>
            </a:p>
          </p:txBody>
        </p:sp>
        <p:grpSp>
          <p:nvGrpSpPr>
            <p:cNvPr id="12" name="Group 38"/>
            <p:cNvGrpSpPr/>
            <p:nvPr/>
          </p:nvGrpSpPr>
          <p:grpSpPr>
            <a:xfrm>
              <a:off x="6242050" y="1670050"/>
              <a:ext cx="1447800" cy="1981201"/>
              <a:chOff x="3956050" y="1746250"/>
              <a:chExt cx="1447800" cy="1981201"/>
            </a:xfrm>
          </p:grpSpPr>
          <p:sp>
            <p:nvSpPr>
              <p:cNvPr id="14" name="Rectangle 9"/>
              <p:cNvSpPr>
                <a:spLocks noChangeArrowheads="1"/>
              </p:cNvSpPr>
              <p:nvPr/>
            </p:nvSpPr>
            <p:spPr bwMode="auto">
              <a:xfrm>
                <a:off x="3956050" y="1746250"/>
                <a:ext cx="1447800" cy="15240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endParaRPr lang="en-US" sz="1400" dirty="0"/>
              </a:p>
            </p:txBody>
          </p:sp>
          <p:sp>
            <p:nvSpPr>
              <p:cNvPr id="15" name="Rectangle 9"/>
              <p:cNvSpPr>
                <a:spLocks noChangeArrowheads="1"/>
              </p:cNvSpPr>
              <p:nvPr/>
            </p:nvSpPr>
            <p:spPr bwMode="auto">
              <a:xfrm>
                <a:off x="4337050" y="1898650"/>
                <a:ext cx="609600" cy="522287"/>
              </a:xfrm>
              <a:prstGeom prst="rect">
                <a:avLst/>
              </a:prstGeom>
              <a:ln>
                <a:headEnd/>
                <a:tailEnd type="none" w="lg" len="med"/>
              </a:ln>
            </p:spPr>
            <p:style>
              <a:lnRef idx="1">
                <a:schemeClr val="accent2"/>
              </a:lnRef>
              <a:fillRef idx="3">
                <a:schemeClr val="accent2"/>
              </a:fillRef>
              <a:effectRef idx="2">
                <a:schemeClr val="accent2"/>
              </a:effectRef>
              <a:fontRef idx="minor">
                <a:schemeClr val="lt1"/>
              </a:fontRef>
            </p:style>
            <p:txBody>
              <a:bodyPr wrap="none" lIns="45720" rIns="45720" anchor="ctr"/>
              <a:lstStyle/>
              <a:p>
                <a:pPr algn="ctr"/>
                <a:r>
                  <a:rPr lang="en-US" sz="1400" dirty="0" smtClean="0"/>
                  <a:t>CPU</a:t>
                </a:r>
                <a:endParaRPr lang="en-US" sz="1400" dirty="0"/>
              </a:p>
            </p:txBody>
          </p:sp>
          <p:sp>
            <p:nvSpPr>
              <p:cNvPr id="16" name="Flowchart: Magnetic Disk 15"/>
              <p:cNvSpPr/>
              <p:nvPr/>
            </p:nvSpPr>
            <p:spPr bwMode="auto">
              <a:xfrm>
                <a:off x="4260850" y="2660650"/>
                <a:ext cx="762000" cy="533400"/>
              </a:xfrm>
              <a:prstGeom prst="flowChartMagneticDisk">
                <a:avLst/>
              </a:prstGeom>
              <a:ln>
                <a:headEnd type="none" w="med" len="med"/>
                <a:tailEnd type="none" w="lg" len="med"/>
              </a:ln>
            </p:spPr>
            <p:style>
              <a:lnRef idx="1">
                <a:schemeClr val="dk1"/>
              </a:lnRef>
              <a:fillRef idx="2">
                <a:schemeClr val="dk1"/>
              </a:fillRef>
              <a:effectRef idx="1">
                <a:schemeClr val="dk1"/>
              </a:effectRef>
              <a:fontRef idx="minor">
                <a:schemeClr val="dk1"/>
              </a:fontRef>
            </p:style>
            <p:txBody>
              <a:bodyPr vert="horz" wrap="square" lIns="45720" tIns="45720" rIns="45720" bIns="45720" numCol="1" rtlCol="0" anchor="ctr"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17" name="Line 11"/>
              <p:cNvSpPr>
                <a:spLocks noChangeShapeType="1"/>
              </p:cNvSpPr>
              <p:nvPr/>
            </p:nvSpPr>
            <p:spPr bwMode="auto">
              <a:xfrm flipH="1">
                <a:off x="4641850" y="2432050"/>
                <a:ext cx="0" cy="381000"/>
              </a:xfrm>
              <a:prstGeom prst="line">
                <a:avLst/>
              </a:prstGeom>
              <a:noFill/>
              <a:ln w="38100">
                <a:solidFill>
                  <a:schemeClr val="tx2"/>
                </a:solidFill>
                <a:round/>
                <a:headEnd type="triangle" w="med" len="med"/>
                <a:tailEnd type="triangle" w="med" len="med"/>
              </a:ln>
            </p:spPr>
            <p:txBody>
              <a:bodyPr wrap="square" lIns="45720" rIns="45720" anchor="ctr">
                <a:spAutoFit/>
              </a:bodyPr>
              <a:lstStyle/>
              <a:p>
                <a:endParaRPr lang="en-US" sz="1600"/>
              </a:p>
            </p:txBody>
          </p:sp>
          <p:sp>
            <p:nvSpPr>
              <p:cNvPr id="18" name="Rectangle 9"/>
              <p:cNvSpPr>
                <a:spLocks noChangeArrowheads="1"/>
              </p:cNvSpPr>
              <p:nvPr/>
            </p:nvSpPr>
            <p:spPr bwMode="auto">
              <a:xfrm>
                <a:off x="3956050" y="3270251"/>
                <a:ext cx="1447800" cy="457200"/>
              </a:xfrm>
              <a:prstGeom prst="rect">
                <a:avLst/>
              </a:prstGeom>
              <a:noFill/>
              <a:ln w="19050">
                <a:noFill/>
                <a:miter lim="800000"/>
                <a:headEnd/>
                <a:tailEnd type="none" w="lg" len="med"/>
              </a:ln>
            </p:spPr>
            <p:txBody>
              <a:bodyPr wrap="none" lIns="45720" rIns="45720" anchor="ctr"/>
              <a:lstStyle/>
              <a:p>
                <a:pPr algn="ctr"/>
                <a:r>
                  <a:rPr lang="en-US" sz="1400" dirty="0" smtClean="0"/>
                  <a:t>Node </a:t>
                </a:r>
                <a:r>
                  <a:rPr lang="en-US" sz="1400" i="1" dirty="0" smtClean="0"/>
                  <a:t>n</a:t>
                </a:r>
                <a:endParaRPr lang="en-US" sz="1400" i="1" dirty="0"/>
              </a:p>
            </p:txBody>
          </p:sp>
        </p:grpSp>
        <p:sp>
          <p:nvSpPr>
            <p:cNvPr id="13" name="Rectangle 9"/>
            <p:cNvSpPr>
              <a:spLocks noChangeArrowheads="1"/>
            </p:cNvSpPr>
            <p:nvPr/>
          </p:nvSpPr>
          <p:spPr bwMode="auto">
            <a:xfrm>
              <a:off x="4184650" y="2127250"/>
              <a:ext cx="2057400" cy="457200"/>
            </a:xfrm>
            <a:prstGeom prst="rect">
              <a:avLst/>
            </a:prstGeom>
            <a:noFill/>
            <a:ln w="19050">
              <a:noFill/>
              <a:miter lim="800000"/>
              <a:headEnd/>
              <a:tailEnd type="none" w="lg" len="med"/>
            </a:ln>
          </p:spPr>
          <p:txBody>
            <a:bodyPr wrap="none" lIns="45720" rIns="45720" anchor="ctr"/>
            <a:lstStyle/>
            <a:p>
              <a:pPr algn="ctr"/>
              <a:r>
                <a:rPr lang="en-US" sz="1400" dirty="0" smtClean="0">
                  <a:sym typeface="Symbol"/>
                </a:rPr>
                <a:t>     </a:t>
              </a:r>
              <a:endParaRPr lang="en-US" sz="1400" dirty="0"/>
            </a:p>
          </p:txBody>
        </p:sp>
      </p:grpSp>
      <p:sp>
        <p:nvSpPr>
          <p:cNvPr id="29" name="Rounded Rectangle 28"/>
          <p:cNvSpPr/>
          <p:nvPr/>
        </p:nvSpPr>
        <p:spPr bwMode="auto">
          <a:xfrm>
            <a:off x="1060450" y="2965450"/>
            <a:ext cx="6096000" cy="685800"/>
          </a:xfrm>
          <a:prstGeom prst="roundRect">
            <a:avLst/>
          </a:prstGeom>
          <a:solidFill>
            <a:srgbClr val="FFFF00">
              <a:alpha val="29000"/>
            </a:srgbClr>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184686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a:t>
            </a:r>
            <a:r>
              <a:rPr lang="en-US" dirty="0" err="1" smtClean="0"/>
              <a:t>MapReduce</a:t>
            </a:r>
            <a:r>
              <a:rPr lang="en-US" dirty="0" smtClean="0"/>
              <a:t> API</a:t>
            </a:r>
            <a:endParaRPr lang="en-US" dirty="0"/>
          </a:p>
        </p:txBody>
      </p:sp>
      <p:sp>
        <p:nvSpPr>
          <p:cNvPr id="3" name="Content Placeholder 2"/>
          <p:cNvSpPr>
            <a:spLocks noGrp="1"/>
          </p:cNvSpPr>
          <p:nvPr>
            <p:ph idx="1"/>
          </p:nvPr>
        </p:nvSpPr>
        <p:spPr/>
        <p:txBody>
          <a:bodyPr/>
          <a:lstStyle/>
          <a:p>
            <a:r>
              <a:rPr lang="en-US" dirty="0" smtClean="0"/>
              <a:t>Requirements</a:t>
            </a:r>
          </a:p>
          <a:p>
            <a:pPr lvl="1"/>
            <a:r>
              <a:rPr lang="en-US" dirty="0" smtClean="0"/>
              <a:t>Programmer must supply </a:t>
            </a:r>
            <a:r>
              <a:rPr lang="en-US" dirty="0" err="1" smtClean="0"/>
              <a:t>Mapper</a:t>
            </a:r>
            <a:r>
              <a:rPr lang="en-US" dirty="0" smtClean="0"/>
              <a:t> &amp; Reducer classes</a:t>
            </a:r>
          </a:p>
          <a:p>
            <a:r>
              <a:rPr lang="en-US" dirty="0" err="1" smtClean="0"/>
              <a:t>Mapper</a:t>
            </a:r>
            <a:endParaRPr lang="en-US" dirty="0" smtClean="0"/>
          </a:p>
          <a:p>
            <a:pPr lvl="1"/>
            <a:r>
              <a:rPr lang="en-US" dirty="0" smtClean="0"/>
              <a:t>Steps through file one line at a time</a:t>
            </a:r>
          </a:p>
          <a:p>
            <a:pPr lvl="1"/>
            <a:r>
              <a:rPr lang="en-US" dirty="0" smtClean="0"/>
              <a:t>Code generates sequence of &lt;key, value&gt; pairs</a:t>
            </a:r>
          </a:p>
          <a:p>
            <a:pPr lvl="2"/>
            <a:r>
              <a:rPr lang="en-US" dirty="0" smtClean="0"/>
              <a:t>Call </a:t>
            </a:r>
            <a:r>
              <a:rPr lang="en-US" dirty="0" err="1" smtClean="0"/>
              <a:t>output.collect</a:t>
            </a:r>
            <a:r>
              <a:rPr lang="en-US" dirty="0" smtClean="0"/>
              <a:t>(key, value)</a:t>
            </a:r>
          </a:p>
          <a:p>
            <a:pPr lvl="1"/>
            <a:r>
              <a:rPr lang="en-US" dirty="0" smtClean="0"/>
              <a:t>Default types for keys &amp; values are strings</a:t>
            </a:r>
          </a:p>
          <a:p>
            <a:pPr lvl="2"/>
            <a:r>
              <a:rPr lang="en-US" dirty="0" smtClean="0"/>
              <a:t>Lots of low-level machinery to convert to &amp; from other data types</a:t>
            </a:r>
          </a:p>
          <a:p>
            <a:pPr lvl="2"/>
            <a:r>
              <a:rPr lang="en-US" dirty="0" smtClean="0"/>
              <a:t>But can use anything “writable”</a:t>
            </a:r>
          </a:p>
          <a:p>
            <a:r>
              <a:rPr lang="en-US" dirty="0" smtClean="0"/>
              <a:t>Reducer</a:t>
            </a:r>
          </a:p>
          <a:p>
            <a:pPr lvl="1"/>
            <a:r>
              <a:rPr lang="en-US" dirty="0" smtClean="0"/>
              <a:t>Given key + </a:t>
            </a:r>
            <a:r>
              <a:rPr lang="en-US" dirty="0" err="1" smtClean="0"/>
              <a:t>iterator</a:t>
            </a:r>
            <a:r>
              <a:rPr lang="en-US" dirty="0" smtClean="0"/>
              <a:t> that generates sequence of values</a:t>
            </a:r>
          </a:p>
          <a:p>
            <a:pPr lvl="1"/>
            <a:r>
              <a:rPr lang="en-US" dirty="0" smtClean="0"/>
              <a:t>Generate one or more &lt;key, value&gt; pairs</a:t>
            </a:r>
          </a:p>
          <a:p>
            <a:pPr lvl="2"/>
            <a:r>
              <a:rPr lang="en-US" dirty="0" smtClean="0"/>
              <a:t>Call </a:t>
            </a:r>
            <a:r>
              <a:rPr lang="en-US" dirty="0" err="1" smtClean="0"/>
              <a:t>output.collect</a:t>
            </a:r>
            <a:r>
              <a:rPr lang="en-US" dirty="0" smtClean="0"/>
              <a:t>(key, value)</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High Performance Computing Machine</a:t>
            </a:r>
            <a:endParaRPr lang="en-US" dirty="0"/>
          </a:p>
        </p:txBody>
      </p:sp>
      <p:sp>
        <p:nvSpPr>
          <p:cNvPr id="3" name="Content Placeholder 2"/>
          <p:cNvSpPr>
            <a:spLocks noGrp="1"/>
          </p:cNvSpPr>
          <p:nvPr>
            <p:ph idx="1"/>
          </p:nvPr>
        </p:nvSpPr>
        <p:spPr>
          <a:xfrm>
            <a:off x="5175250" y="1368425"/>
            <a:ext cx="3409950" cy="5064125"/>
          </a:xfrm>
        </p:spPr>
        <p:txBody>
          <a:bodyPr/>
          <a:lstStyle/>
          <a:p>
            <a:r>
              <a:rPr lang="en-US" dirty="0" smtClean="0"/>
              <a:t>Compute Nodes</a:t>
            </a:r>
          </a:p>
          <a:p>
            <a:pPr lvl="1"/>
            <a:r>
              <a:rPr lang="en-US" dirty="0" smtClean="0"/>
              <a:t>High end processor(s)</a:t>
            </a:r>
          </a:p>
          <a:p>
            <a:pPr lvl="1"/>
            <a:r>
              <a:rPr lang="en-US" dirty="0" smtClean="0"/>
              <a:t>Lots of RAM</a:t>
            </a:r>
          </a:p>
          <a:p>
            <a:r>
              <a:rPr lang="en-US" dirty="0" smtClean="0"/>
              <a:t>Network</a:t>
            </a:r>
          </a:p>
          <a:p>
            <a:pPr lvl="1"/>
            <a:r>
              <a:rPr lang="en-US" dirty="0" smtClean="0"/>
              <a:t>Specialized</a:t>
            </a:r>
          </a:p>
          <a:p>
            <a:pPr lvl="1"/>
            <a:r>
              <a:rPr lang="en-US" dirty="0" smtClean="0"/>
              <a:t>Very high performance</a:t>
            </a:r>
          </a:p>
          <a:p>
            <a:r>
              <a:rPr lang="en-US" dirty="0" smtClean="0"/>
              <a:t>Storage Server</a:t>
            </a:r>
          </a:p>
          <a:p>
            <a:pPr lvl="1"/>
            <a:r>
              <a:rPr lang="en-US" dirty="0" smtClean="0"/>
              <a:t>RAID-based disk array</a:t>
            </a:r>
            <a:endParaRPr lang="en-US" dirty="0"/>
          </a:p>
        </p:txBody>
      </p:sp>
      <p:grpSp>
        <p:nvGrpSpPr>
          <p:cNvPr id="27" name="Group 26"/>
          <p:cNvGrpSpPr/>
          <p:nvPr/>
        </p:nvGrpSpPr>
        <p:grpSpPr>
          <a:xfrm>
            <a:off x="527050" y="1593850"/>
            <a:ext cx="4191000" cy="4343400"/>
            <a:chOff x="1670050" y="1593850"/>
            <a:chExt cx="4191000" cy="4343400"/>
          </a:xfrm>
        </p:grpSpPr>
        <p:sp>
          <p:nvSpPr>
            <p:cNvPr id="4" name="Rectangle 15"/>
            <p:cNvSpPr>
              <a:spLocks noChangeArrowheads="1"/>
            </p:cNvSpPr>
            <p:nvPr/>
          </p:nvSpPr>
          <p:spPr bwMode="auto">
            <a:xfrm>
              <a:off x="1670050" y="3651250"/>
              <a:ext cx="4191000" cy="838200"/>
            </a:xfrm>
            <a:prstGeom prst="rect">
              <a:avLst/>
            </a:prstGeom>
            <a:solidFill>
              <a:schemeClr val="tx2">
                <a:lumMod val="25000"/>
                <a:lumOff val="75000"/>
              </a:schemeClr>
            </a:solidFill>
            <a:ln w="19050">
              <a:solidFill>
                <a:schemeClr val="tx2"/>
              </a:solidFill>
              <a:miter lim="800000"/>
              <a:headEnd/>
              <a:tailEnd type="none" w="lg" len="med"/>
            </a:ln>
          </p:spPr>
          <p:txBody>
            <a:bodyPr wrap="none" lIns="45720" rIns="45720" anchor="ctr"/>
            <a:lstStyle/>
            <a:p>
              <a:pPr algn="ctr"/>
              <a:r>
                <a:rPr lang="en-US" dirty="0" smtClean="0"/>
                <a:t>Network</a:t>
              </a:r>
              <a:endParaRPr lang="en-US" dirty="0"/>
            </a:p>
          </p:txBody>
        </p:sp>
        <p:sp>
          <p:nvSpPr>
            <p:cNvPr id="5" name="Rectangle 15"/>
            <p:cNvSpPr>
              <a:spLocks noChangeArrowheads="1"/>
            </p:cNvSpPr>
            <p:nvPr/>
          </p:nvSpPr>
          <p:spPr bwMode="auto">
            <a:xfrm>
              <a:off x="1670050" y="1593850"/>
              <a:ext cx="4191000" cy="1905000"/>
            </a:xfrm>
            <a:prstGeom prst="rect">
              <a:avLst/>
            </a:prstGeom>
            <a:solidFill>
              <a:srgbClr val="FFFF99"/>
            </a:solidFill>
            <a:ln w="19050">
              <a:solidFill>
                <a:schemeClr val="tx2"/>
              </a:solidFill>
              <a:miter lim="800000"/>
              <a:headEnd/>
              <a:tailEnd type="none" w="lg" len="med"/>
            </a:ln>
          </p:spPr>
          <p:txBody>
            <a:bodyPr wrap="none" lIns="45720" rIns="45720" anchor="t" anchorCtr="0"/>
            <a:lstStyle/>
            <a:p>
              <a:pPr algn="ctr"/>
              <a:r>
                <a:rPr lang="en-US" dirty="0" smtClean="0"/>
                <a:t>Compute Nodes</a:t>
              </a:r>
              <a:endParaRPr lang="en-US" dirty="0"/>
            </a:p>
          </p:txBody>
        </p:sp>
        <p:sp>
          <p:nvSpPr>
            <p:cNvPr id="6" name="Rectangle 15"/>
            <p:cNvSpPr>
              <a:spLocks noChangeArrowheads="1"/>
            </p:cNvSpPr>
            <p:nvPr/>
          </p:nvSpPr>
          <p:spPr bwMode="auto">
            <a:xfrm>
              <a:off x="1670050" y="4641850"/>
              <a:ext cx="4191000" cy="1295400"/>
            </a:xfrm>
            <a:prstGeom prst="rect">
              <a:avLst/>
            </a:prstGeom>
            <a:solidFill>
              <a:srgbClr val="FFFF99"/>
            </a:solidFill>
            <a:ln w="19050">
              <a:solidFill>
                <a:schemeClr val="tx2"/>
              </a:solidFill>
              <a:miter lim="800000"/>
              <a:headEnd/>
              <a:tailEnd type="none" w="lg" len="med"/>
            </a:ln>
          </p:spPr>
          <p:txBody>
            <a:bodyPr wrap="none" lIns="45720" rIns="45720" anchor="b" anchorCtr="0"/>
            <a:lstStyle/>
            <a:p>
              <a:pPr algn="ctr"/>
              <a:r>
                <a:rPr lang="en-US" dirty="0" smtClean="0"/>
                <a:t>Storage Server</a:t>
              </a:r>
              <a:endParaRPr lang="en-US" dirty="0"/>
            </a:p>
          </p:txBody>
        </p:sp>
        <p:grpSp>
          <p:nvGrpSpPr>
            <p:cNvPr id="10" name="Group 9"/>
            <p:cNvGrpSpPr/>
            <p:nvPr/>
          </p:nvGrpSpPr>
          <p:grpSpPr>
            <a:xfrm>
              <a:off x="1822450" y="2279650"/>
              <a:ext cx="838200" cy="914400"/>
              <a:chOff x="4718050" y="2813050"/>
              <a:chExt cx="838200" cy="914400"/>
            </a:xfrm>
          </p:grpSpPr>
          <p:sp>
            <p:nvSpPr>
              <p:cNvPr id="7" name="Rectangle 15"/>
              <p:cNvSpPr>
                <a:spLocks noChangeArrowheads="1"/>
              </p:cNvSpPr>
              <p:nvPr/>
            </p:nvSpPr>
            <p:spPr bwMode="auto">
              <a:xfrm>
                <a:off x="4718050" y="2813050"/>
                <a:ext cx="838200" cy="914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8" name="Rectangle 15"/>
              <p:cNvSpPr>
                <a:spLocks noChangeArrowheads="1"/>
              </p:cNvSpPr>
              <p:nvPr/>
            </p:nvSpPr>
            <p:spPr bwMode="auto">
              <a:xfrm>
                <a:off x="4794250" y="2965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9" name="Rectangle 15"/>
              <p:cNvSpPr>
                <a:spLocks noChangeArrowheads="1"/>
              </p:cNvSpPr>
              <p:nvPr/>
            </p:nvSpPr>
            <p:spPr bwMode="auto">
              <a:xfrm>
                <a:off x="4794250" y="3346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grpSp>
        <p:grpSp>
          <p:nvGrpSpPr>
            <p:cNvPr id="11" name="Group 10"/>
            <p:cNvGrpSpPr/>
            <p:nvPr/>
          </p:nvGrpSpPr>
          <p:grpSpPr>
            <a:xfrm>
              <a:off x="2813050" y="2279650"/>
              <a:ext cx="838200" cy="914400"/>
              <a:chOff x="4718050" y="2813050"/>
              <a:chExt cx="838200" cy="914400"/>
            </a:xfrm>
          </p:grpSpPr>
          <p:sp>
            <p:nvSpPr>
              <p:cNvPr id="12" name="Rectangle 15"/>
              <p:cNvSpPr>
                <a:spLocks noChangeArrowheads="1"/>
              </p:cNvSpPr>
              <p:nvPr/>
            </p:nvSpPr>
            <p:spPr bwMode="auto">
              <a:xfrm>
                <a:off x="4718050" y="2813050"/>
                <a:ext cx="838200" cy="914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13" name="Rectangle 15"/>
              <p:cNvSpPr>
                <a:spLocks noChangeArrowheads="1"/>
              </p:cNvSpPr>
              <p:nvPr/>
            </p:nvSpPr>
            <p:spPr bwMode="auto">
              <a:xfrm>
                <a:off x="4794250" y="2965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14" name="Rectangle 15"/>
              <p:cNvSpPr>
                <a:spLocks noChangeArrowheads="1"/>
              </p:cNvSpPr>
              <p:nvPr/>
            </p:nvSpPr>
            <p:spPr bwMode="auto">
              <a:xfrm>
                <a:off x="4794250" y="3346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grpSp>
        <p:grpSp>
          <p:nvGrpSpPr>
            <p:cNvPr id="15" name="Group 14"/>
            <p:cNvGrpSpPr/>
            <p:nvPr/>
          </p:nvGrpSpPr>
          <p:grpSpPr>
            <a:xfrm>
              <a:off x="4718050" y="2279650"/>
              <a:ext cx="838200" cy="914400"/>
              <a:chOff x="4718050" y="2813050"/>
              <a:chExt cx="838200" cy="914400"/>
            </a:xfrm>
          </p:grpSpPr>
          <p:sp>
            <p:nvSpPr>
              <p:cNvPr id="16" name="Rectangle 15"/>
              <p:cNvSpPr>
                <a:spLocks noChangeArrowheads="1"/>
              </p:cNvSpPr>
              <p:nvPr/>
            </p:nvSpPr>
            <p:spPr bwMode="auto">
              <a:xfrm>
                <a:off x="4718050" y="2813050"/>
                <a:ext cx="838200" cy="914400"/>
              </a:xfrm>
              <a:prstGeom prst="rect">
                <a:avLst/>
              </a:prstGeom>
              <a:solidFill>
                <a:schemeClr val="accent4">
                  <a:lumMod val="10000"/>
                  <a:lumOff val="90000"/>
                </a:schemeClr>
              </a:solidFill>
              <a:ln w="19050">
                <a:solidFill>
                  <a:schemeClr val="tx2"/>
                </a:solidFill>
                <a:miter lim="800000"/>
                <a:headEnd/>
                <a:tailEnd type="none" w="lg" len="med"/>
              </a:ln>
            </p:spPr>
            <p:txBody>
              <a:bodyPr wrap="none" lIns="45720" rIns="45720" anchor="t" anchorCtr="0"/>
              <a:lstStyle/>
              <a:p>
                <a:pPr algn="ctr"/>
                <a:endParaRPr lang="en-US" dirty="0"/>
              </a:p>
            </p:txBody>
          </p:sp>
          <p:sp>
            <p:nvSpPr>
              <p:cNvPr id="17" name="Rectangle 15"/>
              <p:cNvSpPr>
                <a:spLocks noChangeArrowheads="1"/>
              </p:cNvSpPr>
              <p:nvPr/>
            </p:nvSpPr>
            <p:spPr bwMode="auto">
              <a:xfrm>
                <a:off x="4794250" y="2965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smtClean="0"/>
                  <a:t>CPU</a:t>
                </a:r>
                <a:endParaRPr lang="en-US" dirty="0"/>
              </a:p>
            </p:txBody>
          </p:sp>
          <p:sp>
            <p:nvSpPr>
              <p:cNvPr id="18" name="Rectangle 15"/>
              <p:cNvSpPr>
                <a:spLocks noChangeArrowheads="1"/>
              </p:cNvSpPr>
              <p:nvPr/>
            </p:nvSpPr>
            <p:spPr bwMode="auto">
              <a:xfrm>
                <a:off x="4794250" y="3346450"/>
                <a:ext cx="685800" cy="304800"/>
              </a:xfrm>
              <a:prstGeom prst="rect">
                <a:avLst/>
              </a:prstGeom>
              <a:solidFill>
                <a:srgbClr val="FFCCFF"/>
              </a:solidFill>
              <a:ln w="19050">
                <a:solidFill>
                  <a:schemeClr val="tx2"/>
                </a:solidFill>
                <a:miter lim="800000"/>
                <a:headEnd/>
                <a:tailEnd type="none" w="lg" len="med"/>
              </a:ln>
            </p:spPr>
            <p:txBody>
              <a:bodyPr wrap="none" lIns="45720" rIns="45720" anchor="t" anchorCtr="0"/>
              <a:lstStyle/>
              <a:p>
                <a:pPr algn="ctr"/>
                <a:r>
                  <a:rPr lang="en-US" dirty="0" err="1" smtClean="0"/>
                  <a:t>Mem</a:t>
                </a:r>
                <a:endParaRPr lang="en-US" dirty="0"/>
              </a:p>
            </p:txBody>
          </p:sp>
        </p:grpSp>
        <p:sp>
          <p:nvSpPr>
            <p:cNvPr id="19" name="TextBox 18"/>
            <p:cNvSpPr txBox="1"/>
            <p:nvPr/>
          </p:nvSpPr>
          <p:spPr>
            <a:xfrm>
              <a:off x="3956050" y="2584450"/>
              <a:ext cx="553357" cy="341632"/>
            </a:xfrm>
            <a:prstGeom prst="rect">
              <a:avLst/>
            </a:prstGeom>
            <a:noFill/>
          </p:spPr>
          <p:txBody>
            <a:bodyPr wrap="none" rtlCol="0">
              <a:spAutoFit/>
            </a:bodyPr>
            <a:lstStyle/>
            <a:p>
              <a:r>
                <a:rPr lang="en-US" dirty="0" smtClean="0"/>
                <a:t>• • •</a:t>
              </a:r>
            </a:p>
          </p:txBody>
        </p:sp>
        <p:sp>
          <p:nvSpPr>
            <p:cNvPr id="20" name="Flowchart: Magnetic Disk 19"/>
            <p:cNvSpPr/>
            <p:nvPr/>
          </p:nvSpPr>
          <p:spPr bwMode="auto">
            <a:xfrm>
              <a:off x="1898650" y="4870450"/>
              <a:ext cx="533400" cy="533400"/>
            </a:xfrm>
            <a:prstGeom prst="flowChartMagneticDisk">
              <a:avLst/>
            </a:prstGeom>
            <a:solidFill>
              <a:schemeClr val="accent6">
                <a:lumMod val="40000"/>
                <a:lumOff val="60000"/>
              </a:schemeClr>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1" name="Flowchart: Magnetic Disk 20"/>
            <p:cNvSpPr/>
            <p:nvPr/>
          </p:nvSpPr>
          <p:spPr bwMode="auto">
            <a:xfrm>
              <a:off x="2508250" y="4870450"/>
              <a:ext cx="533400" cy="533400"/>
            </a:xfrm>
            <a:prstGeom prst="flowChartMagneticDisk">
              <a:avLst/>
            </a:prstGeom>
            <a:solidFill>
              <a:schemeClr val="accent6">
                <a:lumMod val="40000"/>
                <a:lumOff val="60000"/>
              </a:schemeClr>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2" name="Flowchart: Magnetic Disk 21"/>
            <p:cNvSpPr/>
            <p:nvPr/>
          </p:nvSpPr>
          <p:spPr bwMode="auto">
            <a:xfrm>
              <a:off x="3117850" y="4870450"/>
              <a:ext cx="533400" cy="533400"/>
            </a:xfrm>
            <a:prstGeom prst="flowChartMagneticDisk">
              <a:avLst/>
            </a:prstGeom>
            <a:solidFill>
              <a:schemeClr val="accent6">
                <a:lumMod val="40000"/>
                <a:lumOff val="60000"/>
              </a:schemeClr>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Flowchart: Magnetic Disk 24"/>
            <p:cNvSpPr/>
            <p:nvPr/>
          </p:nvSpPr>
          <p:spPr bwMode="auto">
            <a:xfrm>
              <a:off x="4946650" y="4870450"/>
              <a:ext cx="533400" cy="533400"/>
            </a:xfrm>
            <a:prstGeom prst="flowChartMagneticDisk">
              <a:avLst/>
            </a:prstGeom>
            <a:solidFill>
              <a:schemeClr val="accent6">
                <a:lumMod val="40000"/>
                <a:lumOff val="60000"/>
              </a:schemeClr>
            </a:solidFill>
            <a:ln w="19050" cap="flat" cmpd="sng" algn="ctr">
              <a:solidFill>
                <a:schemeClr val="tx2"/>
              </a:solidFill>
              <a:prstDash val="solid"/>
              <a:round/>
              <a:headEnd type="none" w="med" len="med"/>
              <a:tailEnd type="non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 name="TextBox 25"/>
            <p:cNvSpPr txBox="1"/>
            <p:nvPr/>
          </p:nvSpPr>
          <p:spPr>
            <a:xfrm>
              <a:off x="4032250" y="4946650"/>
              <a:ext cx="553357" cy="341632"/>
            </a:xfrm>
            <a:prstGeom prst="rect">
              <a:avLst/>
            </a:prstGeom>
            <a:noFill/>
          </p:spPr>
          <p:txBody>
            <a:bodyPr wrap="none" rtlCol="0">
              <a:spAutoFit/>
            </a:bodyPr>
            <a:lstStyle/>
            <a:p>
              <a:r>
                <a:rPr lang="en-US" dirty="0" smtClean="0"/>
                <a:t>• • •</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Word Count </a:t>
            </a:r>
            <a:r>
              <a:rPr lang="en-US" dirty="0" err="1" smtClean="0"/>
              <a:t>Mapper</a:t>
            </a:r>
            <a:endParaRPr lang="en-US" dirty="0"/>
          </a:p>
        </p:txBody>
      </p:sp>
      <p:sp>
        <p:nvSpPr>
          <p:cNvPr id="3" name="Content Placeholder 2"/>
          <p:cNvSpPr>
            <a:spLocks noGrp="1"/>
          </p:cNvSpPr>
          <p:nvPr>
            <p:ph idx="1"/>
          </p:nvPr>
        </p:nvSpPr>
        <p:spPr>
          <a:xfrm>
            <a:off x="290513" y="1368425"/>
            <a:ext cx="1150937" cy="5064125"/>
          </a:xfrm>
        </p:spPr>
        <p:txBody>
          <a:bodyPr/>
          <a:lstStyle/>
          <a:p>
            <a:endParaRPr lang="en-US" dirty="0"/>
          </a:p>
        </p:txBody>
      </p:sp>
      <p:sp>
        <p:nvSpPr>
          <p:cNvPr id="5" name="Rectangle 5"/>
          <p:cNvSpPr>
            <a:spLocks/>
          </p:cNvSpPr>
          <p:nvPr/>
        </p:nvSpPr>
        <p:spPr bwMode="auto">
          <a:xfrm>
            <a:off x="298450" y="1289050"/>
            <a:ext cx="8610600" cy="53340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r>
              <a:rPr lang="en-US" sz="1600" dirty="0" smtClean="0">
                <a:latin typeface="Courier New" pitchFamily="49" charset="0"/>
                <a:cs typeface="Courier New" pitchFamily="49" charset="0"/>
                <a:sym typeface="Courier New Bold" charset="0"/>
              </a:rPr>
              <a:t>public class </a:t>
            </a:r>
            <a:r>
              <a:rPr lang="en-US" sz="1600" dirty="0" err="1" smtClean="0">
                <a:latin typeface="Courier New" pitchFamily="49" charset="0"/>
                <a:cs typeface="Courier New" pitchFamily="49" charset="0"/>
                <a:sym typeface="Courier New Bold" charset="0"/>
              </a:rPr>
              <a:t>WordCountMapper</a:t>
            </a:r>
            <a:r>
              <a:rPr lang="en-US" sz="1600" dirty="0" smtClean="0">
                <a:latin typeface="Courier New" pitchFamily="49" charset="0"/>
                <a:cs typeface="Courier New" pitchFamily="49" charset="0"/>
                <a:sym typeface="Courier New Bold" charset="0"/>
              </a:rPr>
              <a:t> extends </a:t>
            </a:r>
            <a:r>
              <a:rPr lang="en-US" sz="1600" dirty="0" err="1" smtClean="0">
                <a:latin typeface="Courier New" pitchFamily="49" charset="0"/>
                <a:cs typeface="Courier New" pitchFamily="49" charset="0"/>
                <a:sym typeface="Courier New Bold" charset="0"/>
              </a:rPr>
              <a:t>MapReduceBase</a:t>
            </a:r>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implements </a:t>
            </a:r>
            <a:r>
              <a:rPr lang="en-US" sz="1600" dirty="0" err="1" smtClean="0">
                <a:latin typeface="Courier New" pitchFamily="49" charset="0"/>
                <a:cs typeface="Courier New" pitchFamily="49" charset="0"/>
                <a:sym typeface="Courier New Bold" charset="0"/>
              </a:rPr>
              <a:t>Mapper</a:t>
            </a:r>
            <a:r>
              <a:rPr lang="en-US" sz="1600" dirty="0" smtClean="0">
                <a:latin typeface="Courier New" pitchFamily="49" charset="0"/>
                <a:cs typeface="Courier New" pitchFamily="49" charset="0"/>
                <a:sym typeface="Courier New Bold" charset="0"/>
              </a:rPr>
              <a:t>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private final static Text word = new Text();</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private final static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 count = new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(1);</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public void map(</a:t>
            </a:r>
            <a:r>
              <a:rPr lang="en-US" sz="1600" dirty="0" err="1" smtClean="0">
                <a:latin typeface="Courier New" pitchFamily="49" charset="0"/>
                <a:cs typeface="Courier New" pitchFamily="49" charset="0"/>
                <a:sym typeface="Courier New Bold" charset="0"/>
              </a:rPr>
              <a:t>WritableComparable</a:t>
            </a:r>
            <a:r>
              <a:rPr lang="en-US" sz="1600" dirty="0" smtClean="0">
                <a:latin typeface="Courier New" pitchFamily="49" charset="0"/>
                <a:cs typeface="Courier New" pitchFamily="49" charset="0"/>
                <a:sym typeface="Courier New Bold" charset="0"/>
              </a:rPr>
              <a:t> key, Writable values,</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OutputCollector</a:t>
            </a:r>
            <a:r>
              <a:rPr lang="en-US" sz="1600" dirty="0" smtClean="0">
                <a:latin typeface="Courier New" pitchFamily="49" charset="0"/>
                <a:cs typeface="Courier New" pitchFamily="49" charset="0"/>
                <a:sym typeface="Courier New Bold" charset="0"/>
              </a:rPr>
              <a:t> output, Reporter </a:t>
            </a:r>
            <a:r>
              <a:rPr lang="en-US" sz="1600" dirty="0" err="1" smtClean="0">
                <a:latin typeface="Courier New" pitchFamily="49" charset="0"/>
                <a:cs typeface="Courier New" pitchFamily="49" charset="0"/>
                <a:sym typeface="Courier New Bold" charset="0"/>
              </a:rPr>
              <a:t>reporter</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throws </a:t>
            </a:r>
            <a:r>
              <a:rPr lang="en-US" sz="1600" dirty="0" err="1" smtClean="0">
                <a:latin typeface="Courier New" pitchFamily="49" charset="0"/>
                <a:cs typeface="Courier New" pitchFamily="49" charset="0"/>
                <a:sym typeface="Courier New Bold" charset="0"/>
              </a:rPr>
              <a:t>IOException</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 Get line from file */</a:t>
            </a:r>
          </a:p>
          <a:p>
            <a:r>
              <a:rPr lang="en-US" sz="1600" dirty="0" smtClean="0">
                <a:latin typeface="Courier New" pitchFamily="49" charset="0"/>
                <a:cs typeface="Courier New" pitchFamily="49" charset="0"/>
                <a:sym typeface="Courier New Bold" charset="0"/>
              </a:rPr>
              <a:t>	String line = </a:t>
            </a:r>
            <a:r>
              <a:rPr lang="en-US" sz="1600" dirty="0" err="1" smtClean="0">
                <a:latin typeface="Courier New" pitchFamily="49" charset="0"/>
                <a:cs typeface="Courier New" pitchFamily="49" charset="0"/>
                <a:sym typeface="Courier New Bold" charset="0"/>
              </a:rPr>
              <a:t>values.toString</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Split into tokens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StringTokenizer</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itr</a:t>
            </a:r>
            <a:r>
              <a:rPr lang="en-US" sz="1600" dirty="0" smtClean="0">
                <a:latin typeface="Courier New" pitchFamily="49" charset="0"/>
                <a:cs typeface="Courier New" pitchFamily="49" charset="0"/>
                <a:sym typeface="Courier New Bold" charset="0"/>
              </a:rPr>
              <a:t> = new </a:t>
            </a:r>
            <a:r>
              <a:rPr lang="en-US" sz="1600" dirty="0" err="1" smtClean="0">
                <a:latin typeface="Courier New" pitchFamily="49" charset="0"/>
                <a:cs typeface="Courier New" pitchFamily="49" charset="0"/>
                <a:sym typeface="Courier New Bold" charset="0"/>
              </a:rPr>
              <a:t>StringTokenizer</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line.toLowerCase</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\t.!?:()[],'&amp;-;|0123456789");</a:t>
            </a:r>
          </a:p>
          <a:p>
            <a:r>
              <a:rPr lang="en-US" sz="1600" dirty="0" smtClean="0">
                <a:latin typeface="Courier New" pitchFamily="49" charset="0"/>
                <a:cs typeface="Courier New" pitchFamily="49" charset="0"/>
                <a:sym typeface="Courier New Bold" charset="0"/>
              </a:rPr>
              <a:t>	while(</a:t>
            </a:r>
            <a:r>
              <a:rPr lang="en-US" sz="1600" dirty="0" err="1" smtClean="0">
                <a:latin typeface="Courier New" pitchFamily="49" charset="0"/>
                <a:cs typeface="Courier New" pitchFamily="49" charset="0"/>
                <a:sym typeface="Courier New Bold" charset="0"/>
              </a:rPr>
              <a:t>itr.hasMoreTokens</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solidFill>
                  <a:srgbClr val="FF0000"/>
                </a:solidFill>
                <a:latin typeface="Courier New" pitchFamily="49" charset="0"/>
                <a:cs typeface="Courier New" pitchFamily="49" charset="0"/>
                <a:sym typeface="Courier New Bold" charset="0"/>
              </a:rPr>
              <a:t>word.set</a:t>
            </a:r>
            <a:r>
              <a:rPr lang="en-US" sz="1600" dirty="0" smtClean="0">
                <a:solidFill>
                  <a:srgbClr val="FF0000"/>
                </a:solidFill>
                <a:latin typeface="Courier New" pitchFamily="49" charset="0"/>
                <a:cs typeface="Courier New" pitchFamily="49" charset="0"/>
                <a:sym typeface="Courier New Bold" charset="0"/>
              </a:rPr>
              <a:t>(</a:t>
            </a:r>
            <a:r>
              <a:rPr lang="en-US" sz="1600" dirty="0" err="1" smtClean="0">
                <a:solidFill>
                  <a:srgbClr val="FF0000"/>
                </a:solidFill>
                <a:latin typeface="Courier New" pitchFamily="49" charset="0"/>
                <a:cs typeface="Courier New" pitchFamily="49" charset="0"/>
                <a:sym typeface="Courier New Bold" charset="0"/>
              </a:rPr>
              <a:t>itr.nextToken</a:t>
            </a:r>
            <a:r>
              <a:rPr lang="en-US" sz="1600" dirty="0" smtClean="0">
                <a:solidFill>
                  <a:srgbClr val="FF0000"/>
                </a:solidFill>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 Emit &lt;token,1&gt; as key + value</a:t>
            </a:r>
          </a:p>
          <a:p>
            <a:r>
              <a:rPr lang="en-US" sz="1600" dirty="0" smtClean="0">
                <a:latin typeface="Courier New" pitchFamily="49" charset="0"/>
                <a:cs typeface="Courier New" pitchFamily="49" charset="0"/>
                <a:sym typeface="Courier New Bold" charset="0"/>
              </a:rPr>
              <a:t>	    </a:t>
            </a:r>
            <a:r>
              <a:rPr lang="en-US" sz="1600" dirty="0" err="1" smtClean="0">
                <a:solidFill>
                  <a:srgbClr val="FF0000"/>
                </a:solidFill>
                <a:latin typeface="Courier New" pitchFamily="49" charset="0"/>
                <a:cs typeface="Courier New" pitchFamily="49" charset="0"/>
                <a:sym typeface="Courier New Bold" charset="0"/>
              </a:rPr>
              <a:t>output.collect</a:t>
            </a:r>
            <a:r>
              <a:rPr lang="en-US" sz="1600" dirty="0" smtClean="0">
                <a:solidFill>
                  <a:srgbClr val="FF0000"/>
                </a:solidFill>
                <a:latin typeface="Courier New" pitchFamily="49" charset="0"/>
                <a:cs typeface="Courier New" pitchFamily="49" charset="0"/>
                <a:sym typeface="Courier New Bold" charset="0"/>
              </a:rPr>
              <a:t>(word, count);</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a:t>
            </a:r>
            <a:endParaRPr lang="en-US" sz="1600" dirty="0">
              <a:latin typeface="Courier New" pitchFamily="49" charset="0"/>
              <a:cs typeface="Courier New" pitchFamily="49" charset="0"/>
              <a:sym typeface="Courier New Bold"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Word Count Reducer</a:t>
            </a:r>
            <a:endParaRPr lang="en-US" dirty="0"/>
          </a:p>
        </p:txBody>
      </p:sp>
      <p:sp>
        <p:nvSpPr>
          <p:cNvPr id="3" name="Content Placeholder 2"/>
          <p:cNvSpPr>
            <a:spLocks noGrp="1"/>
          </p:cNvSpPr>
          <p:nvPr>
            <p:ph idx="1"/>
          </p:nvPr>
        </p:nvSpPr>
        <p:spPr>
          <a:xfrm>
            <a:off x="290513" y="1368425"/>
            <a:ext cx="1150937" cy="5064125"/>
          </a:xfrm>
        </p:spPr>
        <p:txBody>
          <a:bodyPr/>
          <a:lstStyle/>
          <a:p>
            <a:endParaRPr lang="en-US" dirty="0"/>
          </a:p>
        </p:txBody>
      </p:sp>
      <p:sp>
        <p:nvSpPr>
          <p:cNvPr id="5" name="Rectangle 5"/>
          <p:cNvSpPr>
            <a:spLocks/>
          </p:cNvSpPr>
          <p:nvPr/>
        </p:nvSpPr>
        <p:spPr bwMode="auto">
          <a:xfrm>
            <a:off x="298450" y="1289050"/>
            <a:ext cx="8610600" cy="3581400"/>
          </a:xfrm>
          <a:prstGeom prst="rect">
            <a:avLst/>
          </a:prstGeom>
          <a:solidFill>
            <a:srgbClr val="F6F5BD"/>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r>
              <a:rPr lang="en-US" sz="1600" dirty="0" smtClean="0">
                <a:latin typeface="Courier New" pitchFamily="49" charset="0"/>
                <a:cs typeface="Courier New" pitchFamily="49" charset="0"/>
                <a:sym typeface="Courier New Bold" charset="0"/>
              </a:rPr>
              <a:t>public class </a:t>
            </a:r>
            <a:r>
              <a:rPr lang="en-US" sz="1600" dirty="0" err="1" smtClean="0">
                <a:latin typeface="Courier New" pitchFamily="49" charset="0"/>
                <a:cs typeface="Courier New" pitchFamily="49" charset="0"/>
                <a:sym typeface="Courier New Bold" charset="0"/>
              </a:rPr>
              <a:t>WordCountReducer</a:t>
            </a:r>
            <a:r>
              <a:rPr lang="en-US" sz="1600" dirty="0" smtClean="0">
                <a:latin typeface="Courier New" pitchFamily="49" charset="0"/>
                <a:cs typeface="Courier New" pitchFamily="49" charset="0"/>
                <a:sym typeface="Courier New Bold" charset="0"/>
              </a:rPr>
              <a:t> extends </a:t>
            </a:r>
            <a:r>
              <a:rPr lang="en-US" sz="1600" dirty="0" err="1" smtClean="0">
                <a:latin typeface="Courier New" pitchFamily="49" charset="0"/>
                <a:cs typeface="Courier New" pitchFamily="49" charset="0"/>
                <a:sym typeface="Courier New Bold" charset="0"/>
              </a:rPr>
              <a:t>MapReduceBase</a:t>
            </a:r>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implements Reducer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	public void reduce(</a:t>
            </a:r>
            <a:r>
              <a:rPr lang="en-US" sz="1600" dirty="0" err="1" smtClean="0">
                <a:latin typeface="Courier New" pitchFamily="49" charset="0"/>
                <a:cs typeface="Courier New" pitchFamily="49" charset="0"/>
                <a:sym typeface="Courier New Bold" charset="0"/>
              </a:rPr>
              <a:t>WritableComparable</a:t>
            </a:r>
            <a:r>
              <a:rPr lang="en-US" sz="1600" dirty="0" smtClean="0">
                <a:latin typeface="Courier New" pitchFamily="49" charset="0"/>
                <a:cs typeface="Courier New" pitchFamily="49" charset="0"/>
                <a:sym typeface="Courier New Bold" charset="0"/>
              </a:rPr>
              <a:t> key, </a:t>
            </a:r>
            <a:r>
              <a:rPr lang="en-US" sz="1600" dirty="0" err="1" smtClean="0">
                <a:latin typeface="Courier New" pitchFamily="49" charset="0"/>
                <a:cs typeface="Courier New" pitchFamily="49" charset="0"/>
                <a:sym typeface="Courier New Bold" charset="0"/>
              </a:rPr>
              <a:t>Iterator</a:t>
            </a:r>
            <a:r>
              <a:rPr lang="en-US" sz="1600" dirty="0" smtClean="0">
                <a:latin typeface="Courier New" pitchFamily="49" charset="0"/>
                <a:cs typeface="Courier New" pitchFamily="49" charset="0"/>
                <a:sym typeface="Courier New Bold" charset="0"/>
              </a:rPr>
              <a:t> values,</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OutputCollector</a:t>
            </a:r>
            <a:r>
              <a:rPr lang="en-US" sz="1600" dirty="0" smtClean="0">
                <a:latin typeface="Courier New" pitchFamily="49" charset="0"/>
                <a:cs typeface="Courier New" pitchFamily="49" charset="0"/>
                <a:sym typeface="Courier New Bold" charset="0"/>
              </a:rPr>
              <a:t> output, Reporter </a:t>
            </a:r>
            <a:r>
              <a:rPr lang="en-US" sz="1600" dirty="0" err="1" smtClean="0">
                <a:latin typeface="Courier New" pitchFamily="49" charset="0"/>
                <a:cs typeface="Courier New" pitchFamily="49" charset="0"/>
                <a:sym typeface="Courier New Bold" charset="0"/>
              </a:rPr>
              <a:t>reporter</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throws </a:t>
            </a:r>
            <a:r>
              <a:rPr lang="en-US" sz="1600" dirty="0" err="1" smtClean="0">
                <a:latin typeface="Courier New" pitchFamily="49" charset="0"/>
                <a:cs typeface="Courier New" pitchFamily="49" charset="0"/>
                <a:sym typeface="Courier New Bold" charset="0"/>
              </a:rPr>
              <a:t>IOException</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int</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cnt</a:t>
            </a:r>
            <a:r>
              <a:rPr lang="en-US" sz="1600" dirty="0" smtClean="0">
                <a:latin typeface="Courier New" pitchFamily="49" charset="0"/>
                <a:cs typeface="Courier New" pitchFamily="49" charset="0"/>
                <a:sym typeface="Courier New Bold" charset="0"/>
              </a:rPr>
              <a:t> = 0;</a:t>
            </a:r>
          </a:p>
          <a:p>
            <a:r>
              <a:rPr lang="en-US" sz="1600" dirty="0" smtClean="0">
                <a:latin typeface="Courier New" pitchFamily="49" charset="0"/>
                <a:cs typeface="Courier New" pitchFamily="49" charset="0"/>
                <a:sym typeface="Courier New Bold" charset="0"/>
              </a:rPr>
              <a:t>	    while(</a:t>
            </a:r>
            <a:r>
              <a:rPr lang="en-US" sz="1600" dirty="0" err="1" smtClean="0">
                <a:latin typeface="Courier New" pitchFamily="49" charset="0"/>
                <a:cs typeface="Courier New" pitchFamily="49" charset="0"/>
                <a:sym typeface="Courier New Bold" charset="0"/>
              </a:rPr>
              <a:t>values.hasNext</a:t>
            </a:r>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ival</a:t>
            </a:r>
            <a:r>
              <a:rPr lang="en-US" sz="1600" dirty="0" smtClean="0">
                <a:latin typeface="Courier New" pitchFamily="49" charset="0"/>
                <a:cs typeface="Courier New" pitchFamily="49" charset="0"/>
                <a:sym typeface="Courier New Bold" charset="0"/>
              </a:rPr>
              <a:t> =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values.next</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r>
              <a:rPr lang="en-US" sz="1600" dirty="0" err="1" smtClean="0">
                <a:solidFill>
                  <a:srgbClr val="FF0000"/>
                </a:solidFill>
                <a:latin typeface="Courier New" pitchFamily="49" charset="0"/>
                <a:cs typeface="Courier New" pitchFamily="49" charset="0"/>
                <a:sym typeface="Courier New Bold" charset="0"/>
              </a:rPr>
              <a:t>cnt</a:t>
            </a:r>
            <a:r>
              <a:rPr lang="en-US" sz="1600" dirty="0" smtClean="0">
                <a:solidFill>
                  <a:srgbClr val="FF0000"/>
                </a:solidFill>
                <a:latin typeface="Courier New" pitchFamily="49" charset="0"/>
                <a:cs typeface="Courier New" pitchFamily="49" charset="0"/>
                <a:sym typeface="Courier New Bold" charset="0"/>
              </a:rPr>
              <a:t> += </a:t>
            </a:r>
            <a:r>
              <a:rPr lang="en-US" sz="1600" dirty="0" err="1" smtClean="0">
                <a:solidFill>
                  <a:srgbClr val="FF0000"/>
                </a:solidFill>
                <a:latin typeface="Courier New" pitchFamily="49" charset="0"/>
                <a:cs typeface="Courier New" pitchFamily="49" charset="0"/>
                <a:sym typeface="Courier New Bold" charset="0"/>
              </a:rPr>
              <a:t>ival.get</a:t>
            </a:r>
            <a:r>
              <a:rPr lang="en-US" sz="1600" dirty="0" smtClean="0">
                <a:solidFill>
                  <a:srgbClr val="FF0000"/>
                </a:solidFill>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p>
          <a:p>
            <a:r>
              <a:rPr lang="en-US" sz="1600" dirty="0" smtClean="0">
                <a:latin typeface="Courier New" pitchFamily="49" charset="0"/>
                <a:cs typeface="Courier New" pitchFamily="49" charset="0"/>
                <a:sym typeface="Courier New Bold" charset="0"/>
              </a:rPr>
              <a:t>	    </a:t>
            </a:r>
            <a:r>
              <a:rPr lang="en-US" sz="1600" dirty="0" err="1" smtClean="0">
                <a:latin typeface="Courier New" pitchFamily="49" charset="0"/>
                <a:cs typeface="Courier New" pitchFamily="49" charset="0"/>
                <a:sym typeface="Courier New Bold" charset="0"/>
              </a:rPr>
              <a:t>output.collect</a:t>
            </a:r>
            <a:r>
              <a:rPr lang="en-US" sz="1600" dirty="0" smtClean="0">
                <a:latin typeface="Courier New" pitchFamily="49" charset="0"/>
                <a:cs typeface="Courier New" pitchFamily="49" charset="0"/>
                <a:sym typeface="Courier New Bold" charset="0"/>
              </a:rPr>
              <a:t>(key, new </a:t>
            </a:r>
            <a:r>
              <a:rPr lang="en-US" sz="1600" dirty="0" err="1" smtClean="0">
                <a:latin typeface="Courier New" pitchFamily="49" charset="0"/>
                <a:cs typeface="Courier New" pitchFamily="49" charset="0"/>
                <a:sym typeface="Courier New Bold" charset="0"/>
              </a:rPr>
              <a:t>IntWritable</a:t>
            </a:r>
            <a:r>
              <a:rPr lang="en-US" sz="1600" dirty="0" smtClean="0">
                <a:latin typeface="Courier New" pitchFamily="49" charset="0"/>
                <a:cs typeface="Courier New" pitchFamily="49" charset="0"/>
                <a:sym typeface="Courier New Bold" charset="0"/>
              </a:rPr>
              <a:t>(</a:t>
            </a:r>
            <a:r>
              <a:rPr lang="en-US" sz="1600" dirty="0" err="1" smtClean="0">
                <a:latin typeface="Courier New" pitchFamily="49" charset="0"/>
                <a:cs typeface="Courier New" pitchFamily="49" charset="0"/>
                <a:sym typeface="Courier New Bold" charset="0"/>
              </a:rPr>
              <a:t>cnt</a:t>
            </a:r>
            <a:r>
              <a:rPr lang="en-US" sz="1600" dirty="0" smtClean="0">
                <a:latin typeface="Courier New" pitchFamily="49" charset="0"/>
                <a:cs typeface="Courier New" pitchFamily="49" charset="0"/>
                <a:sym typeface="Courier New Bold" charset="0"/>
              </a:rPr>
              <a:t>));</a:t>
            </a:r>
          </a:p>
          <a:p>
            <a:r>
              <a:rPr lang="en-US" sz="1600" dirty="0" smtClean="0">
                <a:latin typeface="Courier New" pitchFamily="49" charset="0"/>
                <a:cs typeface="Courier New" pitchFamily="49" charset="0"/>
                <a:sym typeface="Courier New Bold" charset="0"/>
              </a:rPr>
              <a:t>	}</a:t>
            </a:r>
          </a:p>
          <a:p>
            <a:endParaRPr lang="en-US" sz="1600" dirty="0" smtClean="0">
              <a:latin typeface="Courier New" pitchFamily="49" charset="0"/>
              <a:cs typeface="Courier New" pitchFamily="49" charset="0"/>
              <a:sym typeface="Courier New Bold" charset="0"/>
            </a:endParaRPr>
          </a:p>
          <a:p>
            <a:r>
              <a:rPr lang="en-US" sz="1600" dirty="0" smtClean="0">
                <a:latin typeface="Courier New" pitchFamily="49" charset="0"/>
                <a:cs typeface="Courier New" pitchFamily="49" charset="0"/>
                <a:sym typeface="Courier New Bold" charset="0"/>
              </a:rPr>
              <a:t>}</a:t>
            </a:r>
          </a:p>
          <a:p>
            <a:endParaRPr lang="en-US" sz="1600" dirty="0">
              <a:latin typeface="Courier New" pitchFamily="49" charset="0"/>
              <a:cs typeface="Courier New" pitchFamily="49" charset="0"/>
              <a:sym typeface="Courier New Bold"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Implementation</a:t>
            </a:r>
            <a:endParaRPr lang="en-US" dirty="0"/>
          </a:p>
        </p:txBody>
      </p:sp>
      <p:sp>
        <p:nvSpPr>
          <p:cNvPr id="3" name="Content Placeholder 2"/>
          <p:cNvSpPr>
            <a:spLocks noGrp="1"/>
          </p:cNvSpPr>
          <p:nvPr>
            <p:ph idx="1"/>
          </p:nvPr>
        </p:nvSpPr>
        <p:spPr/>
        <p:txBody>
          <a:bodyPr/>
          <a:lstStyle/>
          <a:p>
            <a:r>
              <a:rPr lang="en-US" dirty="0" smtClean="0"/>
              <a:t>Built on Top of Parallel File System</a:t>
            </a:r>
          </a:p>
          <a:p>
            <a:pPr lvl="1"/>
            <a:r>
              <a:rPr lang="en-US" dirty="0" smtClean="0"/>
              <a:t>Google: GFS, Hadoop: HDFS</a:t>
            </a:r>
          </a:p>
          <a:p>
            <a:pPr lvl="1"/>
            <a:r>
              <a:rPr lang="en-US" dirty="0" smtClean="0"/>
              <a:t>Provides global naming</a:t>
            </a:r>
          </a:p>
          <a:p>
            <a:pPr lvl="1"/>
            <a:r>
              <a:rPr lang="en-US" dirty="0" smtClean="0"/>
              <a:t>Reliability via replication (typically 3 copies)</a:t>
            </a:r>
          </a:p>
          <a:p>
            <a:r>
              <a:rPr lang="en-US" dirty="0" smtClean="0"/>
              <a:t>Breaks work into tasks</a:t>
            </a:r>
          </a:p>
          <a:p>
            <a:pPr lvl="1"/>
            <a:r>
              <a:rPr lang="en-US" dirty="0" smtClean="0"/>
              <a:t>Master schedules tasks on workers dynamically</a:t>
            </a:r>
          </a:p>
          <a:p>
            <a:pPr lvl="1"/>
            <a:r>
              <a:rPr lang="en-US" dirty="0" smtClean="0"/>
              <a:t>Typically #tasks &gt;&gt; #processors</a:t>
            </a:r>
          </a:p>
          <a:p>
            <a:r>
              <a:rPr lang="en-US" dirty="0" smtClean="0"/>
              <a:t>Net Effect</a:t>
            </a:r>
          </a:p>
          <a:p>
            <a:pPr lvl="1"/>
            <a:r>
              <a:rPr lang="en-US" dirty="0" smtClean="0"/>
              <a:t>Input: Set of files in reliable file system</a:t>
            </a:r>
          </a:p>
          <a:p>
            <a:pPr lvl="1"/>
            <a:r>
              <a:rPr lang="en-US" dirty="0" smtClean="0"/>
              <a:t>Output: Set of files in reliable file system</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Execution</a:t>
            </a:r>
            <a:endParaRPr lang="en-US" dirty="0"/>
          </a:p>
        </p:txBody>
      </p:sp>
      <p:grpSp>
        <p:nvGrpSpPr>
          <p:cNvPr id="49" name="Group 48"/>
          <p:cNvGrpSpPr/>
          <p:nvPr/>
        </p:nvGrpSpPr>
        <p:grpSpPr>
          <a:xfrm>
            <a:off x="450850" y="4105127"/>
            <a:ext cx="8553137" cy="917723"/>
            <a:chOff x="450850" y="4028927"/>
            <a:chExt cx="8553137" cy="917723"/>
          </a:xfrm>
        </p:grpSpPr>
        <p:sp>
          <p:nvSpPr>
            <p:cNvPr id="4" name="Rectangle 3"/>
            <p:cNvSpPr/>
            <p:nvPr/>
          </p:nvSpPr>
          <p:spPr bwMode="auto">
            <a:xfrm>
              <a:off x="450850" y="4028927"/>
              <a:ext cx="990600" cy="917723"/>
            </a:xfrm>
            <a:prstGeom prst="rect">
              <a:avLst/>
            </a:prstGeom>
            <a:solidFill>
              <a:srgbClr val="FFFF99"/>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Task Manager</a:t>
              </a:r>
            </a:p>
          </p:txBody>
        </p:sp>
        <p:grpSp>
          <p:nvGrpSpPr>
            <p:cNvPr id="14" name="Group 13"/>
            <p:cNvGrpSpPr/>
            <p:nvPr/>
          </p:nvGrpSpPr>
          <p:grpSpPr>
            <a:xfrm>
              <a:off x="1974850" y="4028927"/>
              <a:ext cx="7029137" cy="917723"/>
              <a:chOff x="1974850" y="3879850"/>
              <a:chExt cx="7029137" cy="917723"/>
            </a:xfrm>
          </p:grpSpPr>
          <p:grpSp>
            <p:nvGrpSpPr>
              <p:cNvPr id="12" name="Group 11"/>
              <p:cNvGrpSpPr/>
              <p:nvPr/>
            </p:nvGrpSpPr>
            <p:grpSpPr>
              <a:xfrm>
                <a:off x="1974850" y="3879850"/>
                <a:ext cx="5562600" cy="917723"/>
                <a:chOff x="2355850" y="3879850"/>
                <a:chExt cx="5562600" cy="917723"/>
              </a:xfrm>
            </p:grpSpPr>
            <p:sp>
              <p:nvSpPr>
                <p:cNvPr id="5" name="Rectangle 4"/>
                <p:cNvSpPr/>
                <p:nvPr/>
              </p:nvSpPr>
              <p:spPr bwMode="auto">
                <a:xfrm>
                  <a:off x="2355850" y="3879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6" name="Rectangle 5"/>
                <p:cNvSpPr/>
                <p:nvPr/>
              </p:nvSpPr>
              <p:spPr bwMode="auto">
                <a:xfrm>
                  <a:off x="3651250" y="3879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9" name="Rectangle 8"/>
                <p:cNvSpPr/>
                <p:nvPr/>
              </p:nvSpPr>
              <p:spPr bwMode="auto">
                <a:xfrm>
                  <a:off x="6927850" y="3879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11" name="TextBox 10"/>
                <p:cNvSpPr txBox="1"/>
                <p:nvPr/>
              </p:nvSpPr>
              <p:spPr>
                <a:xfrm>
                  <a:off x="5175250" y="4108450"/>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grpSp>
          <p:sp>
            <p:nvSpPr>
              <p:cNvPr id="13" name="TextBox 12"/>
              <p:cNvSpPr txBox="1"/>
              <p:nvPr/>
            </p:nvSpPr>
            <p:spPr>
              <a:xfrm>
                <a:off x="7613650" y="4108450"/>
                <a:ext cx="1390337" cy="346249"/>
              </a:xfrm>
              <a:prstGeom prst="rect">
                <a:avLst/>
              </a:prstGeom>
              <a:noFill/>
            </p:spPr>
            <p:txBody>
              <a:bodyPr wrap="none" rtlCol="0">
                <a:spAutoFit/>
              </a:bodyPr>
              <a:lstStyle/>
              <a:p>
                <a:r>
                  <a:rPr lang="en-US" dirty="0" smtClean="0"/>
                  <a:t>M Mappers</a:t>
                </a:r>
                <a:endParaRPr lang="en-US" dirty="0"/>
              </a:p>
            </p:txBody>
          </p:sp>
        </p:grpSp>
      </p:grpSp>
      <p:grpSp>
        <p:nvGrpSpPr>
          <p:cNvPr id="48" name="Group 47"/>
          <p:cNvGrpSpPr/>
          <p:nvPr/>
        </p:nvGrpSpPr>
        <p:grpSpPr>
          <a:xfrm>
            <a:off x="984250" y="5629127"/>
            <a:ext cx="7315200" cy="882972"/>
            <a:chOff x="984250" y="5629127"/>
            <a:chExt cx="7315200" cy="882972"/>
          </a:xfrm>
        </p:grpSpPr>
        <p:grpSp>
          <p:nvGrpSpPr>
            <p:cNvPr id="35" name="Group 34"/>
            <p:cNvGrpSpPr/>
            <p:nvPr/>
          </p:nvGrpSpPr>
          <p:grpSpPr>
            <a:xfrm>
              <a:off x="984250" y="5629127"/>
              <a:ext cx="7315200" cy="460523"/>
              <a:chOff x="984250" y="5480050"/>
              <a:chExt cx="7315200" cy="460523"/>
            </a:xfrm>
          </p:grpSpPr>
          <p:sp>
            <p:nvSpPr>
              <p:cNvPr id="10" name="Rectangle 9"/>
              <p:cNvSpPr/>
              <p:nvPr/>
            </p:nvSpPr>
            <p:spPr bwMode="auto">
              <a:xfrm>
                <a:off x="984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5" name="Rectangle 14"/>
              <p:cNvSpPr/>
              <p:nvPr/>
            </p:nvSpPr>
            <p:spPr bwMode="auto">
              <a:xfrm>
                <a:off x="1593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6" name="Rectangle 15"/>
              <p:cNvSpPr/>
              <p:nvPr/>
            </p:nvSpPr>
            <p:spPr bwMode="auto">
              <a:xfrm>
                <a:off x="2203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8" name="Rectangle 17"/>
              <p:cNvSpPr/>
              <p:nvPr/>
            </p:nvSpPr>
            <p:spPr bwMode="auto">
              <a:xfrm>
                <a:off x="3422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9" name="Rectangle 18"/>
              <p:cNvSpPr/>
              <p:nvPr/>
            </p:nvSpPr>
            <p:spPr bwMode="auto">
              <a:xfrm>
                <a:off x="4032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1" name="Rectangle 20"/>
              <p:cNvSpPr/>
              <p:nvPr/>
            </p:nvSpPr>
            <p:spPr bwMode="auto">
              <a:xfrm>
                <a:off x="5251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3" name="Rectangle 22"/>
              <p:cNvSpPr/>
              <p:nvPr/>
            </p:nvSpPr>
            <p:spPr bwMode="auto">
              <a:xfrm>
                <a:off x="6470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4" name="Rectangle 23"/>
              <p:cNvSpPr/>
              <p:nvPr/>
            </p:nvSpPr>
            <p:spPr bwMode="auto">
              <a:xfrm>
                <a:off x="7080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5" name="Rectangle 24"/>
              <p:cNvSpPr/>
              <p:nvPr/>
            </p:nvSpPr>
            <p:spPr bwMode="auto">
              <a:xfrm>
                <a:off x="7689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26" name="TextBox 25"/>
            <p:cNvSpPr txBox="1"/>
            <p:nvPr/>
          </p:nvSpPr>
          <p:spPr>
            <a:xfrm>
              <a:off x="2727582" y="6165850"/>
              <a:ext cx="4070495" cy="346249"/>
            </a:xfrm>
            <a:prstGeom prst="rect">
              <a:avLst/>
            </a:prstGeom>
            <a:noFill/>
          </p:spPr>
          <p:txBody>
            <a:bodyPr wrap="none" rtlCol="0">
              <a:spAutoFit/>
            </a:bodyPr>
            <a:lstStyle/>
            <a:p>
              <a:pPr algn="ctr"/>
              <a:r>
                <a:rPr lang="en-US" dirty="0" smtClean="0"/>
                <a:t>Input Files (Partitioned into Blocks)</a:t>
              </a:r>
              <a:endParaRPr lang="en-US" dirty="0"/>
            </a:p>
          </p:txBody>
        </p:sp>
      </p:grpSp>
      <p:grpSp>
        <p:nvGrpSpPr>
          <p:cNvPr id="50" name="Group 49"/>
          <p:cNvGrpSpPr/>
          <p:nvPr/>
        </p:nvGrpSpPr>
        <p:grpSpPr>
          <a:xfrm>
            <a:off x="2051050" y="2196804"/>
            <a:ext cx="7030144" cy="917723"/>
            <a:chOff x="2051050" y="2120604"/>
            <a:chExt cx="7030144" cy="917723"/>
          </a:xfrm>
        </p:grpSpPr>
        <p:grpSp>
          <p:nvGrpSpPr>
            <p:cNvPr id="34" name="Group 33"/>
            <p:cNvGrpSpPr/>
            <p:nvPr/>
          </p:nvGrpSpPr>
          <p:grpSpPr>
            <a:xfrm>
              <a:off x="2051050" y="2120604"/>
              <a:ext cx="5181600" cy="917723"/>
              <a:chOff x="2051050" y="1819127"/>
              <a:chExt cx="5181600" cy="917723"/>
            </a:xfrm>
          </p:grpSpPr>
          <p:sp>
            <p:nvSpPr>
              <p:cNvPr id="30" name="Rectangle 29"/>
              <p:cNvSpPr/>
              <p:nvPr/>
            </p:nvSpPr>
            <p:spPr bwMode="auto">
              <a:xfrm>
                <a:off x="2051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31" name="Rectangle 30"/>
              <p:cNvSpPr/>
              <p:nvPr/>
            </p:nvSpPr>
            <p:spPr bwMode="auto">
              <a:xfrm>
                <a:off x="32702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32" name="Rectangle 31"/>
              <p:cNvSpPr/>
              <p:nvPr/>
            </p:nvSpPr>
            <p:spPr bwMode="auto">
              <a:xfrm>
                <a:off x="6242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33" name="TextBox 32"/>
              <p:cNvSpPr txBox="1"/>
              <p:nvPr/>
            </p:nvSpPr>
            <p:spPr>
              <a:xfrm>
                <a:off x="4641850" y="2047727"/>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grpSp>
        <p:sp>
          <p:nvSpPr>
            <p:cNvPr id="29" name="TextBox 28"/>
            <p:cNvSpPr txBox="1"/>
            <p:nvPr/>
          </p:nvSpPr>
          <p:spPr>
            <a:xfrm>
              <a:off x="7613650" y="2349204"/>
              <a:ext cx="1467544" cy="346249"/>
            </a:xfrm>
            <a:prstGeom prst="rect">
              <a:avLst/>
            </a:prstGeom>
            <a:noFill/>
          </p:spPr>
          <p:txBody>
            <a:bodyPr wrap="none" rtlCol="0">
              <a:spAutoFit/>
            </a:bodyPr>
            <a:lstStyle/>
            <a:p>
              <a:r>
                <a:rPr lang="en-US" dirty="0" smtClean="0"/>
                <a:t>R Reducers</a:t>
              </a:r>
              <a:endParaRPr lang="en-US" dirty="0"/>
            </a:p>
          </p:txBody>
        </p:sp>
      </p:grpSp>
      <p:sp>
        <p:nvSpPr>
          <p:cNvPr id="46" name="Rounded Rectangle 45"/>
          <p:cNvSpPr/>
          <p:nvPr/>
        </p:nvSpPr>
        <p:spPr bwMode="auto">
          <a:xfrm>
            <a:off x="1822450" y="3190727"/>
            <a:ext cx="5867400" cy="762000"/>
          </a:xfrm>
          <a:prstGeom prst="roundRect">
            <a:avLst/>
          </a:prstGeom>
          <a:solidFill>
            <a:schemeClr val="accent2">
              <a:lumMod val="40000"/>
              <a:lumOff val="60000"/>
            </a:schemeClr>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400" b="1" i="0" u="none" strike="noStrike" cap="none" normalizeH="0" baseline="0" dirty="0" smtClean="0">
                <a:ln>
                  <a:noFill/>
                </a:ln>
                <a:solidFill>
                  <a:schemeClr val="accent1"/>
                </a:solidFill>
                <a:effectLst/>
                <a:latin typeface="Arial" charset="0"/>
              </a:rPr>
              <a:t>Shuffle</a:t>
            </a:r>
          </a:p>
        </p:txBody>
      </p:sp>
      <p:grpSp>
        <p:nvGrpSpPr>
          <p:cNvPr id="55" name="Group 54"/>
          <p:cNvGrpSpPr/>
          <p:nvPr/>
        </p:nvGrpSpPr>
        <p:grpSpPr>
          <a:xfrm>
            <a:off x="1593850" y="908050"/>
            <a:ext cx="6248400" cy="914400"/>
            <a:chOff x="1593850" y="908050"/>
            <a:chExt cx="6248400" cy="914400"/>
          </a:xfrm>
        </p:grpSpPr>
        <p:grpSp>
          <p:nvGrpSpPr>
            <p:cNvPr id="52" name="Group 51"/>
            <p:cNvGrpSpPr/>
            <p:nvPr/>
          </p:nvGrpSpPr>
          <p:grpSpPr>
            <a:xfrm>
              <a:off x="6013450" y="1361927"/>
              <a:ext cx="1828800" cy="460523"/>
              <a:chOff x="6470650" y="1361927"/>
              <a:chExt cx="1828800" cy="460523"/>
            </a:xfrm>
          </p:grpSpPr>
          <p:sp>
            <p:nvSpPr>
              <p:cNvPr id="37" name="Rectangle 36"/>
              <p:cNvSpPr/>
              <p:nvPr/>
            </p:nvSpPr>
            <p:spPr bwMode="auto">
              <a:xfrm flipH="1">
                <a:off x="7689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38" name="Rectangle 37"/>
              <p:cNvSpPr/>
              <p:nvPr/>
            </p:nvSpPr>
            <p:spPr bwMode="auto">
              <a:xfrm flipH="1">
                <a:off x="7080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39" name="Rectangle 38"/>
              <p:cNvSpPr/>
              <p:nvPr/>
            </p:nvSpPr>
            <p:spPr bwMode="auto">
              <a:xfrm flipH="1">
                <a:off x="64706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54" name="Group 53"/>
            <p:cNvGrpSpPr/>
            <p:nvPr/>
          </p:nvGrpSpPr>
          <p:grpSpPr>
            <a:xfrm>
              <a:off x="3270250" y="1361927"/>
              <a:ext cx="1219200" cy="460523"/>
              <a:chOff x="3117850" y="1361927"/>
              <a:chExt cx="1219200" cy="460523"/>
            </a:xfrm>
          </p:grpSpPr>
          <p:sp>
            <p:nvSpPr>
              <p:cNvPr id="42" name="Rectangle 41"/>
              <p:cNvSpPr/>
              <p:nvPr/>
            </p:nvSpPr>
            <p:spPr bwMode="auto">
              <a:xfrm flipH="1">
                <a:off x="37274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43" name="Rectangle 42"/>
              <p:cNvSpPr/>
              <p:nvPr/>
            </p:nvSpPr>
            <p:spPr bwMode="auto">
              <a:xfrm flipH="1">
                <a:off x="3117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53" name="Group 52"/>
            <p:cNvGrpSpPr/>
            <p:nvPr/>
          </p:nvGrpSpPr>
          <p:grpSpPr>
            <a:xfrm>
              <a:off x="1593850" y="1361927"/>
              <a:ext cx="1219200" cy="460523"/>
              <a:chOff x="984250" y="1361927"/>
              <a:chExt cx="1219200" cy="460523"/>
            </a:xfrm>
          </p:grpSpPr>
          <p:sp>
            <p:nvSpPr>
              <p:cNvPr id="44" name="Rectangle 43"/>
              <p:cNvSpPr/>
              <p:nvPr/>
            </p:nvSpPr>
            <p:spPr bwMode="auto">
              <a:xfrm flipH="1">
                <a:off x="1593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45" name="Rectangle 44"/>
              <p:cNvSpPr/>
              <p:nvPr/>
            </p:nvSpPr>
            <p:spPr bwMode="auto">
              <a:xfrm flipH="1">
                <a:off x="984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47" name="TextBox 46"/>
            <p:cNvSpPr txBox="1"/>
            <p:nvPr/>
          </p:nvSpPr>
          <p:spPr>
            <a:xfrm>
              <a:off x="3764434" y="908050"/>
              <a:ext cx="1761946" cy="346249"/>
            </a:xfrm>
            <a:prstGeom prst="rect">
              <a:avLst/>
            </a:prstGeom>
            <a:noFill/>
          </p:spPr>
          <p:txBody>
            <a:bodyPr wrap="none" rtlCol="0">
              <a:spAutoFit/>
            </a:bodyPr>
            <a:lstStyle/>
            <a:p>
              <a:pPr algn="ctr"/>
              <a:r>
                <a:rPr lang="en-US" dirty="0" smtClean="0"/>
                <a:t>R Output Files</a:t>
              </a:r>
              <a:endParaRPr lang="en-US" dirty="0"/>
            </a:p>
          </p:txBody>
        </p:sp>
      </p:grpSp>
    </p:spTree>
    <p:extLst>
      <p:ext uri="{BB962C8B-B14F-4D97-AF65-F5344CB8AC3E}">
        <p14:creationId xmlns:p14="http://schemas.microsoft.com/office/powerpoint/2010/main" val="29558330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US" dirty="0"/>
          </a:p>
        </p:txBody>
      </p:sp>
      <p:sp>
        <p:nvSpPr>
          <p:cNvPr id="10" name="Content Placeholder 9"/>
          <p:cNvSpPr>
            <a:spLocks noGrp="1"/>
          </p:cNvSpPr>
          <p:nvPr>
            <p:ph idx="1"/>
          </p:nvPr>
        </p:nvSpPr>
        <p:spPr>
          <a:xfrm>
            <a:off x="1212850" y="2889250"/>
            <a:ext cx="4427537" cy="3619500"/>
          </a:xfrm>
        </p:spPr>
        <p:txBody>
          <a:bodyPr/>
          <a:lstStyle/>
          <a:p>
            <a:r>
              <a:rPr lang="en-US" dirty="0" smtClean="0"/>
              <a:t>Hash Function </a:t>
            </a:r>
            <a:r>
              <a:rPr lang="en-US" i="1" dirty="0" smtClean="0"/>
              <a:t>h</a:t>
            </a:r>
          </a:p>
          <a:p>
            <a:pPr lvl="1"/>
            <a:r>
              <a:rPr lang="en-US" dirty="0" smtClean="0"/>
              <a:t>Maps each key </a:t>
            </a:r>
            <a:r>
              <a:rPr lang="en-US" i="1" dirty="0" smtClean="0"/>
              <a:t>K</a:t>
            </a:r>
            <a:r>
              <a:rPr lang="en-US" dirty="0" smtClean="0"/>
              <a:t> to integer </a:t>
            </a:r>
            <a:r>
              <a:rPr lang="en-US" i="1" dirty="0" err="1" smtClean="0"/>
              <a:t>i</a:t>
            </a:r>
            <a:r>
              <a:rPr lang="en-US" dirty="0" smtClean="0"/>
              <a:t> such that 0 ≤ </a:t>
            </a:r>
            <a:r>
              <a:rPr lang="en-US" i="1" dirty="0" err="1" smtClean="0"/>
              <a:t>i</a:t>
            </a:r>
            <a:r>
              <a:rPr lang="en-US" dirty="0" smtClean="0"/>
              <a:t> &lt; </a:t>
            </a:r>
            <a:r>
              <a:rPr lang="en-US" i="1" dirty="0" smtClean="0"/>
              <a:t>R</a:t>
            </a:r>
          </a:p>
          <a:p>
            <a:r>
              <a:rPr lang="en-US" dirty="0" smtClean="0"/>
              <a:t>Mapper Operation</a:t>
            </a:r>
          </a:p>
          <a:p>
            <a:pPr lvl="1"/>
            <a:r>
              <a:rPr lang="en-US" dirty="0" smtClean="0"/>
              <a:t>Reads input file blocks</a:t>
            </a:r>
          </a:p>
          <a:p>
            <a:pPr lvl="1"/>
            <a:r>
              <a:rPr lang="en-US" dirty="0" smtClean="0"/>
              <a:t>Generates pairs </a:t>
            </a:r>
            <a:r>
              <a:rPr lang="en-US" dirty="0" smtClean="0">
                <a:sym typeface="Symbol" pitchFamily="18" charset="2"/>
              </a:rPr>
              <a:t></a:t>
            </a:r>
            <a:r>
              <a:rPr lang="en-US" i="1" dirty="0" smtClean="0"/>
              <a:t>K</a:t>
            </a:r>
            <a:r>
              <a:rPr lang="en-US" dirty="0" smtClean="0"/>
              <a:t>, </a:t>
            </a:r>
            <a:r>
              <a:rPr lang="en-US" i="1" dirty="0" smtClean="0"/>
              <a:t>V</a:t>
            </a:r>
            <a:r>
              <a:rPr lang="en-US" dirty="0" smtClean="0">
                <a:sym typeface="Symbol" pitchFamily="18" charset="2"/>
              </a:rPr>
              <a:t> </a:t>
            </a:r>
          </a:p>
          <a:p>
            <a:pPr lvl="1"/>
            <a:r>
              <a:rPr lang="en-US" dirty="0" smtClean="0">
                <a:sym typeface="Symbol" pitchFamily="18" charset="2"/>
              </a:rPr>
              <a:t>Writes to local file </a:t>
            </a:r>
            <a:r>
              <a:rPr lang="en-US" i="1" dirty="0" smtClean="0">
                <a:sym typeface="Symbol" pitchFamily="18" charset="2"/>
              </a:rPr>
              <a:t>h</a:t>
            </a:r>
            <a:r>
              <a:rPr lang="en-US" dirty="0" smtClean="0">
                <a:sym typeface="Symbol" pitchFamily="18" charset="2"/>
              </a:rPr>
              <a:t>(</a:t>
            </a:r>
            <a:r>
              <a:rPr lang="en-US" i="1" dirty="0" smtClean="0">
                <a:sym typeface="Symbol" pitchFamily="18" charset="2"/>
              </a:rPr>
              <a:t>K</a:t>
            </a:r>
            <a:r>
              <a:rPr lang="en-US" dirty="0" smtClean="0">
                <a:sym typeface="Symbol" pitchFamily="18" charset="2"/>
              </a:rPr>
              <a:t>)</a:t>
            </a:r>
            <a:endParaRPr lang="en-US" dirty="0"/>
          </a:p>
        </p:txBody>
      </p:sp>
      <p:grpSp>
        <p:nvGrpSpPr>
          <p:cNvPr id="9" name="Group 8"/>
          <p:cNvGrpSpPr/>
          <p:nvPr/>
        </p:nvGrpSpPr>
        <p:grpSpPr>
          <a:xfrm>
            <a:off x="1060450" y="1289050"/>
            <a:ext cx="6934201" cy="973224"/>
            <a:chOff x="1670050" y="1898650"/>
            <a:chExt cx="6934201" cy="973224"/>
          </a:xfrm>
        </p:grpSpPr>
        <p:sp>
          <p:nvSpPr>
            <p:cNvPr id="3" name="Rectangle 2"/>
            <p:cNvSpPr/>
            <p:nvPr/>
          </p:nvSpPr>
          <p:spPr bwMode="auto">
            <a:xfrm>
              <a:off x="3041650" y="1898650"/>
              <a:ext cx="1147735" cy="973224"/>
            </a:xfrm>
            <a:prstGeom prst="rect">
              <a:avLst/>
            </a:prstGeom>
            <a:solidFill>
              <a:srgbClr val="FFFF99"/>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a:cs typeface="Times"/>
                </a:rPr>
                <a:t>h</a:t>
              </a:r>
              <a:endParaRPr kumimoji="0" lang="en-US" sz="2800" b="1" i="1" u="none" strike="noStrike" cap="none" normalizeH="0" baseline="0" dirty="0" smtClean="0">
                <a:ln>
                  <a:noFill/>
                </a:ln>
                <a:solidFill>
                  <a:schemeClr val="tx1"/>
                </a:solidFill>
                <a:effectLst/>
                <a:latin typeface="Times"/>
                <a:cs typeface="Times"/>
              </a:endParaRPr>
            </a:p>
          </p:txBody>
        </p:sp>
        <p:sp>
          <p:nvSpPr>
            <p:cNvPr id="4" name="Right Arrow 3"/>
            <p:cNvSpPr/>
            <p:nvPr/>
          </p:nvSpPr>
          <p:spPr bwMode="auto">
            <a:xfrm>
              <a:off x="2127250" y="2232862"/>
              <a:ext cx="914400" cy="304800"/>
            </a:xfrm>
            <a:prstGeom prst="rightArrow">
              <a:avLst/>
            </a:prstGeom>
            <a:ln>
              <a:headEnd type="none" w="med" len="med"/>
              <a:tailEnd type="triangle" w="lg" len="med"/>
            </a:ln>
          </p:spPr>
          <p:style>
            <a:lnRef idx="1">
              <a:schemeClr val="accent4"/>
            </a:lnRef>
            <a:fillRef idx="2">
              <a:schemeClr val="accent4"/>
            </a:fillRef>
            <a:effectRef idx="1">
              <a:schemeClr val="accent4"/>
            </a:effectRef>
            <a:fontRef idx="minor">
              <a:schemeClr val="dk1"/>
            </a:fontRef>
          </p:style>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Right Arrow 4"/>
            <p:cNvSpPr/>
            <p:nvPr/>
          </p:nvSpPr>
          <p:spPr bwMode="auto">
            <a:xfrm>
              <a:off x="4184650" y="2232862"/>
              <a:ext cx="914400" cy="304800"/>
            </a:xfrm>
            <a:prstGeom prst="rightArrow">
              <a:avLst/>
            </a:prstGeom>
            <a:ln>
              <a:headEnd type="none" w="med" len="med"/>
              <a:tailEnd type="triangle" w="lg" len="med"/>
            </a:ln>
          </p:spPr>
          <p:style>
            <a:lnRef idx="1">
              <a:schemeClr val="accent4"/>
            </a:lnRef>
            <a:fillRef idx="2">
              <a:schemeClr val="accent4"/>
            </a:fillRef>
            <a:effectRef idx="1">
              <a:schemeClr val="accent4"/>
            </a:effectRef>
            <a:fontRef idx="minor">
              <a:schemeClr val="dk1"/>
            </a:fontRef>
          </p:style>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TextBox 5"/>
            <p:cNvSpPr txBox="1"/>
            <p:nvPr/>
          </p:nvSpPr>
          <p:spPr>
            <a:xfrm>
              <a:off x="1670050" y="2169819"/>
              <a:ext cx="483099" cy="430887"/>
            </a:xfrm>
            <a:prstGeom prst="rect">
              <a:avLst/>
            </a:prstGeom>
            <a:noFill/>
          </p:spPr>
          <p:txBody>
            <a:bodyPr wrap="none" rtlCol="0">
              <a:spAutoFit/>
            </a:bodyPr>
            <a:lstStyle/>
            <a:p>
              <a:r>
                <a:rPr lang="en-US" sz="2400" i="1" dirty="0" smtClean="0">
                  <a:latin typeface="Times"/>
                  <a:cs typeface="Times"/>
                </a:rPr>
                <a:t>K</a:t>
              </a:r>
              <a:endParaRPr lang="en-US" sz="2400" i="1" dirty="0">
                <a:latin typeface="Times"/>
                <a:cs typeface="Times"/>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644412848"/>
                </p:ext>
              </p:extLst>
            </p:nvPr>
          </p:nvGraphicFramePr>
          <p:xfrm>
            <a:off x="5251450" y="2053475"/>
            <a:ext cx="3352801" cy="663575"/>
          </p:xfrm>
          <a:graphic>
            <a:graphicData uri="http://schemas.openxmlformats.org/presentationml/2006/ole">
              <mc:AlternateContent xmlns:mc="http://schemas.openxmlformats.org/markup-compatibility/2006">
                <mc:Choice xmlns:v="urn:schemas-microsoft-com:vml" Requires="v">
                  <p:oleObj spid="_x0000_s10245" name="Equation" r:id="rId3" imgW="1219200" imgH="241300" progId="Equation.3">
                    <p:embed/>
                  </p:oleObj>
                </mc:Choice>
                <mc:Fallback>
                  <p:oleObj name="Equation" r:id="rId3" imgW="1219200" imgH="241300" progId="Equation.3">
                    <p:embed/>
                    <p:pic>
                      <p:nvPicPr>
                        <p:cNvPr id="0" name=""/>
                        <p:cNvPicPr/>
                        <p:nvPr/>
                      </p:nvPicPr>
                      <p:blipFill>
                        <a:blip r:embed="rId4"/>
                        <a:stretch>
                          <a:fillRect/>
                        </a:stretch>
                      </p:blipFill>
                      <p:spPr>
                        <a:xfrm>
                          <a:off x="5251450" y="2053475"/>
                          <a:ext cx="3352801" cy="663575"/>
                        </a:xfrm>
                        <a:prstGeom prst="rect">
                          <a:avLst/>
                        </a:prstGeom>
                      </p:spPr>
                    </p:pic>
                  </p:oleObj>
                </mc:Fallback>
              </mc:AlternateContent>
            </a:graphicData>
          </a:graphic>
        </p:graphicFrame>
      </p:grpSp>
      <p:pic>
        <p:nvPicPr>
          <p:cNvPr id="95" name="Picture 94"/>
          <p:cNvPicPr>
            <a:picLocks noChangeAspect="1"/>
          </p:cNvPicPr>
          <p:nvPr/>
        </p:nvPicPr>
        <p:blipFill>
          <a:blip r:embed="rId5"/>
          <a:stretch>
            <a:fillRect/>
          </a:stretch>
        </p:blipFill>
        <p:spPr>
          <a:xfrm>
            <a:off x="6089650" y="2508250"/>
            <a:ext cx="1498600" cy="3967884"/>
          </a:xfrm>
          <a:prstGeom prst="rect">
            <a:avLst/>
          </a:prstGeom>
        </p:spPr>
      </p:pic>
      <p:sp>
        <p:nvSpPr>
          <p:cNvPr id="96" name="TextBox 95"/>
          <p:cNvSpPr txBox="1"/>
          <p:nvPr/>
        </p:nvSpPr>
        <p:spPr>
          <a:xfrm>
            <a:off x="7461250" y="2965450"/>
            <a:ext cx="787558" cy="595548"/>
          </a:xfrm>
          <a:prstGeom prst="rect">
            <a:avLst/>
          </a:prstGeom>
          <a:noFill/>
        </p:spPr>
        <p:txBody>
          <a:bodyPr wrap="none" rtlCol="0">
            <a:spAutoFit/>
          </a:bodyPr>
          <a:lstStyle/>
          <a:p>
            <a:r>
              <a:rPr lang="en-US" dirty="0" smtClean="0"/>
              <a:t>Local</a:t>
            </a:r>
          </a:p>
          <a:p>
            <a:r>
              <a:rPr lang="en-US" dirty="0" smtClean="0"/>
              <a:t>Files</a:t>
            </a:r>
            <a:endParaRPr lang="en-US" dirty="0"/>
          </a:p>
        </p:txBody>
      </p:sp>
    </p:spTree>
    <p:extLst>
      <p:ext uri="{BB962C8B-B14F-4D97-AF65-F5344CB8AC3E}">
        <p14:creationId xmlns:p14="http://schemas.microsoft.com/office/powerpoint/2010/main" val="190877046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a:t>
            </a:r>
            <a:endParaRPr lang="en-US" dirty="0"/>
          </a:p>
        </p:txBody>
      </p:sp>
      <p:sp>
        <p:nvSpPr>
          <p:cNvPr id="103" name="Content Placeholder 102"/>
          <p:cNvSpPr>
            <a:spLocks noGrp="1"/>
          </p:cNvSpPr>
          <p:nvPr>
            <p:ph idx="1"/>
          </p:nvPr>
        </p:nvSpPr>
        <p:spPr>
          <a:xfrm>
            <a:off x="2051050" y="1136650"/>
            <a:ext cx="7010400" cy="2133600"/>
          </a:xfrm>
        </p:spPr>
        <p:txBody>
          <a:bodyPr/>
          <a:lstStyle/>
          <a:p>
            <a:pPr lvl="1"/>
            <a:r>
              <a:rPr lang="en-US" dirty="0" smtClean="0"/>
              <a:t>Dynamically </a:t>
            </a:r>
            <a:r>
              <a:rPr lang="en-US" dirty="0" smtClean="0"/>
              <a:t>map input file blocks onto mappers</a:t>
            </a:r>
          </a:p>
          <a:p>
            <a:pPr lvl="1"/>
            <a:r>
              <a:rPr lang="en-US" dirty="0" smtClean="0"/>
              <a:t>Each generates key/value pairs from its blocks</a:t>
            </a:r>
          </a:p>
          <a:p>
            <a:pPr lvl="1"/>
            <a:r>
              <a:rPr lang="en-US" dirty="0" smtClean="0"/>
              <a:t>Each writes R files on local file </a:t>
            </a:r>
            <a:r>
              <a:rPr lang="en-US" dirty="0" smtClean="0"/>
              <a:t>system</a:t>
            </a:r>
            <a:endParaRPr lang="en-US" dirty="0" smtClean="0"/>
          </a:p>
        </p:txBody>
      </p:sp>
      <p:grpSp>
        <p:nvGrpSpPr>
          <p:cNvPr id="8" name="Group 7"/>
          <p:cNvGrpSpPr/>
          <p:nvPr/>
        </p:nvGrpSpPr>
        <p:grpSpPr>
          <a:xfrm>
            <a:off x="222250" y="2660650"/>
            <a:ext cx="8781737" cy="3851449"/>
            <a:chOff x="222250" y="2660650"/>
            <a:chExt cx="8781737" cy="3851449"/>
          </a:xfrm>
        </p:grpSpPr>
        <p:sp>
          <p:nvSpPr>
            <p:cNvPr id="4" name="Rectangle 3"/>
            <p:cNvSpPr/>
            <p:nvPr/>
          </p:nvSpPr>
          <p:spPr bwMode="auto">
            <a:xfrm>
              <a:off x="374650" y="4184650"/>
              <a:ext cx="990600" cy="917723"/>
            </a:xfrm>
            <a:prstGeom prst="rect">
              <a:avLst/>
            </a:prstGeom>
            <a:solidFill>
              <a:srgbClr val="FFFF99"/>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Task Manager</a:t>
              </a:r>
            </a:p>
          </p:txBody>
        </p:sp>
        <p:sp>
          <p:nvSpPr>
            <p:cNvPr id="5" name="Rectangle 4"/>
            <p:cNvSpPr/>
            <p:nvPr/>
          </p:nvSpPr>
          <p:spPr bwMode="auto">
            <a:xfrm>
              <a:off x="1974850" y="3498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6" name="Rectangle 5"/>
            <p:cNvSpPr/>
            <p:nvPr/>
          </p:nvSpPr>
          <p:spPr bwMode="auto">
            <a:xfrm>
              <a:off x="3270250" y="3498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9" name="Rectangle 8"/>
            <p:cNvSpPr/>
            <p:nvPr/>
          </p:nvSpPr>
          <p:spPr bwMode="auto">
            <a:xfrm>
              <a:off x="6546850" y="3498850"/>
              <a:ext cx="990600" cy="917723"/>
            </a:xfrm>
            <a:prstGeom prst="rect">
              <a:avLst/>
            </a:prstGeom>
            <a:solidFill>
              <a:schemeClr val="tx1">
                <a:lumMod val="20000"/>
                <a:lumOff val="80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600" b="1" i="0" u="none" strike="noStrike" cap="none" normalizeH="0" baseline="0" dirty="0" smtClean="0">
                  <a:ln>
                    <a:noFill/>
                  </a:ln>
                  <a:effectLst/>
                  <a:latin typeface="Arial" charset="0"/>
                </a:rPr>
                <a:t>Mapper</a:t>
              </a:r>
            </a:p>
          </p:txBody>
        </p:sp>
        <p:sp>
          <p:nvSpPr>
            <p:cNvPr id="11" name="TextBox 10"/>
            <p:cNvSpPr txBox="1"/>
            <p:nvPr/>
          </p:nvSpPr>
          <p:spPr>
            <a:xfrm>
              <a:off x="4794250" y="3727450"/>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sp>
          <p:nvSpPr>
            <p:cNvPr id="13" name="TextBox 12"/>
            <p:cNvSpPr txBox="1"/>
            <p:nvPr/>
          </p:nvSpPr>
          <p:spPr>
            <a:xfrm>
              <a:off x="7613650" y="3727450"/>
              <a:ext cx="1390337" cy="346249"/>
            </a:xfrm>
            <a:prstGeom prst="rect">
              <a:avLst/>
            </a:prstGeom>
            <a:noFill/>
          </p:spPr>
          <p:txBody>
            <a:bodyPr wrap="none" rtlCol="0">
              <a:spAutoFit/>
            </a:bodyPr>
            <a:lstStyle/>
            <a:p>
              <a:r>
                <a:rPr lang="en-US" dirty="0" smtClean="0"/>
                <a:t>M Mappers</a:t>
              </a:r>
              <a:endParaRPr lang="en-US" dirty="0"/>
            </a:p>
          </p:txBody>
        </p:sp>
        <p:grpSp>
          <p:nvGrpSpPr>
            <p:cNvPr id="48" name="Group 47"/>
            <p:cNvGrpSpPr/>
            <p:nvPr/>
          </p:nvGrpSpPr>
          <p:grpSpPr>
            <a:xfrm>
              <a:off x="984250" y="5629127"/>
              <a:ext cx="7315200" cy="882972"/>
              <a:chOff x="984250" y="5629127"/>
              <a:chExt cx="7315200" cy="882972"/>
            </a:xfrm>
          </p:grpSpPr>
          <p:grpSp>
            <p:nvGrpSpPr>
              <p:cNvPr id="35" name="Group 34"/>
              <p:cNvGrpSpPr/>
              <p:nvPr/>
            </p:nvGrpSpPr>
            <p:grpSpPr>
              <a:xfrm>
                <a:off x="984250" y="5629127"/>
                <a:ext cx="7315200" cy="460523"/>
                <a:chOff x="984250" y="5480050"/>
                <a:chExt cx="7315200" cy="460523"/>
              </a:xfrm>
            </p:grpSpPr>
            <p:sp>
              <p:nvSpPr>
                <p:cNvPr id="10" name="Rectangle 9"/>
                <p:cNvSpPr/>
                <p:nvPr/>
              </p:nvSpPr>
              <p:spPr bwMode="auto">
                <a:xfrm>
                  <a:off x="984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5" name="Rectangle 14"/>
                <p:cNvSpPr/>
                <p:nvPr/>
              </p:nvSpPr>
              <p:spPr bwMode="auto">
                <a:xfrm>
                  <a:off x="1593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6" name="Rectangle 15"/>
                <p:cNvSpPr/>
                <p:nvPr/>
              </p:nvSpPr>
              <p:spPr bwMode="auto">
                <a:xfrm>
                  <a:off x="2203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8" name="Rectangle 17"/>
                <p:cNvSpPr/>
                <p:nvPr/>
              </p:nvSpPr>
              <p:spPr bwMode="auto">
                <a:xfrm>
                  <a:off x="3422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9" name="Rectangle 18"/>
                <p:cNvSpPr/>
                <p:nvPr/>
              </p:nvSpPr>
              <p:spPr bwMode="auto">
                <a:xfrm>
                  <a:off x="4032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1" name="Rectangle 20"/>
                <p:cNvSpPr/>
                <p:nvPr/>
              </p:nvSpPr>
              <p:spPr bwMode="auto">
                <a:xfrm>
                  <a:off x="5251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3" name="Rectangle 22"/>
                <p:cNvSpPr/>
                <p:nvPr/>
              </p:nvSpPr>
              <p:spPr bwMode="auto">
                <a:xfrm>
                  <a:off x="6470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4" name="Rectangle 23"/>
                <p:cNvSpPr/>
                <p:nvPr/>
              </p:nvSpPr>
              <p:spPr bwMode="auto">
                <a:xfrm>
                  <a:off x="7080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5" name="Rectangle 24"/>
                <p:cNvSpPr/>
                <p:nvPr/>
              </p:nvSpPr>
              <p:spPr bwMode="auto">
                <a:xfrm>
                  <a:off x="7689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26" name="TextBox 25"/>
              <p:cNvSpPr txBox="1"/>
              <p:nvPr/>
            </p:nvSpPr>
            <p:spPr>
              <a:xfrm>
                <a:off x="2727582" y="6165850"/>
                <a:ext cx="4070495" cy="346249"/>
              </a:xfrm>
              <a:prstGeom prst="rect">
                <a:avLst/>
              </a:prstGeom>
              <a:noFill/>
            </p:spPr>
            <p:txBody>
              <a:bodyPr wrap="none" rtlCol="0">
                <a:spAutoFit/>
              </a:bodyPr>
              <a:lstStyle/>
              <a:p>
                <a:pPr algn="ctr"/>
                <a:r>
                  <a:rPr lang="en-US" dirty="0" smtClean="0"/>
                  <a:t>Input Files (Partitioned into Blocks)</a:t>
                </a:r>
                <a:endParaRPr lang="en-US" dirty="0"/>
              </a:p>
            </p:txBody>
          </p:sp>
        </p:grpSp>
        <p:grpSp>
          <p:nvGrpSpPr>
            <p:cNvPr id="7" name="Group 6"/>
            <p:cNvGrpSpPr/>
            <p:nvPr/>
          </p:nvGrpSpPr>
          <p:grpSpPr>
            <a:xfrm>
              <a:off x="1974850" y="2660650"/>
              <a:ext cx="914400" cy="609600"/>
              <a:chOff x="1898650" y="2279650"/>
              <a:chExt cx="914400" cy="609600"/>
            </a:xfrm>
          </p:grpSpPr>
          <p:sp>
            <p:nvSpPr>
              <p:cNvPr id="3" name="Rectangle 2"/>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 name="TextBox 59"/>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grpSp>
          <p:nvGrpSpPr>
            <p:cNvPr id="61" name="Group 60"/>
            <p:cNvGrpSpPr/>
            <p:nvPr/>
          </p:nvGrpSpPr>
          <p:grpSpPr>
            <a:xfrm>
              <a:off x="3346450" y="2660650"/>
              <a:ext cx="914400" cy="609600"/>
              <a:chOff x="1898650" y="2279650"/>
              <a:chExt cx="914400" cy="609600"/>
            </a:xfrm>
          </p:grpSpPr>
          <p:sp>
            <p:nvSpPr>
              <p:cNvPr id="62" name="Rectangle 61"/>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 name="Rectangle 62"/>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 name="Rectangle 63"/>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5" name="TextBox 64"/>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grpSp>
          <p:nvGrpSpPr>
            <p:cNvPr id="66" name="Group 65"/>
            <p:cNvGrpSpPr/>
            <p:nvPr/>
          </p:nvGrpSpPr>
          <p:grpSpPr>
            <a:xfrm>
              <a:off x="6546850" y="2660650"/>
              <a:ext cx="914400" cy="609600"/>
              <a:chOff x="1898650" y="2279650"/>
              <a:chExt cx="914400" cy="609600"/>
            </a:xfrm>
          </p:grpSpPr>
          <p:sp>
            <p:nvSpPr>
              <p:cNvPr id="67" name="Rectangle 66"/>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 name="TextBox 69"/>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sp>
          <p:nvSpPr>
            <p:cNvPr id="71" name="TextBox 70"/>
            <p:cNvSpPr txBox="1"/>
            <p:nvPr/>
          </p:nvSpPr>
          <p:spPr>
            <a:xfrm>
              <a:off x="222250" y="2660650"/>
              <a:ext cx="1467544" cy="595548"/>
            </a:xfrm>
            <a:prstGeom prst="rect">
              <a:avLst/>
            </a:prstGeom>
            <a:noFill/>
          </p:spPr>
          <p:txBody>
            <a:bodyPr wrap="none" rtlCol="0">
              <a:spAutoFit/>
            </a:bodyPr>
            <a:lstStyle/>
            <a:p>
              <a:r>
                <a:rPr lang="en-US" dirty="0" smtClean="0"/>
                <a:t>R local files</a:t>
              </a:r>
            </a:p>
            <a:p>
              <a:r>
                <a:rPr lang="en-US" dirty="0" smtClean="0"/>
                <a:t>per mapper</a:t>
              </a:r>
              <a:endParaRPr lang="en-US" dirty="0"/>
            </a:p>
          </p:txBody>
        </p:sp>
        <p:cxnSp>
          <p:nvCxnSpPr>
            <p:cNvPr id="17" name="Straight Arrow Connector 16"/>
            <p:cNvCxnSpPr>
              <a:endCxn id="3" idx="2"/>
            </p:cNvCxnSpPr>
            <p:nvPr/>
          </p:nvCxnSpPr>
          <p:spPr bwMode="auto">
            <a:xfrm flipV="1">
              <a:off x="2051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2" name="Straight Arrow Connector 71"/>
            <p:cNvCxnSpPr/>
            <p:nvPr/>
          </p:nvCxnSpPr>
          <p:spPr bwMode="auto">
            <a:xfrm flipV="1">
              <a:off x="22034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3" name="Straight Arrow Connector 72"/>
            <p:cNvCxnSpPr/>
            <p:nvPr/>
          </p:nvCxnSpPr>
          <p:spPr bwMode="auto">
            <a:xfrm flipV="1">
              <a:off x="2813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4" name="Straight Arrow Connector 73"/>
            <p:cNvCxnSpPr/>
            <p:nvPr/>
          </p:nvCxnSpPr>
          <p:spPr bwMode="auto">
            <a:xfrm flipV="1">
              <a:off x="34226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5" name="Straight Arrow Connector 74"/>
            <p:cNvCxnSpPr/>
            <p:nvPr/>
          </p:nvCxnSpPr>
          <p:spPr bwMode="auto">
            <a:xfrm flipV="1">
              <a:off x="3575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6" name="Straight Arrow Connector 75"/>
            <p:cNvCxnSpPr/>
            <p:nvPr/>
          </p:nvCxnSpPr>
          <p:spPr bwMode="auto">
            <a:xfrm flipV="1">
              <a:off x="41846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7" name="Straight Arrow Connector 76"/>
            <p:cNvCxnSpPr/>
            <p:nvPr/>
          </p:nvCxnSpPr>
          <p:spPr bwMode="auto">
            <a:xfrm flipV="1">
              <a:off x="6623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8" name="Straight Arrow Connector 77"/>
            <p:cNvCxnSpPr/>
            <p:nvPr/>
          </p:nvCxnSpPr>
          <p:spPr bwMode="auto">
            <a:xfrm flipV="1">
              <a:off x="67754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79" name="Straight Arrow Connector 78"/>
            <p:cNvCxnSpPr/>
            <p:nvPr/>
          </p:nvCxnSpPr>
          <p:spPr bwMode="auto">
            <a:xfrm flipV="1">
              <a:off x="7385050" y="3270250"/>
              <a:ext cx="0" cy="228600"/>
            </a:xfrm>
            <a:prstGeom prst="straightConnector1">
              <a:avLst/>
            </a:prstGeom>
            <a:noFill/>
            <a:ln w="19050" cap="flat" cmpd="sng" algn="ctr">
              <a:solidFill>
                <a:schemeClr val="tx2"/>
              </a:solidFill>
              <a:prstDash val="solid"/>
              <a:round/>
              <a:headEnd type="none" w="med" len="med"/>
              <a:tailEnd type="arrow"/>
            </a:ln>
            <a:effectLst/>
          </p:spPr>
        </p:cxnSp>
        <p:cxnSp>
          <p:nvCxnSpPr>
            <p:cNvPr id="22" name="Straight Arrow Connector 21"/>
            <p:cNvCxnSpPr>
              <a:stCxn id="10" idx="0"/>
            </p:cNvCxnSpPr>
            <p:nvPr/>
          </p:nvCxnSpPr>
          <p:spPr bwMode="auto">
            <a:xfrm flipV="1">
              <a:off x="1289050" y="4413250"/>
              <a:ext cx="762000" cy="1215877"/>
            </a:xfrm>
            <a:prstGeom prst="straightConnector1">
              <a:avLst/>
            </a:prstGeom>
            <a:noFill/>
            <a:ln w="19050" cap="flat" cmpd="sng" algn="ctr">
              <a:solidFill>
                <a:schemeClr val="tx2"/>
              </a:solidFill>
              <a:prstDash val="solid"/>
              <a:round/>
              <a:headEnd type="none" w="med" len="med"/>
              <a:tailEnd type="arrow"/>
            </a:ln>
            <a:effectLst/>
          </p:spPr>
        </p:cxnSp>
        <p:cxnSp>
          <p:nvCxnSpPr>
            <p:cNvPr id="80" name="Straight Arrow Connector 79"/>
            <p:cNvCxnSpPr>
              <a:stCxn id="18" idx="0"/>
            </p:cNvCxnSpPr>
            <p:nvPr/>
          </p:nvCxnSpPr>
          <p:spPr bwMode="auto">
            <a:xfrm flipV="1">
              <a:off x="3727450" y="4413250"/>
              <a:ext cx="3048000" cy="1215877"/>
            </a:xfrm>
            <a:prstGeom prst="straightConnector1">
              <a:avLst/>
            </a:prstGeom>
            <a:noFill/>
            <a:ln w="19050" cap="flat" cmpd="sng" algn="ctr">
              <a:solidFill>
                <a:schemeClr val="tx2"/>
              </a:solidFill>
              <a:prstDash val="solid"/>
              <a:round/>
              <a:headEnd type="none" w="med" len="med"/>
              <a:tailEnd type="arrow"/>
            </a:ln>
            <a:effectLst/>
          </p:spPr>
        </p:cxnSp>
        <p:cxnSp>
          <p:nvCxnSpPr>
            <p:cNvPr id="81" name="Straight Arrow Connector 80"/>
            <p:cNvCxnSpPr/>
            <p:nvPr/>
          </p:nvCxnSpPr>
          <p:spPr bwMode="auto">
            <a:xfrm flipV="1">
              <a:off x="1898650" y="4413250"/>
              <a:ext cx="1676400" cy="1215878"/>
            </a:xfrm>
            <a:prstGeom prst="straightConnector1">
              <a:avLst/>
            </a:prstGeom>
            <a:noFill/>
            <a:ln w="19050" cap="flat" cmpd="sng" algn="ctr">
              <a:solidFill>
                <a:schemeClr val="tx2"/>
              </a:solidFill>
              <a:prstDash val="solid"/>
              <a:round/>
              <a:headEnd type="none" w="med" len="med"/>
              <a:tailEnd type="arrow"/>
            </a:ln>
            <a:effectLst/>
          </p:spPr>
        </p:cxnSp>
        <p:cxnSp>
          <p:nvCxnSpPr>
            <p:cNvPr id="82" name="Straight Arrow Connector 81"/>
            <p:cNvCxnSpPr/>
            <p:nvPr/>
          </p:nvCxnSpPr>
          <p:spPr bwMode="auto">
            <a:xfrm flipH="1" flipV="1">
              <a:off x="2279650" y="4413250"/>
              <a:ext cx="228600" cy="1215879"/>
            </a:xfrm>
            <a:prstGeom prst="straightConnector1">
              <a:avLst/>
            </a:prstGeom>
            <a:noFill/>
            <a:ln w="19050" cap="flat" cmpd="sng" algn="ctr">
              <a:solidFill>
                <a:schemeClr val="tx2"/>
              </a:solidFill>
              <a:prstDash val="solid"/>
              <a:round/>
              <a:headEnd type="none" w="med" len="med"/>
              <a:tailEnd type="arrow"/>
            </a:ln>
            <a:effectLst/>
          </p:spPr>
        </p:cxnSp>
        <p:cxnSp>
          <p:nvCxnSpPr>
            <p:cNvPr id="83" name="Straight Arrow Connector 82"/>
            <p:cNvCxnSpPr>
              <a:stCxn id="19" idx="0"/>
              <a:endCxn id="5" idx="2"/>
            </p:cNvCxnSpPr>
            <p:nvPr/>
          </p:nvCxnSpPr>
          <p:spPr bwMode="auto">
            <a:xfrm flipH="1" flipV="1">
              <a:off x="2470150" y="4416573"/>
              <a:ext cx="1866900" cy="1212554"/>
            </a:xfrm>
            <a:prstGeom prst="straightConnector1">
              <a:avLst/>
            </a:prstGeom>
            <a:noFill/>
            <a:ln w="19050" cap="flat" cmpd="sng" algn="ctr">
              <a:solidFill>
                <a:schemeClr val="tx2"/>
              </a:solidFill>
              <a:prstDash val="solid"/>
              <a:round/>
              <a:headEnd type="none" w="med" len="med"/>
              <a:tailEnd type="arrow"/>
            </a:ln>
            <a:effectLst/>
          </p:spPr>
        </p:cxnSp>
        <p:cxnSp>
          <p:nvCxnSpPr>
            <p:cNvPr id="85" name="Straight Arrow Connector 84"/>
            <p:cNvCxnSpPr>
              <a:stCxn id="21" idx="0"/>
              <a:endCxn id="6" idx="2"/>
            </p:cNvCxnSpPr>
            <p:nvPr/>
          </p:nvCxnSpPr>
          <p:spPr bwMode="auto">
            <a:xfrm flipH="1" flipV="1">
              <a:off x="3765550" y="4416573"/>
              <a:ext cx="1790700" cy="1212554"/>
            </a:xfrm>
            <a:prstGeom prst="straightConnector1">
              <a:avLst/>
            </a:prstGeom>
            <a:noFill/>
            <a:ln w="19050" cap="flat" cmpd="sng" algn="ctr">
              <a:solidFill>
                <a:schemeClr val="tx2"/>
              </a:solidFill>
              <a:prstDash val="solid"/>
              <a:round/>
              <a:headEnd type="none" w="med" len="med"/>
              <a:tailEnd type="arrow"/>
            </a:ln>
            <a:effectLst/>
          </p:spPr>
        </p:cxnSp>
        <p:cxnSp>
          <p:nvCxnSpPr>
            <p:cNvPr id="88" name="Straight Arrow Connector 87"/>
            <p:cNvCxnSpPr>
              <a:stCxn id="23" idx="0"/>
            </p:cNvCxnSpPr>
            <p:nvPr/>
          </p:nvCxnSpPr>
          <p:spPr bwMode="auto">
            <a:xfrm flipH="1" flipV="1">
              <a:off x="2813050" y="4413250"/>
              <a:ext cx="3962400" cy="1215877"/>
            </a:xfrm>
            <a:prstGeom prst="straightConnector1">
              <a:avLst/>
            </a:prstGeom>
            <a:noFill/>
            <a:ln w="19050" cap="flat" cmpd="sng" algn="ctr">
              <a:solidFill>
                <a:schemeClr val="tx2"/>
              </a:solidFill>
              <a:prstDash val="solid"/>
              <a:round/>
              <a:headEnd type="none" w="med" len="med"/>
              <a:tailEnd type="arrow"/>
            </a:ln>
            <a:effectLst/>
          </p:spPr>
        </p:cxnSp>
        <p:cxnSp>
          <p:nvCxnSpPr>
            <p:cNvPr id="95" name="Straight Arrow Connector 94"/>
            <p:cNvCxnSpPr>
              <a:stCxn id="24" idx="0"/>
              <a:endCxn id="9" idx="2"/>
            </p:cNvCxnSpPr>
            <p:nvPr/>
          </p:nvCxnSpPr>
          <p:spPr bwMode="auto">
            <a:xfrm flipH="1" flipV="1">
              <a:off x="7042150" y="4416573"/>
              <a:ext cx="342900" cy="1212554"/>
            </a:xfrm>
            <a:prstGeom prst="straightConnector1">
              <a:avLst/>
            </a:prstGeom>
            <a:noFill/>
            <a:ln w="19050" cap="flat" cmpd="sng" algn="ctr">
              <a:solidFill>
                <a:schemeClr val="tx2"/>
              </a:solidFill>
              <a:prstDash val="solid"/>
              <a:round/>
              <a:headEnd type="none" w="med" len="med"/>
              <a:tailEnd type="arrow"/>
            </a:ln>
            <a:effectLst/>
          </p:spPr>
        </p:cxnSp>
        <p:cxnSp>
          <p:nvCxnSpPr>
            <p:cNvPr id="98" name="Straight Arrow Connector 97"/>
            <p:cNvCxnSpPr>
              <a:stCxn id="25" idx="0"/>
            </p:cNvCxnSpPr>
            <p:nvPr/>
          </p:nvCxnSpPr>
          <p:spPr bwMode="auto">
            <a:xfrm flipH="1" flipV="1">
              <a:off x="4108450" y="4413250"/>
              <a:ext cx="3886200" cy="1215877"/>
            </a:xfrm>
            <a:prstGeom prst="straightConnector1">
              <a:avLst/>
            </a:prstGeom>
            <a:noFill/>
            <a:ln w="19050" cap="flat" cmpd="sng" algn="ctr">
              <a:solidFill>
                <a:schemeClr val="tx2"/>
              </a:solidFill>
              <a:prstDash val="solid"/>
              <a:round/>
              <a:headEnd type="none" w="med" len="med"/>
              <a:tailEnd type="arrow"/>
            </a:ln>
            <a:effectLst/>
          </p:spPr>
        </p:cxnSp>
      </p:grpSp>
    </p:spTree>
    <p:extLst>
      <p:ext uri="{BB962C8B-B14F-4D97-AF65-F5344CB8AC3E}">
        <p14:creationId xmlns:p14="http://schemas.microsoft.com/office/powerpoint/2010/main" val="25797236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222250"/>
            <a:ext cx="8704262" cy="779463"/>
          </a:xfrm>
        </p:spPr>
        <p:txBody>
          <a:bodyPr/>
          <a:lstStyle/>
          <a:p>
            <a:pPr>
              <a:lnSpc>
                <a:spcPct val="100000"/>
              </a:lnSpc>
            </a:pPr>
            <a:r>
              <a:rPr lang="en-US" dirty="0" smtClean="0"/>
              <a:t>Shuffling</a:t>
            </a:r>
            <a:endParaRPr lang="en-US" dirty="0"/>
          </a:p>
        </p:txBody>
      </p:sp>
      <p:sp>
        <p:nvSpPr>
          <p:cNvPr id="103" name="Content Placeholder 102"/>
          <p:cNvSpPr>
            <a:spLocks noGrp="1"/>
          </p:cNvSpPr>
          <p:nvPr>
            <p:ph idx="1"/>
          </p:nvPr>
        </p:nvSpPr>
        <p:spPr>
          <a:xfrm>
            <a:off x="2203450" y="1082831"/>
            <a:ext cx="6553200" cy="2416019"/>
          </a:xfrm>
        </p:spPr>
        <p:txBody>
          <a:bodyPr/>
          <a:lstStyle/>
          <a:p>
            <a:r>
              <a:rPr lang="en-US" dirty="0" smtClean="0"/>
              <a:t>Each Reducer:</a:t>
            </a:r>
          </a:p>
          <a:p>
            <a:pPr lvl="1"/>
            <a:r>
              <a:rPr lang="en-US" dirty="0" smtClean="0"/>
              <a:t>Handles 1/R of the possible key values</a:t>
            </a:r>
          </a:p>
          <a:p>
            <a:pPr lvl="1"/>
            <a:r>
              <a:rPr lang="en-US" dirty="0" smtClean="0"/>
              <a:t>Fetches its file from each of M mappers</a:t>
            </a:r>
          </a:p>
          <a:p>
            <a:pPr lvl="1"/>
            <a:r>
              <a:rPr lang="en-US" dirty="0" smtClean="0"/>
              <a:t>Sorts all of its entries to group values by keys</a:t>
            </a:r>
          </a:p>
        </p:txBody>
      </p:sp>
      <p:grpSp>
        <p:nvGrpSpPr>
          <p:cNvPr id="7" name="Group 6"/>
          <p:cNvGrpSpPr/>
          <p:nvPr/>
        </p:nvGrpSpPr>
        <p:grpSpPr>
          <a:xfrm>
            <a:off x="1974850" y="5330973"/>
            <a:ext cx="914400" cy="609600"/>
            <a:chOff x="1898650" y="2279650"/>
            <a:chExt cx="914400" cy="609600"/>
          </a:xfrm>
        </p:grpSpPr>
        <p:sp>
          <p:nvSpPr>
            <p:cNvPr id="3" name="Rectangle 2"/>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 name="TextBox 59"/>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grpSp>
        <p:nvGrpSpPr>
          <p:cNvPr id="61" name="Group 60"/>
          <p:cNvGrpSpPr/>
          <p:nvPr/>
        </p:nvGrpSpPr>
        <p:grpSpPr>
          <a:xfrm>
            <a:off x="3346450" y="5330973"/>
            <a:ext cx="914400" cy="609600"/>
            <a:chOff x="1898650" y="2279650"/>
            <a:chExt cx="914400" cy="609600"/>
          </a:xfrm>
        </p:grpSpPr>
        <p:sp>
          <p:nvSpPr>
            <p:cNvPr id="62" name="Rectangle 61"/>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 name="Rectangle 62"/>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 name="Rectangle 63"/>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5" name="TextBox 64"/>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grpSp>
        <p:nvGrpSpPr>
          <p:cNvPr id="66" name="Group 65"/>
          <p:cNvGrpSpPr/>
          <p:nvPr/>
        </p:nvGrpSpPr>
        <p:grpSpPr>
          <a:xfrm>
            <a:off x="6546850" y="5330973"/>
            <a:ext cx="914400" cy="609600"/>
            <a:chOff x="1898650" y="2279650"/>
            <a:chExt cx="914400" cy="609600"/>
          </a:xfrm>
        </p:grpSpPr>
        <p:sp>
          <p:nvSpPr>
            <p:cNvPr id="67" name="Rectangle 66"/>
            <p:cNvSpPr/>
            <p:nvPr/>
          </p:nvSpPr>
          <p:spPr bwMode="auto">
            <a:xfrm>
              <a:off x="1898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20510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2660650" y="2279650"/>
              <a:ext cx="152400" cy="609600"/>
            </a:xfrm>
            <a:prstGeom prst="rect">
              <a:avLst/>
            </a:prstGeom>
            <a:solidFill>
              <a:srgbClr val="ADEBEB"/>
            </a:solidFill>
            <a:ln w="19050" cap="flat" cmpd="sng" algn="ctr">
              <a:solidFill>
                <a:srgbClr val="000090"/>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 name="TextBox 69"/>
            <p:cNvSpPr txBox="1"/>
            <p:nvPr/>
          </p:nvSpPr>
          <p:spPr>
            <a:xfrm>
              <a:off x="1898650" y="2355850"/>
              <a:ext cx="914400" cy="374461"/>
            </a:xfrm>
            <a:prstGeom prst="rect">
              <a:avLst/>
            </a:prstGeom>
            <a:noFill/>
          </p:spPr>
          <p:txBody>
            <a:bodyPr wrap="square" rtlCol="0">
              <a:spAutoFit/>
            </a:bodyPr>
            <a:lstStyle/>
            <a:p>
              <a:pPr algn="ctr"/>
              <a:r>
                <a:rPr lang="en-US" sz="1400" dirty="0" smtClean="0">
                  <a:latin typeface="Wingdings"/>
                  <a:ea typeface="Wingdings"/>
                  <a:cs typeface="Wingdings"/>
                  <a:sym typeface="Wingdings"/>
                </a:rPr>
                <a:t> </a:t>
              </a:r>
              <a:r>
                <a:rPr lang="en-US" sz="2000" dirty="0" smtClean="0">
                  <a:latin typeface="Wingdings"/>
                  <a:ea typeface="Wingdings"/>
                  <a:cs typeface="Wingdings"/>
                  <a:sym typeface="Wingdings"/>
                </a:rPr>
                <a:t></a:t>
              </a:r>
              <a:endParaRPr lang="en-US" sz="2000" dirty="0"/>
            </a:p>
          </p:txBody>
        </p:sp>
      </p:grpSp>
      <p:sp>
        <p:nvSpPr>
          <p:cNvPr id="71" name="TextBox 70"/>
          <p:cNvSpPr txBox="1"/>
          <p:nvPr/>
        </p:nvSpPr>
        <p:spPr>
          <a:xfrm>
            <a:off x="738138" y="5330973"/>
            <a:ext cx="1236712" cy="595548"/>
          </a:xfrm>
          <a:prstGeom prst="rect">
            <a:avLst/>
          </a:prstGeom>
          <a:noFill/>
        </p:spPr>
        <p:txBody>
          <a:bodyPr wrap="none" rtlCol="0">
            <a:spAutoFit/>
          </a:bodyPr>
          <a:lstStyle/>
          <a:p>
            <a:r>
              <a:rPr lang="en-US" dirty="0" smtClean="0"/>
              <a:t>M X R</a:t>
            </a:r>
          </a:p>
          <a:p>
            <a:r>
              <a:rPr lang="en-US" dirty="0" smtClean="0"/>
              <a:t>local files</a:t>
            </a:r>
          </a:p>
        </p:txBody>
      </p:sp>
      <p:cxnSp>
        <p:nvCxnSpPr>
          <p:cNvPr id="17" name="Straight Arrow Connector 16"/>
          <p:cNvCxnSpPr/>
          <p:nvPr/>
        </p:nvCxnSpPr>
        <p:spPr bwMode="auto">
          <a:xfrm flipV="1">
            <a:off x="2051050" y="4111773"/>
            <a:ext cx="1524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2" name="Straight Arrow Connector 71"/>
          <p:cNvCxnSpPr/>
          <p:nvPr/>
        </p:nvCxnSpPr>
        <p:spPr bwMode="auto">
          <a:xfrm flipV="1">
            <a:off x="2203450" y="4111773"/>
            <a:ext cx="12192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3" name="Straight Arrow Connector 72"/>
          <p:cNvCxnSpPr/>
          <p:nvPr/>
        </p:nvCxnSpPr>
        <p:spPr bwMode="auto">
          <a:xfrm flipV="1">
            <a:off x="2813050" y="4111773"/>
            <a:ext cx="35814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4" name="Straight Arrow Connector 73"/>
          <p:cNvCxnSpPr/>
          <p:nvPr/>
        </p:nvCxnSpPr>
        <p:spPr bwMode="auto">
          <a:xfrm flipH="1" flipV="1">
            <a:off x="2279650" y="4111773"/>
            <a:ext cx="11430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5" name="Straight Arrow Connector 74"/>
          <p:cNvCxnSpPr/>
          <p:nvPr/>
        </p:nvCxnSpPr>
        <p:spPr bwMode="auto">
          <a:xfrm flipH="1" flipV="1">
            <a:off x="3498850" y="4111773"/>
            <a:ext cx="762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6" name="Straight Arrow Connector 75"/>
          <p:cNvCxnSpPr/>
          <p:nvPr/>
        </p:nvCxnSpPr>
        <p:spPr bwMode="auto">
          <a:xfrm flipV="1">
            <a:off x="4184650" y="4111773"/>
            <a:ext cx="22860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7" name="Straight Arrow Connector 76"/>
          <p:cNvCxnSpPr/>
          <p:nvPr/>
        </p:nvCxnSpPr>
        <p:spPr bwMode="auto">
          <a:xfrm flipH="1" flipV="1">
            <a:off x="2889250" y="4111773"/>
            <a:ext cx="37338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8" name="Straight Arrow Connector 77"/>
          <p:cNvCxnSpPr/>
          <p:nvPr/>
        </p:nvCxnSpPr>
        <p:spPr bwMode="auto">
          <a:xfrm flipH="1" flipV="1">
            <a:off x="4108450" y="4111773"/>
            <a:ext cx="2667000" cy="1219200"/>
          </a:xfrm>
          <a:prstGeom prst="straightConnector1">
            <a:avLst/>
          </a:prstGeom>
          <a:noFill/>
          <a:ln w="19050" cap="flat" cmpd="sng" algn="ctr">
            <a:solidFill>
              <a:schemeClr val="accent1"/>
            </a:solidFill>
            <a:prstDash val="solid"/>
            <a:round/>
            <a:headEnd type="none" w="med" len="med"/>
            <a:tailEnd type="arrow"/>
          </a:ln>
          <a:effectLst/>
        </p:spPr>
      </p:cxnSp>
      <p:cxnSp>
        <p:nvCxnSpPr>
          <p:cNvPr id="79" name="Straight Arrow Connector 78"/>
          <p:cNvCxnSpPr/>
          <p:nvPr/>
        </p:nvCxnSpPr>
        <p:spPr bwMode="auto">
          <a:xfrm flipH="1" flipV="1">
            <a:off x="7156450" y="4111773"/>
            <a:ext cx="228600" cy="1219200"/>
          </a:xfrm>
          <a:prstGeom prst="straightConnector1">
            <a:avLst/>
          </a:prstGeom>
          <a:noFill/>
          <a:ln w="19050" cap="flat" cmpd="sng" algn="ctr">
            <a:solidFill>
              <a:schemeClr val="accent1"/>
            </a:solidFill>
            <a:prstDash val="solid"/>
            <a:round/>
            <a:headEnd type="none" w="med" len="med"/>
            <a:tailEnd type="arrow"/>
          </a:ln>
          <a:effectLst/>
        </p:spPr>
      </p:cxnSp>
      <p:grpSp>
        <p:nvGrpSpPr>
          <p:cNvPr id="57" name="Group 56"/>
          <p:cNvGrpSpPr/>
          <p:nvPr/>
        </p:nvGrpSpPr>
        <p:grpSpPr>
          <a:xfrm>
            <a:off x="2051050" y="3194050"/>
            <a:ext cx="7030144" cy="917723"/>
            <a:chOff x="2051050" y="2120604"/>
            <a:chExt cx="7030144" cy="917723"/>
          </a:xfrm>
        </p:grpSpPr>
        <p:grpSp>
          <p:nvGrpSpPr>
            <p:cNvPr id="58" name="Group 57"/>
            <p:cNvGrpSpPr/>
            <p:nvPr/>
          </p:nvGrpSpPr>
          <p:grpSpPr>
            <a:xfrm>
              <a:off x="2051050" y="2120604"/>
              <a:ext cx="5181600" cy="917723"/>
              <a:chOff x="2051050" y="1819127"/>
              <a:chExt cx="5181600" cy="917723"/>
            </a:xfrm>
          </p:grpSpPr>
          <p:sp>
            <p:nvSpPr>
              <p:cNvPr id="86" name="Rectangle 85"/>
              <p:cNvSpPr/>
              <p:nvPr/>
            </p:nvSpPr>
            <p:spPr bwMode="auto">
              <a:xfrm>
                <a:off x="2051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87" name="Rectangle 86"/>
              <p:cNvSpPr/>
              <p:nvPr/>
            </p:nvSpPr>
            <p:spPr bwMode="auto">
              <a:xfrm>
                <a:off x="32702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89" name="Rectangle 88"/>
              <p:cNvSpPr/>
              <p:nvPr/>
            </p:nvSpPr>
            <p:spPr bwMode="auto">
              <a:xfrm>
                <a:off x="6242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90" name="TextBox 89"/>
              <p:cNvSpPr txBox="1"/>
              <p:nvPr/>
            </p:nvSpPr>
            <p:spPr>
              <a:xfrm>
                <a:off x="4641850" y="2047727"/>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grpSp>
        <p:sp>
          <p:nvSpPr>
            <p:cNvPr id="84" name="TextBox 83"/>
            <p:cNvSpPr txBox="1"/>
            <p:nvPr/>
          </p:nvSpPr>
          <p:spPr>
            <a:xfrm>
              <a:off x="7613650" y="2349204"/>
              <a:ext cx="1467544" cy="346249"/>
            </a:xfrm>
            <a:prstGeom prst="rect">
              <a:avLst/>
            </a:prstGeom>
            <a:noFill/>
          </p:spPr>
          <p:txBody>
            <a:bodyPr wrap="none" rtlCol="0">
              <a:spAutoFit/>
            </a:bodyPr>
            <a:lstStyle/>
            <a:p>
              <a:r>
                <a:rPr lang="en-US" dirty="0" smtClean="0"/>
                <a:t>R Reducers</a:t>
              </a:r>
              <a:endParaRPr lang="en-US" dirty="0"/>
            </a:p>
          </p:txBody>
        </p:sp>
      </p:grpSp>
    </p:spTree>
    <p:extLst>
      <p:ext uri="{BB962C8B-B14F-4D97-AF65-F5344CB8AC3E}">
        <p14:creationId xmlns:p14="http://schemas.microsoft.com/office/powerpoint/2010/main" val="278010699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298450"/>
            <a:ext cx="8704262" cy="779463"/>
          </a:xfrm>
        </p:spPr>
        <p:txBody>
          <a:bodyPr/>
          <a:lstStyle/>
          <a:p>
            <a:pPr>
              <a:lnSpc>
                <a:spcPct val="100000"/>
              </a:lnSpc>
            </a:pPr>
            <a:r>
              <a:rPr lang="en-US" dirty="0" smtClean="0"/>
              <a:t>Reducing</a:t>
            </a:r>
            <a:endParaRPr lang="en-US" dirty="0"/>
          </a:p>
        </p:txBody>
      </p:sp>
      <p:sp>
        <p:nvSpPr>
          <p:cNvPr id="103" name="Content Placeholder 102"/>
          <p:cNvSpPr>
            <a:spLocks noGrp="1"/>
          </p:cNvSpPr>
          <p:nvPr>
            <p:ph idx="1"/>
          </p:nvPr>
        </p:nvSpPr>
        <p:spPr>
          <a:xfrm>
            <a:off x="1593850" y="1441450"/>
            <a:ext cx="6553200" cy="1447800"/>
          </a:xfrm>
        </p:spPr>
        <p:txBody>
          <a:bodyPr/>
          <a:lstStyle/>
          <a:p>
            <a:r>
              <a:rPr lang="en-US" dirty="0" smtClean="0"/>
              <a:t>Each Reducer:</a:t>
            </a:r>
          </a:p>
          <a:p>
            <a:pPr lvl="1"/>
            <a:r>
              <a:rPr lang="en-US" dirty="0" smtClean="0"/>
              <a:t>Executes reducer function for each key</a:t>
            </a:r>
          </a:p>
          <a:p>
            <a:pPr lvl="1"/>
            <a:r>
              <a:rPr lang="en-US" dirty="0" smtClean="0"/>
              <a:t>Writes output values to parallel file system</a:t>
            </a:r>
          </a:p>
        </p:txBody>
      </p:sp>
      <p:grpSp>
        <p:nvGrpSpPr>
          <p:cNvPr id="57" name="Group 56"/>
          <p:cNvGrpSpPr/>
          <p:nvPr/>
        </p:nvGrpSpPr>
        <p:grpSpPr>
          <a:xfrm>
            <a:off x="1517650" y="4489450"/>
            <a:ext cx="7030144" cy="917723"/>
            <a:chOff x="2051050" y="2120604"/>
            <a:chExt cx="7030144" cy="917723"/>
          </a:xfrm>
        </p:grpSpPr>
        <p:grpSp>
          <p:nvGrpSpPr>
            <p:cNvPr id="58" name="Group 57"/>
            <p:cNvGrpSpPr/>
            <p:nvPr/>
          </p:nvGrpSpPr>
          <p:grpSpPr>
            <a:xfrm>
              <a:off x="2051050" y="2120604"/>
              <a:ext cx="5181600" cy="917723"/>
              <a:chOff x="2051050" y="1819127"/>
              <a:chExt cx="5181600" cy="917723"/>
            </a:xfrm>
          </p:grpSpPr>
          <p:sp>
            <p:nvSpPr>
              <p:cNvPr id="86" name="Rectangle 85"/>
              <p:cNvSpPr/>
              <p:nvPr/>
            </p:nvSpPr>
            <p:spPr bwMode="auto">
              <a:xfrm>
                <a:off x="2051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87" name="Rectangle 86"/>
              <p:cNvSpPr/>
              <p:nvPr/>
            </p:nvSpPr>
            <p:spPr bwMode="auto">
              <a:xfrm>
                <a:off x="32702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89" name="Rectangle 88"/>
              <p:cNvSpPr/>
              <p:nvPr/>
            </p:nvSpPr>
            <p:spPr bwMode="auto">
              <a:xfrm>
                <a:off x="6242050" y="1819127"/>
                <a:ext cx="990600" cy="917723"/>
              </a:xfrm>
              <a:prstGeom prst="rect">
                <a:avLst/>
              </a:prstGeom>
              <a:solidFill>
                <a:schemeClr val="tx2">
                  <a:lumMod val="25000"/>
                  <a:lumOff val="75000"/>
                </a:schemeClr>
              </a:solidFill>
              <a:ln w="19050" cap="flat" cmpd="sng" algn="ctr">
                <a:solidFill>
                  <a:schemeClr val="accent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600" dirty="0" smtClean="0"/>
                  <a:t>Reducer</a:t>
                </a:r>
                <a:endParaRPr kumimoji="0" lang="en-US" sz="1600" b="1" i="0" u="none" strike="noStrike" cap="none" normalizeH="0" baseline="0" dirty="0" smtClean="0">
                  <a:ln>
                    <a:noFill/>
                  </a:ln>
                  <a:effectLst/>
                  <a:latin typeface="Arial" charset="0"/>
                </a:endParaRPr>
              </a:p>
            </p:txBody>
          </p:sp>
          <p:sp>
            <p:nvSpPr>
              <p:cNvPr id="90" name="TextBox 89"/>
              <p:cNvSpPr txBox="1"/>
              <p:nvPr/>
            </p:nvSpPr>
            <p:spPr>
              <a:xfrm>
                <a:off x="4641850" y="2047727"/>
                <a:ext cx="1222660" cy="430887"/>
              </a:xfrm>
              <a:prstGeom prst="rect">
                <a:avLst/>
              </a:prstGeom>
              <a:noFill/>
            </p:spPr>
            <p:txBody>
              <a:bodyPr wrap="none" rtlCol="0">
                <a:spAutoFit/>
              </a:bodyPr>
              <a:lstStyle/>
              <a:p>
                <a:r>
                  <a:rPr lang="en-US" sz="2400" dirty="0" smtClean="0">
                    <a:latin typeface="Wingdings"/>
                    <a:ea typeface="Wingdings"/>
                    <a:cs typeface="Wingdings"/>
                    <a:sym typeface="Wingdings"/>
                  </a:rPr>
                  <a:t>  </a:t>
                </a:r>
                <a:endParaRPr lang="en-US" sz="2400" dirty="0"/>
              </a:p>
            </p:txBody>
          </p:sp>
        </p:grpSp>
        <p:sp>
          <p:nvSpPr>
            <p:cNvPr id="84" name="TextBox 83"/>
            <p:cNvSpPr txBox="1"/>
            <p:nvPr/>
          </p:nvSpPr>
          <p:spPr>
            <a:xfrm>
              <a:off x="7613650" y="2349204"/>
              <a:ext cx="1467544" cy="346249"/>
            </a:xfrm>
            <a:prstGeom prst="rect">
              <a:avLst/>
            </a:prstGeom>
            <a:noFill/>
          </p:spPr>
          <p:txBody>
            <a:bodyPr wrap="none" rtlCol="0">
              <a:spAutoFit/>
            </a:bodyPr>
            <a:lstStyle/>
            <a:p>
              <a:r>
                <a:rPr lang="en-US" dirty="0" smtClean="0"/>
                <a:t>R Reducers</a:t>
              </a:r>
              <a:endParaRPr lang="en-US" dirty="0"/>
            </a:p>
          </p:txBody>
        </p:sp>
      </p:grpSp>
      <p:grpSp>
        <p:nvGrpSpPr>
          <p:cNvPr id="91" name="Group 90"/>
          <p:cNvGrpSpPr/>
          <p:nvPr/>
        </p:nvGrpSpPr>
        <p:grpSpPr>
          <a:xfrm>
            <a:off x="1593850" y="3117850"/>
            <a:ext cx="6248400" cy="914400"/>
            <a:chOff x="1593850" y="908050"/>
            <a:chExt cx="6248400" cy="914400"/>
          </a:xfrm>
        </p:grpSpPr>
        <p:grpSp>
          <p:nvGrpSpPr>
            <p:cNvPr id="92" name="Group 91"/>
            <p:cNvGrpSpPr/>
            <p:nvPr/>
          </p:nvGrpSpPr>
          <p:grpSpPr>
            <a:xfrm>
              <a:off x="6013450" y="1361927"/>
              <a:ext cx="1828800" cy="460523"/>
              <a:chOff x="6470650" y="1361927"/>
              <a:chExt cx="1828800" cy="460523"/>
            </a:xfrm>
          </p:grpSpPr>
          <p:sp>
            <p:nvSpPr>
              <p:cNvPr id="104" name="Rectangle 103"/>
              <p:cNvSpPr/>
              <p:nvPr/>
            </p:nvSpPr>
            <p:spPr bwMode="auto">
              <a:xfrm flipH="1">
                <a:off x="7689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05" name="Rectangle 104"/>
              <p:cNvSpPr/>
              <p:nvPr/>
            </p:nvSpPr>
            <p:spPr bwMode="auto">
              <a:xfrm flipH="1">
                <a:off x="7080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06" name="Rectangle 105"/>
              <p:cNvSpPr/>
              <p:nvPr/>
            </p:nvSpPr>
            <p:spPr bwMode="auto">
              <a:xfrm flipH="1">
                <a:off x="64706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93" name="Group 92"/>
            <p:cNvGrpSpPr/>
            <p:nvPr/>
          </p:nvGrpSpPr>
          <p:grpSpPr>
            <a:xfrm>
              <a:off x="3270250" y="1361927"/>
              <a:ext cx="1219200" cy="460523"/>
              <a:chOff x="3117850" y="1361927"/>
              <a:chExt cx="1219200" cy="460523"/>
            </a:xfrm>
          </p:grpSpPr>
          <p:sp>
            <p:nvSpPr>
              <p:cNvPr id="100" name="Rectangle 99"/>
              <p:cNvSpPr/>
              <p:nvPr/>
            </p:nvSpPr>
            <p:spPr bwMode="auto">
              <a:xfrm flipH="1">
                <a:off x="37274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01" name="Rectangle 100"/>
              <p:cNvSpPr/>
              <p:nvPr/>
            </p:nvSpPr>
            <p:spPr bwMode="auto">
              <a:xfrm flipH="1">
                <a:off x="3117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94" name="Group 93"/>
            <p:cNvGrpSpPr/>
            <p:nvPr/>
          </p:nvGrpSpPr>
          <p:grpSpPr>
            <a:xfrm>
              <a:off x="1593850" y="1361927"/>
              <a:ext cx="1219200" cy="460523"/>
              <a:chOff x="984250" y="1361927"/>
              <a:chExt cx="1219200" cy="460523"/>
            </a:xfrm>
          </p:grpSpPr>
          <p:sp>
            <p:nvSpPr>
              <p:cNvPr id="97" name="Rectangle 96"/>
              <p:cNvSpPr/>
              <p:nvPr/>
            </p:nvSpPr>
            <p:spPr bwMode="auto">
              <a:xfrm flipH="1">
                <a:off x="1593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99" name="Rectangle 98"/>
              <p:cNvSpPr/>
              <p:nvPr/>
            </p:nvSpPr>
            <p:spPr bwMode="auto">
              <a:xfrm flipH="1">
                <a:off x="984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96" name="TextBox 95"/>
            <p:cNvSpPr txBox="1"/>
            <p:nvPr/>
          </p:nvSpPr>
          <p:spPr>
            <a:xfrm>
              <a:off x="3764434" y="908050"/>
              <a:ext cx="1761946" cy="346249"/>
            </a:xfrm>
            <a:prstGeom prst="rect">
              <a:avLst/>
            </a:prstGeom>
            <a:noFill/>
          </p:spPr>
          <p:txBody>
            <a:bodyPr wrap="none" rtlCol="0">
              <a:spAutoFit/>
            </a:bodyPr>
            <a:lstStyle/>
            <a:p>
              <a:pPr algn="ctr"/>
              <a:r>
                <a:rPr lang="en-US" dirty="0" smtClean="0"/>
                <a:t>R Output Files</a:t>
              </a:r>
              <a:endParaRPr lang="en-US" dirty="0"/>
            </a:p>
          </p:txBody>
        </p:sp>
      </p:grpSp>
      <p:cxnSp>
        <p:nvCxnSpPr>
          <p:cNvPr id="36" name="Straight Arrow Connector 35"/>
          <p:cNvCxnSpPr>
            <a:stCxn id="86" idx="0"/>
            <a:endCxn id="99" idx="2"/>
          </p:cNvCxnSpPr>
          <p:nvPr/>
        </p:nvCxnSpPr>
        <p:spPr bwMode="auto">
          <a:xfrm flipH="1" flipV="1">
            <a:off x="1898650" y="4032250"/>
            <a:ext cx="114300" cy="457200"/>
          </a:xfrm>
          <a:prstGeom prst="straightConnector1">
            <a:avLst/>
          </a:prstGeom>
          <a:noFill/>
          <a:ln w="38100" cap="flat" cmpd="sng" algn="ctr">
            <a:solidFill>
              <a:schemeClr val="tx2"/>
            </a:solidFill>
            <a:prstDash val="solid"/>
            <a:round/>
            <a:headEnd type="none" w="med" len="med"/>
            <a:tailEnd type="triangle"/>
          </a:ln>
          <a:effectLst/>
        </p:spPr>
      </p:cxnSp>
      <p:cxnSp>
        <p:nvCxnSpPr>
          <p:cNvPr id="107" name="Straight Arrow Connector 106"/>
          <p:cNvCxnSpPr>
            <a:stCxn id="87" idx="0"/>
            <a:endCxn id="101" idx="2"/>
          </p:cNvCxnSpPr>
          <p:nvPr/>
        </p:nvCxnSpPr>
        <p:spPr bwMode="auto">
          <a:xfrm flipV="1">
            <a:off x="3232150" y="4032250"/>
            <a:ext cx="342900" cy="457200"/>
          </a:xfrm>
          <a:prstGeom prst="straightConnector1">
            <a:avLst/>
          </a:prstGeom>
          <a:noFill/>
          <a:ln w="38100" cap="flat" cmpd="sng" algn="ctr">
            <a:solidFill>
              <a:schemeClr val="tx2"/>
            </a:solidFill>
            <a:prstDash val="solid"/>
            <a:round/>
            <a:headEnd type="none" w="med" len="med"/>
            <a:tailEnd type="triangle"/>
          </a:ln>
          <a:effectLst/>
        </p:spPr>
      </p:cxnSp>
      <p:cxnSp>
        <p:nvCxnSpPr>
          <p:cNvPr id="108" name="Straight Arrow Connector 107"/>
          <p:cNvCxnSpPr>
            <a:stCxn id="89" idx="0"/>
            <a:endCxn id="106" idx="2"/>
          </p:cNvCxnSpPr>
          <p:nvPr/>
        </p:nvCxnSpPr>
        <p:spPr bwMode="auto">
          <a:xfrm flipV="1">
            <a:off x="6203950" y="4032250"/>
            <a:ext cx="114300" cy="457200"/>
          </a:xfrm>
          <a:prstGeom prst="straightConnector1">
            <a:avLst/>
          </a:prstGeom>
          <a:noFill/>
          <a:ln w="38100" cap="flat" cmpd="sng" algn="ctr">
            <a:solidFill>
              <a:schemeClr val="tx2"/>
            </a:solidFill>
            <a:prstDash val="solid"/>
            <a:round/>
            <a:headEnd type="none" w="med" len="med"/>
            <a:tailEnd type="triangle"/>
          </a:ln>
          <a:effectLst/>
        </p:spPr>
      </p:cxnSp>
    </p:spTree>
    <p:extLst>
      <p:ext uri="{BB962C8B-B14F-4D97-AF65-F5344CB8AC3E}">
        <p14:creationId xmlns:p14="http://schemas.microsoft.com/office/powerpoint/2010/main" val="42633251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t>
            </a:r>
            <a:r>
              <a:rPr lang="en-US" dirty="0" smtClean="0"/>
              <a:t>Effect</a:t>
            </a:r>
            <a:endParaRPr lang="en-US" dirty="0"/>
          </a:p>
        </p:txBody>
      </p:sp>
      <p:sp>
        <p:nvSpPr>
          <p:cNvPr id="3" name="Content Placeholder 2"/>
          <p:cNvSpPr>
            <a:spLocks noGrp="1"/>
          </p:cNvSpPr>
          <p:nvPr>
            <p:ph idx="1"/>
          </p:nvPr>
        </p:nvSpPr>
        <p:spPr>
          <a:xfrm>
            <a:off x="1212850" y="4794250"/>
            <a:ext cx="6838950" cy="1562100"/>
          </a:xfrm>
        </p:spPr>
        <p:txBody>
          <a:bodyPr/>
          <a:lstStyle/>
          <a:p>
            <a:r>
              <a:rPr lang="en-US" dirty="0" err="1" smtClean="0"/>
              <a:t>MapReduce</a:t>
            </a:r>
            <a:r>
              <a:rPr lang="en-US" dirty="0" smtClean="0"/>
              <a:t> Step</a:t>
            </a:r>
          </a:p>
          <a:p>
            <a:pPr lvl="1"/>
            <a:r>
              <a:rPr lang="en-US" dirty="0" smtClean="0"/>
              <a:t>Reads set of files from file system</a:t>
            </a:r>
          </a:p>
          <a:p>
            <a:pPr lvl="1"/>
            <a:r>
              <a:rPr lang="en-US" dirty="0" smtClean="0"/>
              <a:t>Generates new set of files</a:t>
            </a:r>
          </a:p>
          <a:p>
            <a:r>
              <a:rPr lang="en-US" dirty="0" smtClean="0"/>
              <a:t>Can iterate to do more complex processing</a:t>
            </a:r>
            <a:endParaRPr lang="en-US" dirty="0"/>
          </a:p>
        </p:txBody>
      </p:sp>
      <p:grpSp>
        <p:nvGrpSpPr>
          <p:cNvPr id="48" name="Group 47"/>
          <p:cNvGrpSpPr/>
          <p:nvPr/>
        </p:nvGrpSpPr>
        <p:grpSpPr>
          <a:xfrm>
            <a:off x="984250" y="3575050"/>
            <a:ext cx="7315200" cy="882972"/>
            <a:chOff x="984250" y="5629127"/>
            <a:chExt cx="7315200" cy="882972"/>
          </a:xfrm>
        </p:grpSpPr>
        <p:grpSp>
          <p:nvGrpSpPr>
            <p:cNvPr id="35" name="Group 34"/>
            <p:cNvGrpSpPr/>
            <p:nvPr/>
          </p:nvGrpSpPr>
          <p:grpSpPr>
            <a:xfrm>
              <a:off x="984250" y="5629127"/>
              <a:ext cx="7315200" cy="460523"/>
              <a:chOff x="984250" y="5480050"/>
              <a:chExt cx="7315200" cy="460523"/>
            </a:xfrm>
          </p:grpSpPr>
          <p:sp>
            <p:nvSpPr>
              <p:cNvPr id="10" name="Rectangle 9"/>
              <p:cNvSpPr/>
              <p:nvPr/>
            </p:nvSpPr>
            <p:spPr bwMode="auto">
              <a:xfrm>
                <a:off x="984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5" name="Rectangle 14"/>
              <p:cNvSpPr/>
              <p:nvPr/>
            </p:nvSpPr>
            <p:spPr bwMode="auto">
              <a:xfrm>
                <a:off x="1593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6" name="Rectangle 15"/>
              <p:cNvSpPr/>
              <p:nvPr/>
            </p:nvSpPr>
            <p:spPr bwMode="auto">
              <a:xfrm>
                <a:off x="2203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8" name="Rectangle 17"/>
              <p:cNvSpPr/>
              <p:nvPr/>
            </p:nvSpPr>
            <p:spPr bwMode="auto">
              <a:xfrm>
                <a:off x="3422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19" name="Rectangle 18"/>
              <p:cNvSpPr/>
              <p:nvPr/>
            </p:nvSpPr>
            <p:spPr bwMode="auto">
              <a:xfrm>
                <a:off x="4032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1" name="Rectangle 20"/>
              <p:cNvSpPr/>
              <p:nvPr/>
            </p:nvSpPr>
            <p:spPr bwMode="auto">
              <a:xfrm>
                <a:off x="52514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3" name="Rectangle 22"/>
              <p:cNvSpPr/>
              <p:nvPr/>
            </p:nvSpPr>
            <p:spPr bwMode="auto">
              <a:xfrm>
                <a:off x="64706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4" name="Rectangle 23"/>
              <p:cNvSpPr/>
              <p:nvPr/>
            </p:nvSpPr>
            <p:spPr bwMode="auto">
              <a:xfrm>
                <a:off x="70802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25" name="Rectangle 24"/>
              <p:cNvSpPr/>
              <p:nvPr/>
            </p:nvSpPr>
            <p:spPr bwMode="auto">
              <a:xfrm>
                <a:off x="7689850" y="5480050"/>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26" name="TextBox 25"/>
            <p:cNvSpPr txBox="1"/>
            <p:nvPr/>
          </p:nvSpPr>
          <p:spPr>
            <a:xfrm>
              <a:off x="2727582" y="6165850"/>
              <a:ext cx="4070495" cy="346249"/>
            </a:xfrm>
            <a:prstGeom prst="rect">
              <a:avLst/>
            </a:prstGeom>
            <a:noFill/>
          </p:spPr>
          <p:txBody>
            <a:bodyPr wrap="none" rtlCol="0">
              <a:spAutoFit/>
            </a:bodyPr>
            <a:lstStyle/>
            <a:p>
              <a:pPr algn="ctr"/>
              <a:r>
                <a:rPr lang="en-US" dirty="0" smtClean="0"/>
                <a:t>Input Files (Partitioned into Blocks)</a:t>
              </a:r>
              <a:endParaRPr lang="en-US" dirty="0"/>
            </a:p>
          </p:txBody>
        </p:sp>
      </p:grpSp>
      <p:sp>
        <p:nvSpPr>
          <p:cNvPr id="46" name="Rounded Rectangle 45"/>
          <p:cNvSpPr/>
          <p:nvPr/>
        </p:nvSpPr>
        <p:spPr bwMode="auto">
          <a:xfrm>
            <a:off x="1822450" y="2051050"/>
            <a:ext cx="5867400" cy="1219200"/>
          </a:xfrm>
          <a:prstGeom prst="roundRect">
            <a:avLst/>
          </a:prstGeom>
          <a:solidFill>
            <a:schemeClr val="accent2">
              <a:lumMod val="40000"/>
              <a:lumOff val="60000"/>
            </a:schemeClr>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400" b="1" i="0" u="none" strike="noStrike" cap="none" normalizeH="0" baseline="0" dirty="0" err="1" smtClean="0">
                <a:ln>
                  <a:noFill/>
                </a:ln>
                <a:solidFill>
                  <a:schemeClr val="accent1"/>
                </a:solidFill>
                <a:effectLst/>
                <a:latin typeface="Arial" charset="0"/>
              </a:rPr>
              <a:t>MapReduce</a:t>
            </a:r>
            <a:endParaRPr kumimoji="0" lang="en-US" sz="2400" b="1" i="0" u="none" strike="noStrike" cap="none" normalizeH="0" baseline="0" dirty="0" smtClean="0">
              <a:ln>
                <a:noFill/>
              </a:ln>
              <a:solidFill>
                <a:schemeClr val="accent1"/>
              </a:solidFill>
              <a:effectLst/>
              <a:latin typeface="Arial" charset="0"/>
            </a:endParaRPr>
          </a:p>
        </p:txBody>
      </p:sp>
      <p:grpSp>
        <p:nvGrpSpPr>
          <p:cNvPr id="55" name="Group 54"/>
          <p:cNvGrpSpPr/>
          <p:nvPr/>
        </p:nvGrpSpPr>
        <p:grpSpPr>
          <a:xfrm>
            <a:off x="1593850" y="908050"/>
            <a:ext cx="6248400" cy="914400"/>
            <a:chOff x="1593850" y="908050"/>
            <a:chExt cx="6248400" cy="914400"/>
          </a:xfrm>
        </p:grpSpPr>
        <p:grpSp>
          <p:nvGrpSpPr>
            <p:cNvPr id="52" name="Group 51"/>
            <p:cNvGrpSpPr/>
            <p:nvPr/>
          </p:nvGrpSpPr>
          <p:grpSpPr>
            <a:xfrm>
              <a:off x="6013450" y="1361927"/>
              <a:ext cx="1828800" cy="460523"/>
              <a:chOff x="6470650" y="1361927"/>
              <a:chExt cx="1828800" cy="460523"/>
            </a:xfrm>
          </p:grpSpPr>
          <p:sp>
            <p:nvSpPr>
              <p:cNvPr id="37" name="Rectangle 36"/>
              <p:cNvSpPr/>
              <p:nvPr/>
            </p:nvSpPr>
            <p:spPr bwMode="auto">
              <a:xfrm flipH="1">
                <a:off x="7689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38" name="Rectangle 37"/>
              <p:cNvSpPr/>
              <p:nvPr/>
            </p:nvSpPr>
            <p:spPr bwMode="auto">
              <a:xfrm flipH="1">
                <a:off x="7080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39" name="Rectangle 38"/>
              <p:cNvSpPr/>
              <p:nvPr/>
            </p:nvSpPr>
            <p:spPr bwMode="auto">
              <a:xfrm flipH="1">
                <a:off x="64706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54" name="Group 53"/>
            <p:cNvGrpSpPr/>
            <p:nvPr/>
          </p:nvGrpSpPr>
          <p:grpSpPr>
            <a:xfrm>
              <a:off x="3270250" y="1361927"/>
              <a:ext cx="1219200" cy="460523"/>
              <a:chOff x="3117850" y="1361927"/>
              <a:chExt cx="1219200" cy="460523"/>
            </a:xfrm>
          </p:grpSpPr>
          <p:sp>
            <p:nvSpPr>
              <p:cNvPr id="42" name="Rectangle 41"/>
              <p:cNvSpPr/>
              <p:nvPr/>
            </p:nvSpPr>
            <p:spPr bwMode="auto">
              <a:xfrm flipH="1">
                <a:off x="37274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43" name="Rectangle 42"/>
              <p:cNvSpPr/>
              <p:nvPr/>
            </p:nvSpPr>
            <p:spPr bwMode="auto">
              <a:xfrm flipH="1">
                <a:off x="3117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grpSp>
          <p:nvGrpSpPr>
            <p:cNvPr id="53" name="Group 52"/>
            <p:cNvGrpSpPr/>
            <p:nvPr/>
          </p:nvGrpSpPr>
          <p:grpSpPr>
            <a:xfrm>
              <a:off x="1593850" y="1361927"/>
              <a:ext cx="1219200" cy="460523"/>
              <a:chOff x="984250" y="1361927"/>
              <a:chExt cx="1219200" cy="460523"/>
            </a:xfrm>
          </p:grpSpPr>
          <p:sp>
            <p:nvSpPr>
              <p:cNvPr id="44" name="Rectangle 43"/>
              <p:cNvSpPr/>
              <p:nvPr/>
            </p:nvSpPr>
            <p:spPr bwMode="auto">
              <a:xfrm flipH="1">
                <a:off x="15938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sp>
            <p:nvSpPr>
              <p:cNvPr id="45" name="Rectangle 44"/>
              <p:cNvSpPr/>
              <p:nvPr/>
            </p:nvSpPr>
            <p:spPr bwMode="auto">
              <a:xfrm flipH="1">
                <a:off x="984250" y="1361927"/>
                <a:ext cx="609600" cy="460523"/>
              </a:xfrm>
              <a:prstGeom prst="rect">
                <a:avLst/>
              </a:prstGeom>
              <a:solidFill>
                <a:srgbClr val="FFCCFF"/>
              </a:solidFill>
              <a:ln w="19050" cap="flat" cmpd="sng" algn="ctr">
                <a:solidFill>
                  <a:schemeClr val="tx1"/>
                </a:solidFill>
                <a:prstDash val="solid"/>
                <a:round/>
                <a:headEnd type="none" w="med" len="med"/>
                <a:tailEnd type="triangle" w="lg" len="med"/>
              </a:ln>
              <a:effectLst/>
            </p:spPr>
            <p:txBody>
              <a:bodyPr vert="horz" wrap="square" lIns="45720" tIns="45720" rIns="4572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cap="none" normalizeH="0" baseline="0" dirty="0" smtClean="0">
                  <a:ln>
                    <a:noFill/>
                  </a:ln>
                  <a:effectLst/>
                  <a:latin typeface="Arial" charset="0"/>
                </a:endParaRPr>
              </a:p>
            </p:txBody>
          </p:sp>
        </p:grpSp>
        <p:sp>
          <p:nvSpPr>
            <p:cNvPr id="47" name="TextBox 46"/>
            <p:cNvSpPr txBox="1"/>
            <p:nvPr/>
          </p:nvSpPr>
          <p:spPr>
            <a:xfrm>
              <a:off x="3764434" y="908050"/>
              <a:ext cx="1761946" cy="346249"/>
            </a:xfrm>
            <a:prstGeom prst="rect">
              <a:avLst/>
            </a:prstGeom>
            <a:noFill/>
          </p:spPr>
          <p:txBody>
            <a:bodyPr wrap="none" rtlCol="0">
              <a:spAutoFit/>
            </a:bodyPr>
            <a:lstStyle/>
            <a:p>
              <a:pPr algn="ctr"/>
              <a:r>
                <a:rPr lang="en-US" dirty="0" smtClean="0"/>
                <a:t>R Output Files</a:t>
              </a:r>
              <a:endParaRPr lang="en-US" dirty="0"/>
            </a:p>
          </p:txBody>
        </p:sp>
      </p:grpSp>
    </p:spTree>
    <p:extLst>
      <p:ext uri="{BB962C8B-B14F-4D97-AF65-F5344CB8AC3E}">
        <p14:creationId xmlns:p14="http://schemas.microsoft.com/office/powerpoint/2010/main" val="23241037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298450" y="69850"/>
            <a:ext cx="8551863" cy="779463"/>
          </a:xfrm>
        </p:spPr>
        <p:txBody>
          <a:bodyPr/>
          <a:lstStyle/>
          <a:p>
            <a:pPr eaLnBrk="1" hangingPunct="1">
              <a:defRPr/>
            </a:pPr>
            <a:r>
              <a:rPr lang="en-US" dirty="0" smtClean="0"/>
              <a:t>Map/Reduce </a:t>
            </a:r>
            <a:r>
              <a:rPr lang="en-US" dirty="0" smtClean="0"/>
              <a:t>Operation Summary</a:t>
            </a:r>
            <a:endParaRPr lang="en-US" dirty="0" smtClean="0"/>
          </a:p>
        </p:txBody>
      </p:sp>
      <p:sp>
        <p:nvSpPr>
          <p:cNvPr id="495619" name="Rectangle 3"/>
          <p:cNvSpPr>
            <a:spLocks noGrp="1" noChangeArrowheads="1"/>
          </p:cNvSpPr>
          <p:nvPr>
            <p:ph type="body" idx="1"/>
          </p:nvPr>
        </p:nvSpPr>
        <p:spPr>
          <a:xfrm>
            <a:off x="4108450" y="755650"/>
            <a:ext cx="4476750" cy="5676900"/>
          </a:xfrm>
        </p:spPr>
        <p:txBody>
          <a:bodyPr/>
          <a:lstStyle/>
          <a:p>
            <a:pPr eaLnBrk="1" hangingPunct="1">
              <a:defRPr/>
            </a:pPr>
            <a:r>
              <a:rPr lang="en-US" dirty="0" smtClean="0"/>
              <a:t>Characteristics</a:t>
            </a:r>
          </a:p>
          <a:p>
            <a:pPr lvl="1" eaLnBrk="1" hangingPunct="1">
              <a:defRPr/>
            </a:pPr>
            <a:r>
              <a:rPr lang="en-US" dirty="0" smtClean="0"/>
              <a:t>Computation broken into many, short-lived tasks</a:t>
            </a:r>
          </a:p>
          <a:p>
            <a:pPr lvl="2" eaLnBrk="1" hangingPunct="1">
              <a:defRPr/>
            </a:pPr>
            <a:r>
              <a:rPr lang="en-US" dirty="0" smtClean="0"/>
              <a:t>Mapping, reducing</a:t>
            </a:r>
          </a:p>
          <a:p>
            <a:pPr lvl="1" eaLnBrk="1" hangingPunct="1">
              <a:defRPr/>
            </a:pPr>
            <a:r>
              <a:rPr lang="en-US" dirty="0" smtClean="0"/>
              <a:t>Use disk storage to hold intermediate results</a:t>
            </a:r>
          </a:p>
          <a:p>
            <a:pPr eaLnBrk="1" hangingPunct="1">
              <a:defRPr/>
            </a:pPr>
            <a:r>
              <a:rPr lang="en-US" dirty="0" smtClean="0"/>
              <a:t>Strengths</a:t>
            </a:r>
          </a:p>
          <a:p>
            <a:pPr lvl="1" eaLnBrk="1" hangingPunct="1">
              <a:defRPr/>
            </a:pPr>
            <a:r>
              <a:rPr lang="en-US" dirty="0" smtClean="0"/>
              <a:t>Great flexibility in placement, scheduling, and load balancing</a:t>
            </a:r>
          </a:p>
          <a:p>
            <a:pPr lvl="1" eaLnBrk="1" hangingPunct="1">
              <a:defRPr/>
            </a:pPr>
            <a:r>
              <a:rPr lang="en-US" dirty="0" smtClean="0"/>
              <a:t>Can access large data sets</a:t>
            </a:r>
          </a:p>
          <a:p>
            <a:pPr eaLnBrk="1" hangingPunct="1">
              <a:defRPr/>
            </a:pPr>
            <a:r>
              <a:rPr lang="en-US" dirty="0" smtClean="0"/>
              <a:t>Weaknesses</a:t>
            </a:r>
          </a:p>
          <a:p>
            <a:pPr lvl="1" eaLnBrk="1" hangingPunct="1">
              <a:defRPr/>
            </a:pPr>
            <a:r>
              <a:rPr lang="en-US" dirty="0" smtClean="0"/>
              <a:t>Higher overhead</a:t>
            </a:r>
          </a:p>
          <a:p>
            <a:pPr lvl="1" eaLnBrk="1" hangingPunct="1">
              <a:defRPr/>
            </a:pPr>
            <a:r>
              <a:rPr lang="en-US" dirty="0" smtClean="0"/>
              <a:t>Lower raw performance</a:t>
            </a:r>
          </a:p>
        </p:txBody>
      </p:sp>
      <p:grpSp>
        <p:nvGrpSpPr>
          <p:cNvPr id="27652" name="Group 91"/>
          <p:cNvGrpSpPr>
            <a:grpSpLocks/>
          </p:cNvGrpSpPr>
          <p:nvPr/>
        </p:nvGrpSpPr>
        <p:grpSpPr bwMode="auto">
          <a:xfrm>
            <a:off x="146050" y="1060450"/>
            <a:ext cx="3951288" cy="3084513"/>
            <a:chOff x="92" y="668"/>
            <a:chExt cx="2489" cy="1943"/>
          </a:xfrm>
        </p:grpSpPr>
        <p:grpSp>
          <p:nvGrpSpPr>
            <p:cNvPr id="27653" name="Group 5"/>
            <p:cNvGrpSpPr>
              <a:grpSpLocks/>
            </p:cNvGrpSpPr>
            <p:nvPr/>
          </p:nvGrpSpPr>
          <p:grpSpPr bwMode="auto">
            <a:xfrm>
              <a:off x="92" y="1002"/>
              <a:ext cx="2489" cy="1609"/>
              <a:chOff x="3696" y="1103"/>
              <a:chExt cx="1783" cy="1153"/>
            </a:xfrm>
          </p:grpSpPr>
          <p:grpSp>
            <p:nvGrpSpPr>
              <p:cNvPr id="27655" name="Group 6"/>
              <p:cNvGrpSpPr>
                <a:grpSpLocks/>
              </p:cNvGrpSpPr>
              <p:nvPr/>
            </p:nvGrpSpPr>
            <p:grpSpPr bwMode="auto">
              <a:xfrm>
                <a:off x="3696" y="1968"/>
                <a:ext cx="1440" cy="288"/>
                <a:chOff x="912" y="2400"/>
                <a:chExt cx="1440" cy="288"/>
              </a:xfrm>
            </p:grpSpPr>
            <p:sp>
              <p:nvSpPr>
                <p:cNvPr id="27722" name="Line 7"/>
                <p:cNvSpPr>
                  <a:spLocks noChangeShapeType="1"/>
                </p:cNvSpPr>
                <p:nvPr/>
              </p:nvSpPr>
              <p:spPr bwMode="auto">
                <a:xfrm>
                  <a:off x="2256" y="2400"/>
                  <a:ext cx="0" cy="144"/>
                </a:xfrm>
                <a:prstGeom prst="line">
                  <a:avLst/>
                </a:prstGeom>
                <a:noFill/>
                <a:ln w="38100">
                  <a:solidFill>
                    <a:srgbClr val="CC0000"/>
                  </a:solidFill>
                  <a:round/>
                  <a:headEnd/>
                  <a:tailEnd type="triangle" w="med" len="med"/>
                </a:ln>
              </p:spPr>
              <p:txBody>
                <a:bodyPr/>
                <a:lstStyle/>
                <a:p>
                  <a:endParaRPr lang="en-US"/>
                </a:p>
              </p:txBody>
            </p:sp>
            <p:sp>
              <p:nvSpPr>
                <p:cNvPr id="27723" name="Line 8"/>
                <p:cNvSpPr>
                  <a:spLocks noChangeShapeType="1"/>
                </p:cNvSpPr>
                <p:nvPr/>
              </p:nvSpPr>
              <p:spPr bwMode="auto">
                <a:xfrm>
                  <a:off x="2160" y="2400"/>
                  <a:ext cx="0" cy="144"/>
                </a:xfrm>
                <a:prstGeom prst="line">
                  <a:avLst/>
                </a:prstGeom>
                <a:noFill/>
                <a:ln w="38100">
                  <a:solidFill>
                    <a:srgbClr val="CC0000"/>
                  </a:solidFill>
                  <a:round/>
                  <a:headEnd/>
                  <a:tailEnd type="triangle" w="med" len="med"/>
                </a:ln>
              </p:spPr>
              <p:txBody>
                <a:bodyPr/>
                <a:lstStyle/>
                <a:p>
                  <a:endParaRPr lang="en-US"/>
                </a:p>
              </p:txBody>
            </p:sp>
            <p:sp>
              <p:nvSpPr>
                <p:cNvPr id="27724" name="Line 9"/>
                <p:cNvSpPr>
                  <a:spLocks noChangeShapeType="1"/>
                </p:cNvSpPr>
                <p:nvPr/>
              </p:nvSpPr>
              <p:spPr bwMode="auto">
                <a:xfrm>
                  <a:off x="2064" y="2400"/>
                  <a:ext cx="0" cy="144"/>
                </a:xfrm>
                <a:prstGeom prst="line">
                  <a:avLst/>
                </a:prstGeom>
                <a:noFill/>
                <a:ln w="38100">
                  <a:solidFill>
                    <a:srgbClr val="CC0000"/>
                  </a:solidFill>
                  <a:round/>
                  <a:headEnd/>
                  <a:tailEnd type="triangle" w="med" len="med"/>
                </a:ln>
              </p:spPr>
              <p:txBody>
                <a:bodyPr/>
                <a:lstStyle/>
                <a:p>
                  <a:endParaRPr lang="en-US"/>
                </a:p>
              </p:txBody>
            </p:sp>
            <p:sp>
              <p:nvSpPr>
                <p:cNvPr id="27725" name="Line 10"/>
                <p:cNvSpPr>
                  <a:spLocks noChangeShapeType="1"/>
                </p:cNvSpPr>
                <p:nvPr/>
              </p:nvSpPr>
              <p:spPr bwMode="auto">
                <a:xfrm>
                  <a:off x="1968" y="2400"/>
                  <a:ext cx="0" cy="144"/>
                </a:xfrm>
                <a:prstGeom prst="line">
                  <a:avLst/>
                </a:prstGeom>
                <a:noFill/>
                <a:ln w="38100">
                  <a:solidFill>
                    <a:srgbClr val="CC0000"/>
                  </a:solidFill>
                  <a:round/>
                  <a:headEnd/>
                  <a:tailEnd type="triangle" w="med" len="med"/>
                </a:ln>
              </p:spPr>
              <p:txBody>
                <a:bodyPr/>
                <a:lstStyle/>
                <a:p>
                  <a:endParaRPr lang="en-US"/>
                </a:p>
              </p:txBody>
            </p:sp>
            <p:sp>
              <p:nvSpPr>
                <p:cNvPr id="27726" name="Line 11"/>
                <p:cNvSpPr>
                  <a:spLocks noChangeShapeType="1"/>
                </p:cNvSpPr>
                <p:nvPr/>
              </p:nvSpPr>
              <p:spPr bwMode="auto">
                <a:xfrm>
                  <a:off x="1872" y="2400"/>
                  <a:ext cx="0" cy="144"/>
                </a:xfrm>
                <a:prstGeom prst="line">
                  <a:avLst/>
                </a:prstGeom>
                <a:noFill/>
                <a:ln w="38100">
                  <a:solidFill>
                    <a:srgbClr val="CC0000"/>
                  </a:solidFill>
                  <a:round/>
                  <a:headEnd/>
                  <a:tailEnd type="triangle" w="med" len="med"/>
                </a:ln>
              </p:spPr>
              <p:txBody>
                <a:bodyPr/>
                <a:lstStyle/>
                <a:p>
                  <a:endParaRPr lang="en-US"/>
                </a:p>
              </p:txBody>
            </p:sp>
            <p:sp>
              <p:nvSpPr>
                <p:cNvPr id="27727" name="Line 12"/>
                <p:cNvSpPr>
                  <a:spLocks noChangeShapeType="1"/>
                </p:cNvSpPr>
                <p:nvPr/>
              </p:nvSpPr>
              <p:spPr bwMode="auto">
                <a:xfrm>
                  <a:off x="1776" y="2400"/>
                  <a:ext cx="0" cy="144"/>
                </a:xfrm>
                <a:prstGeom prst="line">
                  <a:avLst/>
                </a:prstGeom>
                <a:noFill/>
                <a:ln w="38100">
                  <a:solidFill>
                    <a:srgbClr val="CC0000"/>
                  </a:solidFill>
                  <a:round/>
                  <a:headEnd/>
                  <a:tailEnd type="triangle" w="med" len="med"/>
                </a:ln>
              </p:spPr>
              <p:txBody>
                <a:bodyPr/>
                <a:lstStyle/>
                <a:p>
                  <a:endParaRPr lang="en-US"/>
                </a:p>
              </p:txBody>
            </p:sp>
            <p:sp>
              <p:nvSpPr>
                <p:cNvPr id="27728" name="Line 13"/>
                <p:cNvSpPr>
                  <a:spLocks noChangeShapeType="1"/>
                </p:cNvSpPr>
                <p:nvPr/>
              </p:nvSpPr>
              <p:spPr bwMode="auto">
                <a:xfrm>
                  <a:off x="1680" y="2400"/>
                  <a:ext cx="0" cy="144"/>
                </a:xfrm>
                <a:prstGeom prst="line">
                  <a:avLst/>
                </a:prstGeom>
                <a:noFill/>
                <a:ln w="38100">
                  <a:solidFill>
                    <a:srgbClr val="CC0000"/>
                  </a:solidFill>
                  <a:round/>
                  <a:headEnd/>
                  <a:tailEnd type="triangle" w="med" len="med"/>
                </a:ln>
              </p:spPr>
              <p:txBody>
                <a:bodyPr/>
                <a:lstStyle/>
                <a:p>
                  <a:endParaRPr lang="en-US"/>
                </a:p>
              </p:txBody>
            </p:sp>
            <p:sp>
              <p:nvSpPr>
                <p:cNvPr id="27729" name="Line 14"/>
                <p:cNvSpPr>
                  <a:spLocks noChangeShapeType="1"/>
                </p:cNvSpPr>
                <p:nvPr/>
              </p:nvSpPr>
              <p:spPr bwMode="auto">
                <a:xfrm>
                  <a:off x="1584" y="2400"/>
                  <a:ext cx="0" cy="144"/>
                </a:xfrm>
                <a:prstGeom prst="line">
                  <a:avLst/>
                </a:prstGeom>
                <a:noFill/>
                <a:ln w="38100">
                  <a:solidFill>
                    <a:srgbClr val="CC0000"/>
                  </a:solidFill>
                  <a:round/>
                  <a:headEnd/>
                  <a:tailEnd type="triangle" w="med" len="med"/>
                </a:ln>
              </p:spPr>
              <p:txBody>
                <a:bodyPr/>
                <a:lstStyle/>
                <a:p>
                  <a:endParaRPr lang="en-US"/>
                </a:p>
              </p:txBody>
            </p:sp>
            <p:sp>
              <p:nvSpPr>
                <p:cNvPr id="27730" name="Line 15"/>
                <p:cNvSpPr>
                  <a:spLocks noChangeShapeType="1"/>
                </p:cNvSpPr>
                <p:nvPr/>
              </p:nvSpPr>
              <p:spPr bwMode="auto">
                <a:xfrm>
                  <a:off x="1488" y="2400"/>
                  <a:ext cx="0" cy="144"/>
                </a:xfrm>
                <a:prstGeom prst="line">
                  <a:avLst/>
                </a:prstGeom>
                <a:noFill/>
                <a:ln w="38100">
                  <a:solidFill>
                    <a:srgbClr val="CC0000"/>
                  </a:solidFill>
                  <a:round/>
                  <a:headEnd/>
                  <a:tailEnd type="triangle" w="med" len="med"/>
                </a:ln>
              </p:spPr>
              <p:txBody>
                <a:bodyPr/>
                <a:lstStyle/>
                <a:p>
                  <a:endParaRPr lang="en-US"/>
                </a:p>
              </p:txBody>
            </p:sp>
            <p:sp>
              <p:nvSpPr>
                <p:cNvPr id="27731" name="Line 16"/>
                <p:cNvSpPr>
                  <a:spLocks noChangeShapeType="1"/>
                </p:cNvSpPr>
                <p:nvPr/>
              </p:nvSpPr>
              <p:spPr bwMode="auto">
                <a:xfrm>
                  <a:off x="1392" y="2400"/>
                  <a:ext cx="0" cy="144"/>
                </a:xfrm>
                <a:prstGeom prst="line">
                  <a:avLst/>
                </a:prstGeom>
                <a:noFill/>
                <a:ln w="38100">
                  <a:solidFill>
                    <a:srgbClr val="CC0000"/>
                  </a:solidFill>
                  <a:round/>
                  <a:headEnd/>
                  <a:tailEnd type="triangle" w="med" len="med"/>
                </a:ln>
              </p:spPr>
              <p:txBody>
                <a:bodyPr/>
                <a:lstStyle/>
                <a:p>
                  <a:endParaRPr lang="en-US"/>
                </a:p>
              </p:txBody>
            </p:sp>
            <p:sp>
              <p:nvSpPr>
                <p:cNvPr id="27732" name="Line 17"/>
                <p:cNvSpPr>
                  <a:spLocks noChangeShapeType="1"/>
                </p:cNvSpPr>
                <p:nvPr/>
              </p:nvSpPr>
              <p:spPr bwMode="auto">
                <a:xfrm>
                  <a:off x="1296" y="2400"/>
                  <a:ext cx="0" cy="144"/>
                </a:xfrm>
                <a:prstGeom prst="line">
                  <a:avLst/>
                </a:prstGeom>
                <a:noFill/>
                <a:ln w="38100">
                  <a:solidFill>
                    <a:srgbClr val="CC0000"/>
                  </a:solidFill>
                  <a:round/>
                  <a:headEnd/>
                  <a:tailEnd type="triangle" w="med" len="med"/>
                </a:ln>
              </p:spPr>
              <p:txBody>
                <a:bodyPr/>
                <a:lstStyle/>
                <a:p>
                  <a:endParaRPr lang="en-US"/>
                </a:p>
              </p:txBody>
            </p:sp>
            <p:sp>
              <p:nvSpPr>
                <p:cNvPr id="27733" name="Line 18"/>
                <p:cNvSpPr>
                  <a:spLocks noChangeShapeType="1"/>
                </p:cNvSpPr>
                <p:nvPr/>
              </p:nvSpPr>
              <p:spPr bwMode="auto">
                <a:xfrm>
                  <a:off x="1200" y="2400"/>
                  <a:ext cx="0" cy="144"/>
                </a:xfrm>
                <a:prstGeom prst="line">
                  <a:avLst/>
                </a:prstGeom>
                <a:noFill/>
                <a:ln w="38100">
                  <a:solidFill>
                    <a:srgbClr val="CC0000"/>
                  </a:solidFill>
                  <a:round/>
                  <a:headEnd/>
                  <a:tailEnd type="triangle" w="med" len="med"/>
                </a:ln>
              </p:spPr>
              <p:txBody>
                <a:bodyPr/>
                <a:lstStyle/>
                <a:p>
                  <a:endParaRPr lang="en-US"/>
                </a:p>
              </p:txBody>
            </p:sp>
            <p:sp>
              <p:nvSpPr>
                <p:cNvPr id="27734" name="Line 19"/>
                <p:cNvSpPr>
                  <a:spLocks noChangeShapeType="1"/>
                </p:cNvSpPr>
                <p:nvPr/>
              </p:nvSpPr>
              <p:spPr bwMode="auto">
                <a:xfrm>
                  <a:off x="1104" y="2400"/>
                  <a:ext cx="0" cy="144"/>
                </a:xfrm>
                <a:prstGeom prst="line">
                  <a:avLst/>
                </a:prstGeom>
                <a:noFill/>
                <a:ln w="38100">
                  <a:solidFill>
                    <a:srgbClr val="CC0000"/>
                  </a:solidFill>
                  <a:round/>
                  <a:headEnd/>
                  <a:tailEnd type="triangle" w="med" len="med"/>
                </a:ln>
              </p:spPr>
              <p:txBody>
                <a:bodyPr/>
                <a:lstStyle/>
                <a:p>
                  <a:endParaRPr lang="en-US"/>
                </a:p>
              </p:txBody>
            </p:sp>
            <p:sp>
              <p:nvSpPr>
                <p:cNvPr id="27735" name="Line 20"/>
                <p:cNvSpPr>
                  <a:spLocks noChangeShapeType="1"/>
                </p:cNvSpPr>
                <p:nvPr/>
              </p:nvSpPr>
              <p:spPr bwMode="auto">
                <a:xfrm>
                  <a:off x="1008" y="2400"/>
                  <a:ext cx="0" cy="144"/>
                </a:xfrm>
                <a:prstGeom prst="line">
                  <a:avLst/>
                </a:prstGeom>
                <a:noFill/>
                <a:ln w="38100">
                  <a:solidFill>
                    <a:srgbClr val="CC0000"/>
                  </a:solidFill>
                  <a:round/>
                  <a:headEnd/>
                  <a:tailEnd type="triangle" w="med" len="med"/>
                </a:ln>
              </p:spPr>
              <p:txBody>
                <a:bodyPr/>
                <a:lstStyle/>
                <a:p>
                  <a:endParaRPr lang="en-US"/>
                </a:p>
              </p:txBody>
            </p:sp>
            <p:sp>
              <p:nvSpPr>
                <p:cNvPr id="27736" name="AutoShape 21"/>
                <p:cNvSpPr>
                  <a:spLocks noChangeArrowheads="1"/>
                </p:cNvSpPr>
                <p:nvPr/>
              </p:nvSpPr>
              <p:spPr bwMode="auto">
                <a:xfrm flipV="1">
                  <a:off x="912" y="2544"/>
                  <a:ext cx="1440" cy="144"/>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7737" name="Line 22"/>
                <p:cNvSpPr>
                  <a:spLocks noChangeShapeType="1"/>
                </p:cNvSpPr>
                <p:nvPr/>
              </p:nvSpPr>
              <p:spPr bwMode="auto">
                <a:xfrm>
                  <a:off x="912" y="2544"/>
                  <a:ext cx="1440" cy="0"/>
                </a:xfrm>
                <a:prstGeom prst="line">
                  <a:avLst/>
                </a:prstGeom>
                <a:noFill/>
                <a:ln w="9525">
                  <a:solidFill>
                    <a:schemeClr val="tx1"/>
                  </a:solidFill>
                  <a:round/>
                  <a:headEnd/>
                  <a:tailEnd/>
                </a:ln>
              </p:spPr>
              <p:txBody>
                <a:bodyPr/>
                <a:lstStyle/>
                <a:p>
                  <a:endParaRPr lang="en-US"/>
                </a:p>
              </p:txBody>
            </p:sp>
            <p:sp>
              <p:nvSpPr>
                <p:cNvPr id="27738" name="Line 23"/>
                <p:cNvSpPr>
                  <a:spLocks noChangeShapeType="1"/>
                </p:cNvSpPr>
                <p:nvPr/>
              </p:nvSpPr>
              <p:spPr bwMode="auto">
                <a:xfrm>
                  <a:off x="912" y="2688"/>
                  <a:ext cx="1440" cy="0"/>
                </a:xfrm>
                <a:prstGeom prst="line">
                  <a:avLst/>
                </a:prstGeom>
                <a:noFill/>
                <a:ln w="28575">
                  <a:solidFill>
                    <a:schemeClr val="tx1"/>
                  </a:solidFill>
                  <a:round/>
                  <a:headEnd/>
                  <a:tailEnd/>
                </a:ln>
              </p:spPr>
              <p:txBody>
                <a:bodyPr/>
                <a:lstStyle/>
                <a:p>
                  <a:endParaRPr lang="en-US"/>
                </a:p>
              </p:txBody>
            </p:sp>
          </p:grpSp>
          <p:grpSp>
            <p:nvGrpSpPr>
              <p:cNvPr id="27656" name="Group 24"/>
              <p:cNvGrpSpPr>
                <a:grpSpLocks/>
              </p:cNvGrpSpPr>
              <p:nvPr/>
            </p:nvGrpSpPr>
            <p:grpSpPr bwMode="auto">
              <a:xfrm>
                <a:off x="3696" y="1680"/>
                <a:ext cx="1440" cy="288"/>
                <a:chOff x="912" y="2400"/>
                <a:chExt cx="1440" cy="288"/>
              </a:xfrm>
            </p:grpSpPr>
            <p:sp>
              <p:nvSpPr>
                <p:cNvPr id="27705" name="Line 25"/>
                <p:cNvSpPr>
                  <a:spLocks noChangeShapeType="1"/>
                </p:cNvSpPr>
                <p:nvPr/>
              </p:nvSpPr>
              <p:spPr bwMode="auto">
                <a:xfrm>
                  <a:off x="2256" y="2400"/>
                  <a:ext cx="0" cy="144"/>
                </a:xfrm>
                <a:prstGeom prst="line">
                  <a:avLst/>
                </a:prstGeom>
                <a:noFill/>
                <a:ln w="38100">
                  <a:solidFill>
                    <a:srgbClr val="CC0000"/>
                  </a:solidFill>
                  <a:round/>
                  <a:headEnd/>
                  <a:tailEnd type="triangle" w="med" len="med"/>
                </a:ln>
              </p:spPr>
              <p:txBody>
                <a:bodyPr/>
                <a:lstStyle/>
                <a:p>
                  <a:endParaRPr lang="en-US"/>
                </a:p>
              </p:txBody>
            </p:sp>
            <p:sp>
              <p:nvSpPr>
                <p:cNvPr id="27706" name="Line 26"/>
                <p:cNvSpPr>
                  <a:spLocks noChangeShapeType="1"/>
                </p:cNvSpPr>
                <p:nvPr/>
              </p:nvSpPr>
              <p:spPr bwMode="auto">
                <a:xfrm>
                  <a:off x="2160" y="2400"/>
                  <a:ext cx="0" cy="144"/>
                </a:xfrm>
                <a:prstGeom prst="line">
                  <a:avLst/>
                </a:prstGeom>
                <a:noFill/>
                <a:ln w="38100">
                  <a:solidFill>
                    <a:srgbClr val="CC0000"/>
                  </a:solidFill>
                  <a:round/>
                  <a:headEnd/>
                  <a:tailEnd type="triangle" w="med" len="med"/>
                </a:ln>
              </p:spPr>
              <p:txBody>
                <a:bodyPr/>
                <a:lstStyle/>
                <a:p>
                  <a:endParaRPr lang="en-US"/>
                </a:p>
              </p:txBody>
            </p:sp>
            <p:sp>
              <p:nvSpPr>
                <p:cNvPr id="27707" name="Line 27"/>
                <p:cNvSpPr>
                  <a:spLocks noChangeShapeType="1"/>
                </p:cNvSpPr>
                <p:nvPr/>
              </p:nvSpPr>
              <p:spPr bwMode="auto">
                <a:xfrm>
                  <a:off x="2064" y="2400"/>
                  <a:ext cx="0" cy="144"/>
                </a:xfrm>
                <a:prstGeom prst="line">
                  <a:avLst/>
                </a:prstGeom>
                <a:noFill/>
                <a:ln w="38100">
                  <a:solidFill>
                    <a:srgbClr val="CC0000"/>
                  </a:solidFill>
                  <a:round/>
                  <a:headEnd/>
                  <a:tailEnd type="triangle" w="med" len="med"/>
                </a:ln>
              </p:spPr>
              <p:txBody>
                <a:bodyPr/>
                <a:lstStyle/>
                <a:p>
                  <a:endParaRPr lang="en-US"/>
                </a:p>
              </p:txBody>
            </p:sp>
            <p:sp>
              <p:nvSpPr>
                <p:cNvPr id="27708" name="Line 28"/>
                <p:cNvSpPr>
                  <a:spLocks noChangeShapeType="1"/>
                </p:cNvSpPr>
                <p:nvPr/>
              </p:nvSpPr>
              <p:spPr bwMode="auto">
                <a:xfrm>
                  <a:off x="1968" y="2400"/>
                  <a:ext cx="0" cy="144"/>
                </a:xfrm>
                <a:prstGeom prst="line">
                  <a:avLst/>
                </a:prstGeom>
                <a:noFill/>
                <a:ln w="38100">
                  <a:solidFill>
                    <a:srgbClr val="CC0000"/>
                  </a:solidFill>
                  <a:round/>
                  <a:headEnd/>
                  <a:tailEnd type="triangle" w="med" len="med"/>
                </a:ln>
              </p:spPr>
              <p:txBody>
                <a:bodyPr/>
                <a:lstStyle/>
                <a:p>
                  <a:endParaRPr lang="en-US"/>
                </a:p>
              </p:txBody>
            </p:sp>
            <p:sp>
              <p:nvSpPr>
                <p:cNvPr id="27709" name="Line 29"/>
                <p:cNvSpPr>
                  <a:spLocks noChangeShapeType="1"/>
                </p:cNvSpPr>
                <p:nvPr/>
              </p:nvSpPr>
              <p:spPr bwMode="auto">
                <a:xfrm>
                  <a:off x="1872" y="2400"/>
                  <a:ext cx="0" cy="144"/>
                </a:xfrm>
                <a:prstGeom prst="line">
                  <a:avLst/>
                </a:prstGeom>
                <a:noFill/>
                <a:ln w="38100">
                  <a:solidFill>
                    <a:srgbClr val="CC0000"/>
                  </a:solidFill>
                  <a:round/>
                  <a:headEnd/>
                  <a:tailEnd type="triangle" w="med" len="med"/>
                </a:ln>
              </p:spPr>
              <p:txBody>
                <a:bodyPr/>
                <a:lstStyle/>
                <a:p>
                  <a:endParaRPr lang="en-US"/>
                </a:p>
              </p:txBody>
            </p:sp>
            <p:sp>
              <p:nvSpPr>
                <p:cNvPr id="27710" name="Line 30"/>
                <p:cNvSpPr>
                  <a:spLocks noChangeShapeType="1"/>
                </p:cNvSpPr>
                <p:nvPr/>
              </p:nvSpPr>
              <p:spPr bwMode="auto">
                <a:xfrm>
                  <a:off x="1776" y="2400"/>
                  <a:ext cx="0" cy="144"/>
                </a:xfrm>
                <a:prstGeom prst="line">
                  <a:avLst/>
                </a:prstGeom>
                <a:noFill/>
                <a:ln w="38100">
                  <a:solidFill>
                    <a:srgbClr val="CC0000"/>
                  </a:solidFill>
                  <a:round/>
                  <a:headEnd/>
                  <a:tailEnd type="triangle" w="med" len="med"/>
                </a:ln>
              </p:spPr>
              <p:txBody>
                <a:bodyPr/>
                <a:lstStyle/>
                <a:p>
                  <a:endParaRPr lang="en-US"/>
                </a:p>
              </p:txBody>
            </p:sp>
            <p:sp>
              <p:nvSpPr>
                <p:cNvPr id="27711" name="Line 31"/>
                <p:cNvSpPr>
                  <a:spLocks noChangeShapeType="1"/>
                </p:cNvSpPr>
                <p:nvPr/>
              </p:nvSpPr>
              <p:spPr bwMode="auto">
                <a:xfrm>
                  <a:off x="1680" y="2400"/>
                  <a:ext cx="0" cy="144"/>
                </a:xfrm>
                <a:prstGeom prst="line">
                  <a:avLst/>
                </a:prstGeom>
                <a:noFill/>
                <a:ln w="38100">
                  <a:solidFill>
                    <a:srgbClr val="CC0000"/>
                  </a:solidFill>
                  <a:round/>
                  <a:headEnd/>
                  <a:tailEnd type="triangle" w="med" len="med"/>
                </a:ln>
              </p:spPr>
              <p:txBody>
                <a:bodyPr/>
                <a:lstStyle/>
                <a:p>
                  <a:endParaRPr lang="en-US"/>
                </a:p>
              </p:txBody>
            </p:sp>
            <p:sp>
              <p:nvSpPr>
                <p:cNvPr id="27712" name="Line 32"/>
                <p:cNvSpPr>
                  <a:spLocks noChangeShapeType="1"/>
                </p:cNvSpPr>
                <p:nvPr/>
              </p:nvSpPr>
              <p:spPr bwMode="auto">
                <a:xfrm>
                  <a:off x="1584" y="2400"/>
                  <a:ext cx="0" cy="144"/>
                </a:xfrm>
                <a:prstGeom prst="line">
                  <a:avLst/>
                </a:prstGeom>
                <a:noFill/>
                <a:ln w="38100">
                  <a:solidFill>
                    <a:srgbClr val="CC0000"/>
                  </a:solidFill>
                  <a:round/>
                  <a:headEnd/>
                  <a:tailEnd type="triangle" w="med" len="med"/>
                </a:ln>
              </p:spPr>
              <p:txBody>
                <a:bodyPr/>
                <a:lstStyle/>
                <a:p>
                  <a:endParaRPr lang="en-US"/>
                </a:p>
              </p:txBody>
            </p:sp>
            <p:sp>
              <p:nvSpPr>
                <p:cNvPr id="27713" name="Line 33"/>
                <p:cNvSpPr>
                  <a:spLocks noChangeShapeType="1"/>
                </p:cNvSpPr>
                <p:nvPr/>
              </p:nvSpPr>
              <p:spPr bwMode="auto">
                <a:xfrm>
                  <a:off x="1488" y="2400"/>
                  <a:ext cx="0" cy="144"/>
                </a:xfrm>
                <a:prstGeom prst="line">
                  <a:avLst/>
                </a:prstGeom>
                <a:noFill/>
                <a:ln w="38100">
                  <a:solidFill>
                    <a:srgbClr val="CC0000"/>
                  </a:solidFill>
                  <a:round/>
                  <a:headEnd/>
                  <a:tailEnd type="triangle" w="med" len="med"/>
                </a:ln>
              </p:spPr>
              <p:txBody>
                <a:bodyPr/>
                <a:lstStyle/>
                <a:p>
                  <a:endParaRPr lang="en-US"/>
                </a:p>
              </p:txBody>
            </p:sp>
            <p:sp>
              <p:nvSpPr>
                <p:cNvPr id="27714" name="Line 34"/>
                <p:cNvSpPr>
                  <a:spLocks noChangeShapeType="1"/>
                </p:cNvSpPr>
                <p:nvPr/>
              </p:nvSpPr>
              <p:spPr bwMode="auto">
                <a:xfrm>
                  <a:off x="1392" y="2400"/>
                  <a:ext cx="0" cy="144"/>
                </a:xfrm>
                <a:prstGeom prst="line">
                  <a:avLst/>
                </a:prstGeom>
                <a:noFill/>
                <a:ln w="38100">
                  <a:solidFill>
                    <a:srgbClr val="CC0000"/>
                  </a:solidFill>
                  <a:round/>
                  <a:headEnd/>
                  <a:tailEnd type="triangle" w="med" len="med"/>
                </a:ln>
              </p:spPr>
              <p:txBody>
                <a:bodyPr/>
                <a:lstStyle/>
                <a:p>
                  <a:endParaRPr lang="en-US"/>
                </a:p>
              </p:txBody>
            </p:sp>
            <p:sp>
              <p:nvSpPr>
                <p:cNvPr id="27715" name="Line 35"/>
                <p:cNvSpPr>
                  <a:spLocks noChangeShapeType="1"/>
                </p:cNvSpPr>
                <p:nvPr/>
              </p:nvSpPr>
              <p:spPr bwMode="auto">
                <a:xfrm>
                  <a:off x="1296" y="2400"/>
                  <a:ext cx="0" cy="144"/>
                </a:xfrm>
                <a:prstGeom prst="line">
                  <a:avLst/>
                </a:prstGeom>
                <a:noFill/>
                <a:ln w="38100">
                  <a:solidFill>
                    <a:srgbClr val="CC0000"/>
                  </a:solidFill>
                  <a:round/>
                  <a:headEnd/>
                  <a:tailEnd type="triangle" w="med" len="med"/>
                </a:ln>
              </p:spPr>
              <p:txBody>
                <a:bodyPr/>
                <a:lstStyle/>
                <a:p>
                  <a:endParaRPr lang="en-US"/>
                </a:p>
              </p:txBody>
            </p:sp>
            <p:sp>
              <p:nvSpPr>
                <p:cNvPr id="27716" name="Line 36"/>
                <p:cNvSpPr>
                  <a:spLocks noChangeShapeType="1"/>
                </p:cNvSpPr>
                <p:nvPr/>
              </p:nvSpPr>
              <p:spPr bwMode="auto">
                <a:xfrm>
                  <a:off x="1200" y="2400"/>
                  <a:ext cx="0" cy="144"/>
                </a:xfrm>
                <a:prstGeom prst="line">
                  <a:avLst/>
                </a:prstGeom>
                <a:noFill/>
                <a:ln w="38100">
                  <a:solidFill>
                    <a:srgbClr val="CC0000"/>
                  </a:solidFill>
                  <a:round/>
                  <a:headEnd/>
                  <a:tailEnd type="triangle" w="med" len="med"/>
                </a:ln>
              </p:spPr>
              <p:txBody>
                <a:bodyPr/>
                <a:lstStyle/>
                <a:p>
                  <a:endParaRPr lang="en-US"/>
                </a:p>
              </p:txBody>
            </p:sp>
            <p:sp>
              <p:nvSpPr>
                <p:cNvPr id="27717" name="Line 37"/>
                <p:cNvSpPr>
                  <a:spLocks noChangeShapeType="1"/>
                </p:cNvSpPr>
                <p:nvPr/>
              </p:nvSpPr>
              <p:spPr bwMode="auto">
                <a:xfrm>
                  <a:off x="1104" y="2400"/>
                  <a:ext cx="0" cy="144"/>
                </a:xfrm>
                <a:prstGeom prst="line">
                  <a:avLst/>
                </a:prstGeom>
                <a:noFill/>
                <a:ln w="38100">
                  <a:solidFill>
                    <a:srgbClr val="CC0000"/>
                  </a:solidFill>
                  <a:round/>
                  <a:headEnd/>
                  <a:tailEnd type="triangle" w="med" len="med"/>
                </a:ln>
              </p:spPr>
              <p:txBody>
                <a:bodyPr/>
                <a:lstStyle/>
                <a:p>
                  <a:endParaRPr lang="en-US"/>
                </a:p>
              </p:txBody>
            </p:sp>
            <p:sp>
              <p:nvSpPr>
                <p:cNvPr id="27718" name="Line 38"/>
                <p:cNvSpPr>
                  <a:spLocks noChangeShapeType="1"/>
                </p:cNvSpPr>
                <p:nvPr/>
              </p:nvSpPr>
              <p:spPr bwMode="auto">
                <a:xfrm>
                  <a:off x="1008" y="2400"/>
                  <a:ext cx="0" cy="144"/>
                </a:xfrm>
                <a:prstGeom prst="line">
                  <a:avLst/>
                </a:prstGeom>
                <a:noFill/>
                <a:ln w="38100">
                  <a:solidFill>
                    <a:srgbClr val="CC0000"/>
                  </a:solidFill>
                  <a:round/>
                  <a:headEnd/>
                  <a:tailEnd type="triangle" w="med" len="med"/>
                </a:ln>
              </p:spPr>
              <p:txBody>
                <a:bodyPr/>
                <a:lstStyle/>
                <a:p>
                  <a:endParaRPr lang="en-US"/>
                </a:p>
              </p:txBody>
            </p:sp>
            <p:sp>
              <p:nvSpPr>
                <p:cNvPr id="27719" name="AutoShape 39"/>
                <p:cNvSpPr>
                  <a:spLocks noChangeArrowheads="1"/>
                </p:cNvSpPr>
                <p:nvPr/>
              </p:nvSpPr>
              <p:spPr bwMode="auto">
                <a:xfrm flipV="1">
                  <a:off x="912" y="2544"/>
                  <a:ext cx="1440" cy="144"/>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7720" name="Line 40"/>
                <p:cNvSpPr>
                  <a:spLocks noChangeShapeType="1"/>
                </p:cNvSpPr>
                <p:nvPr/>
              </p:nvSpPr>
              <p:spPr bwMode="auto">
                <a:xfrm>
                  <a:off x="912" y="2544"/>
                  <a:ext cx="1440" cy="0"/>
                </a:xfrm>
                <a:prstGeom prst="line">
                  <a:avLst/>
                </a:prstGeom>
                <a:noFill/>
                <a:ln w="9525">
                  <a:solidFill>
                    <a:schemeClr val="tx1"/>
                  </a:solidFill>
                  <a:round/>
                  <a:headEnd/>
                  <a:tailEnd/>
                </a:ln>
              </p:spPr>
              <p:txBody>
                <a:bodyPr/>
                <a:lstStyle/>
                <a:p>
                  <a:endParaRPr lang="en-US"/>
                </a:p>
              </p:txBody>
            </p:sp>
            <p:sp>
              <p:nvSpPr>
                <p:cNvPr id="27721" name="Line 41"/>
                <p:cNvSpPr>
                  <a:spLocks noChangeShapeType="1"/>
                </p:cNvSpPr>
                <p:nvPr/>
              </p:nvSpPr>
              <p:spPr bwMode="auto">
                <a:xfrm>
                  <a:off x="912" y="2688"/>
                  <a:ext cx="1440" cy="0"/>
                </a:xfrm>
                <a:prstGeom prst="line">
                  <a:avLst/>
                </a:prstGeom>
                <a:noFill/>
                <a:ln w="28575">
                  <a:solidFill>
                    <a:schemeClr val="tx1"/>
                  </a:solidFill>
                  <a:round/>
                  <a:headEnd/>
                  <a:tailEnd/>
                </a:ln>
              </p:spPr>
              <p:txBody>
                <a:bodyPr/>
                <a:lstStyle/>
                <a:p>
                  <a:endParaRPr lang="en-US"/>
                </a:p>
              </p:txBody>
            </p:sp>
          </p:grpSp>
          <p:grpSp>
            <p:nvGrpSpPr>
              <p:cNvPr id="27657" name="Group 42"/>
              <p:cNvGrpSpPr>
                <a:grpSpLocks/>
              </p:cNvGrpSpPr>
              <p:nvPr/>
            </p:nvGrpSpPr>
            <p:grpSpPr bwMode="auto">
              <a:xfrm>
                <a:off x="3696" y="1392"/>
                <a:ext cx="1440" cy="288"/>
                <a:chOff x="912" y="2400"/>
                <a:chExt cx="1440" cy="288"/>
              </a:xfrm>
            </p:grpSpPr>
            <p:sp>
              <p:nvSpPr>
                <p:cNvPr id="27688" name="Line 43"/>
                <p:cNvSpPr>
                  <a:spLocks noChangeShapeType="1"/>
                </p:cNvSpPr>
                <p:nvPr/>
              </p:nvSpPr>
              <p:spPr bwMode="auto">
                <a:xfrm>
                  <a:off x="2256" y="2400"/>
                  <a:ext cx="0" cy="144"/>
                </a:xfrm>
                <a:prstGeom prst="line">
                  <a:avLst/>
                </a:prstGeom>
                <a:noFill/>
                <a:ln w="38100">
                  <a:solidFill>
                    <a:srgbClr val="CC0000"/>
                  </a:solidFill>
                  <a:round/>
                  <a:headEnd/>
                  <a:tailEnd type="triangle" w="med" len="med"/>
                </a:ln>
              </p:spPr>
              <p:txBody>
                <a:bodyPr/>
                <a:lstStyle/>
                <a:p>
                  <a:endParaRPr lang="en-US"/>
                </a:p>
              </p:txBody>
            </p:sp>
            <p:sp>
              <p:nvSpPr>
                <p:cNvPr id="27689" name="Line 44"/>
                <p:cNvSpPr>
                  <a:spLocks noChangeShapeType="1"/>
                </p:cNvSpPr>
                <p:nvPr/>
              </p:nvSpPr>
              <p:spPr bwMode="auto">
                <a:xfrm>
                  <a:off x="2160" y="2400"/>
                  <a:ext cx="0" cy="144"/>
                </a:xfrm>
                <a:prstGeom prst="line">
                  <a:avLst/>
                </a:prstGeom>
                <a:noFill/>
                <a:ln w="38100">
                  <a:solidFill>
                    <a:srgbClr val="CC0000"/>
                  </a:solidFill>
                  <a:round/>
                  <a:headEnd/>
                  <a:tailEnd type="triangle" w="med" len="med"/>
                </a:ln>
              </p:spPr>
              <p:txBody>
                <a:bodyPr/>
                <a:lstStyle/>
                <a:p>
                  <a:endParaRPr lang="en-US"/>
                </a:p>
              </p:txBody>
            </p:sp>
            <p:sp>
              <p:nvSpPr>
                <p:cNvPr id="27690" name="Line 45"/>
                <p:cNvSpPr>
                  <a:spLocks noChangeShapeType="1"/>
                </p:cNvSpPr>
                <p:nvPr/>
              </p:nvSpPr>
              <p:spPr bwMode="auto">
                <a:xfrm>
                  <a:off x="2064" y="2400"/>
                  <a:ext cx="0" cy="144"/>
                </a:xfrm>
                <a:prstGeom prst="line">
                  <a:avLst/>
                </a:prstGeom>
                <a:noFill/>
                <a:ln w="38100">
                  <a:solidFill>
                    <a:srgbClr val="CC0000"/>
                  </a:solidFill>
                  <a:round/>
                  <a:headEnd/>
                  <a:tailEnd type="triangle" w="med" len="med"/>
                </a:ln>
              </p:spPr>
              <p:txBody>
                <a:bodyPr/>
                <a:lstStyle/>
                <a:p>
                  <a:endParaRPr lang="en-US"/>
                </a:p>
              </p:txBody>
            </p:sp>
            <p:sp>
              <p:nvSpPr>
                <p:cNvPr id="27691" name="Line 46"/>
                <p:cNvSpPr>
                  <a:spLocks noChangeShapeType="1"/>
                </p:cNvSpPr>
                <p:nvPr/>
              </p:nvSpPr>
              <p:spPr bwMode="auto">
                <a:xfrm>
                  <a:off x="1968" y="2400"/>
                  <a:ext cx="0" cy="144"/>
                </a:xfrm>
                <a:prstGeom prst="line">
                  <a:avLst/>
                </a:prstGeom>
                <a:noFill/>
                <a:ln w="38100">
                  <a:solidFill>
                    <a:srgbClr val="CC0000"/>
                  </a:solidFill>
                  <a:round/>
                  <a:headEnd/>
                  <a:tailEnd type="triangle" w="med" len="med"/>
                </a:ln>
              </p:spPr>
              <p:txBody>
                <a:bodyPr/>
                <a:lstStyle/>
                <a:p>
                  <a:endParaRPr lang="en-US"/>
                </a:p>
              </p:txBody>
            </p:sp>
            <p:sp>
              <p:nvSpPr>
                <p:cNvPr id="27692" name="Line 47"/>
                <p:cNvSpPr>
                  <a:spLocks noChangeShapeType="1"/>
                </p:cNvSpPr>
                <p:nvPr/>
              </p:nvSpPr>
              <p:spPr bwMode="auto">
                <a:xfrm>
                  <a:off x="1872" y="2400"/>
                  <a:ext cx="0" cy="144"/>
                </a:xfrm>
                <a:prstGeom prst="line">
                  <a:avLst/>
                </a:prstGeom>
                <a:noFill/>
                <a:ln w="38100">
                  <a:solidFill>
                    <a:srgbClr val="CC0000"/>
                  </a:solidFill>
                  <a:round/>
                  <a:headEnd/>
                  <a:tailEnd type="triangle" w="med" len="med"/>
                </a:ln>
              </p:spPr>
              <p:txBody>
                <a:bodyPr/>
                <a:lstStyle/>
                <a:p>
                  <a:endParaRPr lang="en-US"/>
                </a:p>
              </p:txBody>
            </p:sp>
            <p:sp>
              <p:nvSpPr>
                <p:cNvPr id="27693" name="Line 48"/>
                <p:cNvSpPr>
                  <a:spLocks noChangeShapeType="1"/>
                </p:cNvSpPr>
                <p:nvPr/>
              </p:nvSpPr>
              <p:spPr bwMode="auto">
                <a:xfrm>
                  <a:off x="1776" y="2400"/>
                  <a:ext cx="0" cy="144"/>
                </a:xfrm>
                <a:prstGeom prst="line">
                  <a:avLst/>
                </a:prstGeom>
                <a:noFill/>
                <a:ln w="38100">
                  <a:solidFill>
                    <a:srgbClr val="CC0000"/>
                  </a:solidFill>
                  <a:round/>
                  <a:headEnd/>
                  <a:tailEnd type="triangle" w="med" len="med"/>
                </a:ln>
              </p:spPr>
              <p:txBody>
                <a:bodyPr/>
                <a:lstStyle/>
                <a:p>
                  <a:endParaRPr lang="en-US"/>
                </a:p>
              </p:txBody>
            </p:sp>
            <p:sp>
              <p:nvSpPr>
                <p:cNvPr id="27694" name="Line 49"/>
                <p:cNvSpPr>
                  <a:spLocks noChangeShapeType="1"/>
                </p:cNvSpPr>
                <p:nvPr/>
              </p:nvSpPr>
              <p:spPr bwMode="auto">
                <a:xfrm>
                  <a:off x="1680" y="2400"/>
                  <a:ext cx="0" cy="144"/>
                </a:xfrm>
                <a:prstGeom prst="line">
                  <a:avLst/>
                </a:prstGeom>
                <a:noFill/>
                <a:ln w="38100">
                  <a:solidFill>
                    <a:srgbClr val="CC0000"/>
                  </a:solidFill>
                  <a:round/>
                  <a:headEnd/>
                  <a:tailEnd type="triangle" w="med" len="med"/>
                </a:ln>
              </p:spPr>
              <p:txBody>
                <a:bodyPr/>
                <a:lstStyle/>
                <a:p>
                  <a:endParaRPr lang="en-US"/>
                </a:p>
              </p:txBody>
            </p:sp>
            <p:sp>
              <p:nvSpPr>
                <p:cNvPr id="27695" name="Line 50"/>
                <p:cNvSpPr>
                  <a:spLocks noChangeShapeType="1"/>
                </p:cNvSpPr>
                <p:nvPr/>
              </p:nvSpPr>
              <p:spPr bwMode="auto">
                <a:xfrm>
                  <a:off x="1584" y="2400"/>
                  <a:ext cx="0" cy="144"/>
                </a:xfrm>
                <a:prstGeom prst="line">
                  <a:avLst/>
                </a:prstGeom>
                <a:noFill/>
                <a:ln w="38100">
                  <a:solidFill>
                    <a:srgbClr val="CC0000"/>
                  </a:solidFill>
                  <a:round/>
                  <a:headEnd/>
                  <a:tailEnd type="triangle" w="med" len="med"/>
                </a:ln>
              </p:spPr>
              <p:txBody>
                <a:bodyPr/>
                <a:lstStyle/>
                <a:p>
                  <a:endParaRPr lang="en-US"/>
                </a:p>
              </p:txBody>
            </p:sp>
            <p:sp>
              <p:nvSpPr>
                <p:cNvPr id="27696" name="Line 51"/>
                <p:cNvSpPr>
                  <a:spLocks noChangeShapeType="1"/>
                </p:cNvSpPr>
                <p:nvPr/>
              </p:nvSpPr>
              <p:spPr bwMode="auto">
                <a:xfrm>
                  <a:off x="1488" y="2400"/>
                  <a:ext cx="0" cy="144"/>
                </a:xfrm>
                <a:prstGeom prst="line">
                  <a:avLst/>
                </a:prstGeom>
                <a:noFill/>
                <a:ln w="38100">
                  <a:solidFill>
                    <a:srgbClr val="CC0000"/>
                  </a:solidFill>
                  <a:round/>
                  <a:headEnd/>
                  <a:tailEnd type="triangle" w="med" len="med"/>
                </a:ln>
              </p:spPr>
              <p:txBody>
                <a:bodyPr/>
                <a:lstStyle/>
                <a:p>
                  <a:endParaRPr lang="en-US"/>
                </a:p>
              </p:txBody>
            </p:sp>
            <p:sp>
              <p:nvSpPr>
                <p:cNvPr id="27697" name="Line 52"/>
                <p:cNvSpPr>
                  <a:spLocks noChangeShapeType="1"/>
                </p:cNvSpPr>
                <p:nvPr/>
              </p:nvSpPr>
              <p:spPr bwMode="auto">
                <a:xfrm>
                  <a:off x="1392" y="2400"/>
                  <a:ext cx="0" cy="144"/>
                </a:xfrm>
                <a:prstGeom prst="line">
                  <a:avLst/>
                </a:prstGeom>
                <a:noFill/>
                <a:ln w="38100">
                  <a:solidFill>
                    <a:srgbClr val="CC0000"/>
                  </a:solidFill>
                  <a:round/>
                  <a:headEnd/>
                  <a:tailEnd type="triangle" w="med" len="med"/>
                </a:ln>
              </p:spPr>
              <p:txBody>
                <a:bodyPr/>
                <a:lstStyle/>
                <a:p>
                  <a:endParaRPr lang="en-US"/>
                </a:p>
              </p:txBody>
            </p:sp>
            <p:sp>
              <p:nvSpPr>
                <p:cNvPr id="27698" name="Line 53"/>
                <p:cNvSpPr>
                  <a:spLocks noChangeShapeType="1"/>
                </p:cNvSpPr>
                <p:nvPr/>
              </p:nvSpPr>
              <p:spPr bwMode="auto">
                <a:xfrm>
                  <a:off x="1296" y="2400"/>
                  <a:ext cx="0" cy="144"/>
                </a:xfrm>
                <a:prstGeom prst="line">
                  <a:avLst/>
                </a:prstGeom>
                <a:noFill/>
                <a:ln w="38100">
                  <a:solidFill>
                    <a:srgbClr val="CC0000"/>
                  </a:solidFill>
                  <a:round/>
                  <a:headEnd/>
                  <a:tailEnd type="triangle" w="med" len="med"/>
                </a:ln>
              </p:spPr>
              <p:txBody>
                <a:bodyPr/>
                <a:lstStyle/>
                <a:p>
                  <a:endParaRPr lang="en-US"/>
                </a:p>
              </p:txBody>
            </p:sp>
            <p:sp>
              <p:nvSpPr>
                <p:cNvPr id="27699" name="Line 54"/>
                <p:cNvSpPr>
                  <a:spLocks noChangeShapeType="1"/>
                </p:cNvSpPr>
                <p:nvPr/>
              </p:nvSpPr>
              <p:spPr bwMode="auto">
                <a:xfrm>
                  <a:off x="1200" y="2400"/>
                  <a:ext cx="0" cy="144"/>
                </a:xfrm>
                <a:prstGeom prst="line">
                  <a:avLst/>
                </a:prstGeom>
                <a:noFill/>
                <a:ln w="38100">
                  <a:solidFill>
                    <a:srgbClr val="CC0000"/>
                  </a:solidFill>
                  <a:round/>
                  <a:headEnd/>
                  <a:tailEnd type="triangle" w="med" len="med"/>
                </a:ln>
              </p:spPr>
              <p:txBody>
                <a:bodyPr/>
                <a:lstStyle/>
                <a:p>
                  <a:endParaRPr lang="en-US"/>
                </a:p>
              </p:txBody>
            </p:sp>
            <p:sp>
              <p:nvSpPr>
                <p:cNvPr id="27700" name="Line 55"/>
                <p:cNvSpPr>
                  <a:spLocks noChangeShapeType="1"/>
                </p:cNvSpPr>
                <p:nvPr/>
              </p:nvSpPr>
              <p:spPr bwMode="auto">
                <a:xfrm>
                  <a:off x="1104" y="2400"/>
                  <a:ext cx="0" cy="144"/>
                </a:xfrm>
                <a:prstGeom prst="line">
                  <a:avLst/>
                </a:prstGeom>
                <a:noFill/>
                <a:ln w="38100">
                  <a:solidFill>
                    <a:srgbClr val="CC0000"/>
                  </a:solidFill>
                  <a:round/>
                  <a:headEnd/>
                  <a:tailEnd type="triangle" w="med" len="med"/>
                </a:ln>
              </p:spPr>
              <p:txBody>
                <a:bodyPr/>
                <a:lstStyle/>
                <a:p>
                  <a:endParaRPr lang="en-US"/>
                </a:p>
              </p:txBody>
            </p:sp>
            <p:sp>
              <p:nvSpPr>
                <p:cNvPr id="27701" name="Line 56"/>
                <p:cNvSpPr>
                  <a:spLocks noChangeShapeType="1"/>
                </p:cNvSpPr>
                <p:nvPr/>
              </p:nvSpPr>
              <p:spPr bwMode="auto">
                <a:xfrm>
                  <a:off x="1008" y="2400"/>
                  <a:ext cx="0" cy="144"/>
                </a:xfrm>
                <a:prstGeom prst="line">
                  <a:avLst/>
                </a:prstGeom>
                <a:noFill/>
                <a:ln w="38100">
                  <a:solidFill>
                    <a:srgbClr val="CC0000"/>
                  </a:solidFill>
                  <a:round/>
                  <a:headEnd/>
                  <a:tailEnd type="triangle" w="med" len="med"/>
                </a:ln>
              </p:spPr>
              <p:txBody>
                <a:bodyPr/>
                <a:lstStyle/>
                <a:p>
                  <a:endParaRPr lang="en-US"/>
                </a:p>
              </p:txBody>
            </p:sp>
            <p:sp>
              <p:nvSpPr>
                <p:cNvPr id="27702" name="AutoShape 57"/>
                <p:cNvSpPr>
                  <a:spLocks noChangeArrowheads="1"/>
                </p:cNvSpPr>
                <p:nvPr/>
              </p:nvSpPr>
              <p:spPr bwMode="auto">
                <a:xfrm flipV="1">
                  <a:off x="912" y="2544"/>
                  <a:ext cx="1440" cy="144"/>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7703" name="Line 58"/>
                <p:cNvSpPr>
                  <a:spLocks noChangeShapeType="1"/>
                </p:cNvSpPr>
                <p:nvPr/>
              </p:nvSpPr>
              <p:spPr bwMode="auto">
                <a:xfrm>
                  <a:off x="912" y="2544"/>
                  <a:ext cx="1440" cy="0"/>
                </a:xfrm>
                <a:prstGeom prst="line">
                  <a:avLst/>
                </a:prstGeom>
                <a:noFill/>
                <a:ln w="9525">
                  <a:solidFill>
                    <a:schemeClr val="tx1"/>
                  </a:solidFill>
                  <a:round/>
                  <a:headEnd/>
                  <a:tailEnd/>
                </a:ln>
              </p:spPr>
              <p:txBody>
                <a:bodyPr/>
                <a:lstStyle/>
                <a:p>
                  <a:endParaRPr lang="en-US"/>
                </a:p>
              </p:txBody>
            </p:sp>
            <p:sp>
              <p:nvSpPr>
                <p:cNvPr id="27704" name="Line 59"/>
                <p:cNvSpPr>
                  <a:spLocks noChangeShapeType="1"/>
                </p:cNvSpPr>
                <p:nvPr/>
              </p:nvSpPr>
              <p:spPr bwMode="auto">
                <a:xfrm>
                  <a:off x="912" y="2688"/>
                  <a:ext cx="1440" cy="0"/>
                </a:xfrm>
                <a:prstGeom prst="line">
                  <a:avLst/>
                </a:prstGeom>
                <a:noFill/>
                <a:ln w="28575">
                  <a:solidFill>
                    <a:schemeClr val="tx1"/>
                  </a:solidFill>
                  <a:round/>
                  <a:headEnd/>
                  <a:tailEnd/>
                </a:ln>
              </p:spPr>
              <p:txBody>
                <a:bodyPr/>
                <a:lstStyle/>
                <a:p>
                  <a:endParaRPr lang="en-US"/>
                </a:p>
              </p:txBody>
            </p:sp>
          </p:grpSp>
          <p:grpSp>
            <p:nvGrpSpPr>
              <p:cNvPr id="27658" name="Group 60"/>
              <p:cNvGrpSpPr>
                <a:grpSpLocks/>
              </p:cNvGrpSpPr>
              <p:nvPr/>
            </p:nvGrpSpPr>
            <p:grpSpPr bwMode="auto">
              <a:xfrm>
                <a:off x="3696" y="1104"/>
                <a:ext cx="1440" cy="288"/>
                <a:chOff x="912" y="2400"/>
                <a:chExt cx="1440" cy="288"/>
              </a:xfrm>
            </p:grpSpPr>
            <p:sp>
              <p:nvSpPr>
                <p:cNvPr id="27671" name="Line 61"/>
                <p:cNvSpPr>
                  <a:spLocks noChangeShapeType="1"/>
                </p:cNvSpPr>
                <p:nvPr/>
              </p:nvSpPr>
              <p:spPr bwMode="auto">
                <a:xfrm>
                  <a:off x="2256" y="2400"/>
                  <a:ext cx="0" cy="144"/>
                </a:xfrm>
                <a:prstGeom prst="line">
                  <a:avLst/>
                </a:prstGeom>
                <a:noFill/>
                <a:ln w="38100">
                  <a:solidFill>
                    <a:srgbClr val="CC0000"/>
                  </a:solidFill>
                  <a:round/>
                  <a:headEnd/>
                  <a:tailEnd type="triangle" w="med" len="med"/>
                </a:ln>
              </p:spPr>
              <p:txBody>
                <a:bodyPr/>
                <a:lstStyle/>
                <a:p>
                  <a:endParaRPr lang="en-US"/>
                </a:p>
              </p:txBody>
            </p:sp>
            <p:sp>
              <p:nvSpPr>
                <p:cNvPr id="27672" name="Line 62"/>
                <p:cNvSpPr>
                  <a:spLocks noChangeShapeType="1"/>
                </p:cNvSpPr>
                <p:nvPr/>
              </p:nvSpPr>
              <p:spPr bwMode="auto">
                <a:xfrm>
                  <a:off x="2160" y="2400"/>
                  <a:ext cx="0" cy="144"/>
                </a:xfrm>
                <a:prstGeom prst="line">
                  <a:avLst/>
                </a:prstGeom>
                <a:noFill/>
                <a:ln w="38100">
                  <a:solidFill>
                    <a:srgbClr val="CC0000"/>
                  </a:solidFill>
                  <a:round/>
                  <a:headEnd/>
                  <a:tailEnd type="triangle" w="med" len="med"/>
                </a:ln>
              </p:spPr>
              <p:txBody>
                <a:bodyPr/>
                <a:lstStyle/>
                <a:p>
                  <a:endParaRPr lang="en-US"/>
                </a:p>
              </p:txBody>
            </p:sp>
            <p:sp>
              <p:nvSpPr>
                <p:cNvPr id="27673" name="Line 63"/>
                <p:cNvSpPr>
                  <a:spLocks noChangeShapeType="1"/>
                </p:cNvSpPr>
                <p:nvPr/>
              </p:nvSpPr>
              <p:spPr bwMode="auto">
                <a:xfrm>
                  <a:off x="2064" y="2400"/>
                  <a:ext cx="0" cy="144"/>
                </a:xfrm>
                <a:prstGeom prst="line">
                  <a:avLst/>
                </a:prstGeom>
                <a:noFill/>
                <a:ln w="38100">
                  <a:solidFill>
                    <a:srgbClr val="CC0000"/>
                  </a:solidFill>
                  <a:round/>
                  <a:headEnd/>
                  <a:tailEnd type="triangle" w="med" len="med"/>
                </a:ln>
              </p:spPr>
              <p:txBody>
                <a:bodyPr/>
                <a:lstStyle/>
                <a:p>
                  <a:endParaRPr lang="en-US"/>
                </a:p>
              </p:txBody>
            </p:sp>
            <p:sp>
              <p:nvSpPr>
                <p:cNvPr id="27674" name="Line 64"/>
                <p:cNvSpPr>
                  <a:spLocks noChangeShapeType="1"/>
                </p:cNvSpPr>
                <p:nvPr/>
              </p:nvSpPr>
              <p:spPr bwMode="auto">
                <a:xfrm>
                  <a:off x="1968" y="2400"/>
                  <a:ext cx="0" cy="144"/>
                </a:xfrm>
                <a:prstGeom prst="line">
                  <a:avLst/>
                </a:prstGeom>
                <a:noFill/>
                <a:ln w="38100">
                  <a:solidFill>
                    <a:srgbClr val="CC0000"/>
                  </a:solidFill>
                  <a:round/>
                  <a:headEnd/>
                  <a:tailEnd type="triangle" w="med" len="med"/>
                </a:ln>
              </p:spPr>
              <p:txBody>
                <a:bodyPr/>
                <a:lstStyle/>
                <a:p>
                  <a:endParaRPr lang="en-US"/>
                </a:p>
              </p:txBody>
            </p:sp>
            <p:sp>
              <p:nvSpPr>
                <p:cNvPr id="27675" name="Line 65"/>
                <p:cNvSpPr>
                  <a:spLocks noChangeShapeType="1"/>
                </p:cNvSpPr>
                <p:nvPr/>
              </p:nvSpPr>
              <p:spPr bwMode="auto">
                <a:xfrm>
                  <a:off x="1872" y="2400"/>
                  <a:ext cx="0" cy="144"/>
                </a:xfrm>
                <a:prstGeom prst="line">
                  <a:avLst/>
                </a:prstGeom>
                <a:noFill/>
                <a:ln w="38100">
                  <a:solidFill>
                    <a:srgbClr val="CC0000"/>
                  </a:solidFill>
                  <a:round/>
                  <a:headEnd/>
                  <a:tailEnd type="triangle" w="med" len="med"/>
                </a:ln>
              </p:spPr>
              <p:txBody>
                <a:bodyPr/>
                <a:lstStyle/>
                <a:p>
                  <a:endParaRPr lang="en-US"/>
                </a:p>
              </p:txBody>
            </p:sp>
            <p:sp>
              <p:nvSpPr>
                <p:cNvPr id="27676" name="Line 66"/>
                <p:cNvSpPr>
                  <a:spLocks noChangeShapeType="1"/>
                </p:cNvSpPr>
                <p:nvPr/>
              </p:nvSpPr>
              <p:spPr bwMode="auto">
                <a:xfrm>
                  <a:off x="1776" y="2400"/>
                  <a:ext cx="0" cy="144"/>
                </a:xfrm>
                <a:prstGeom prst="line">
                  <a:avLst/>
                </a:prstGeom>
                <a:noFill/>
                <a:ln w="38100">
                  <a:solidFill>
                    <a:srgbClr val="CC0000"/>
                  </a:solidFill>
                  <a:round/>
                  <a:headEnd/>
                  <a:tailEnd type="triangle" w="med" len="med"/>
                </a:ln>
              </p:spPr>
              <p:txBody>
                <a:bodyPr/>
                <a:lstStyle/>
                <a:p>
                  <a:endParaRPr lang="en-US"/>
                </a:p>
              </p:txBody>
            </p:sp>
            <p:sp>
              <p:nvSpPr>
                <p:cNvPr id="27677" name="Line 67"/>
                <p:cNvSpPr>
                  <a:spLocks noChangeShapeType="1"/>
                </p:cNvSpPr>
                <p:nvPr/>
              </p:nvSpPr>
              <p:spPr bwMode="auto">
                <a:xfrm>
                  <a:off x="1680" y="2400"/>
                  <a:ext cx="0" cy="144"/>
                </a:xfrm>
                <a:prstGeom prst="line">
                  <a:avLst/>
                </a:prstGeom>
                <a:noFill/>
                <a:ln w="38100">
                  <a:solidFill>
                    <a:srgbClr val="CC0000"/>
                  </a:solidFill>
                  <a:round/>
                  <a:headEnd/>
                  <a:tailEnd type="triangle" w="med" len="med"/>
                </a:ln>
              </p:spPr>
              <p:txBody>
                <a:bodyPr/>
                <a:lstStyle/>
                <a:p>
                  <a:endParaRPr lang="en-US"/>
                </a:p>
              </p:txBody>
            </p:sp>
            <p:sp>
              <p:nvSpPr>
                <p:cNvPr id="27678" name="Line 68"/>
                <p:cNvSpPr>
                  <a:spLocks noChangeShapeType="1"/>
                </p:cNvSpPr>
                <p:nvPr/>
              </p:nvSpPr>
              <p:spPr bwMode="auto">
                <a:xfrm>
                  <a:off x="1584" y="2400"/>
                  <a:ext cx="0" cy="144"/>
                </a:xfrm>
                <a:prstGeom prst="line">
                  <a:avLst/>
                </a:prstGeom>
                <a:noFill/>
                <a:ln w="38100">
                  <a:solidFill>
                    <a:srgbClr val="CC0000"/>
                  </a:solidFill>
                  <a:round/>
                  <a:headEnd/>
                  <a:tailEnd type="triangle" w="med" len="med"/>
                </a:ln>
              </p:spPr>
              <p:txBody>
                <a:bodyPr/>
                <a:lstStyle/>
                <a:p>
                  <a:endParaRPr lang="en-US"/>
                </a:p>
              </p:txBody>
            </p:sp>
            <p:sp>
              <p:nvSpPr>
                <p:cNvPr id="27679" name="Line 69"/>
                <p:cNvSpPr>
                  <a:spLocks noChangeShapeType="1"/>
                </p:cNvSpPr>
                <p:nvPr/>
              </p:nvSpPr>
              <p:spPr bwMode="auto">
                <a:xfrm>
                  <a:off x="1488" y="2400"/>
                  <a:ext cx="0" cy="144"/>
                </a:xfrm>
                <a:prstGeom prst="line">
                  <a:avLst/>
                </a:prstGeom>
                <a:noFill/>
                <a:ln w="38100">
                  <a:solidFill>
                    <a:srgbClr val="CC0000"/>
                  </a:solidFill>
                  <a:round/>
                  <a:headEnd/>
                  <a:tailEnd type="triangle" w="med" len="med"/>
                </a:ln>
              </p:spPr>
              <p:txBody>
                <a:bodyPr/>
                <a:lstStyle/>
                <a:p>
                  <a:endParaRPr lang="en-US"/>
                </a:p>
              </p:txBody>
            </p:sp>
            <p:sp>
              <p:nvSpPr>
                <p:cNvPr id="27680" name="Line 70"/>
                <p:cNvSpPr>
                  <a:spLocks noChangeShapeType="1"/>
                </p:cNvSpPr>
                <p:nvPr/>
              </p:nvSpPr>
              <p:spPr bwMode="auto">
                <a:xfrm>
                  <a:off x="1392" y="2400"/>
                  <a:ext cx="0" cy="144"/>
                </a:xfrm>
                <a:prstGeom prst="line">
                  <a:avLst/>
                </a:prstGeom>
                <a:noFill/>
                <a:ln w="38100">
                  <a:solidFill>
                    <a:srgbClr val="CC0000"/>
                  </a:solidFill>
                  <a:round/>
                  <a:headEnd/>
                  <a:tailEnd type="triangle" w="med" len="med"/>
                </a:ln>
              </p:spPr>
              <p:txBody>
                <a:bodyPr/>
                <a:lstStyle/>
                <a:p>
                  <a:endParaRPr lang="en-US"/>
                </a:p>
              </p:txBody>
            </p:sp>
            <p:sp>
              <p:nvSpPr>
                <p:cNvPr id="27681" name="Line 71"/>
                <p:cNvSpPr>
                  <a:spLocks noChangeShapeType="1"/>
                </p:cNvSpPr>
                <p:nvPr/>
              </p:nvSpPr>
              <p:spPr bwMode="auto">
                <a:xfrm>
                  <a:off x="1296" y="2400"/>
                  <a:ext cx="0" cy="144"/>
                </a:xfrm>
                <a:prstGeom prst="line">
                  <a:avLst/>
                </a:prstGeom>
                <a:noFill/>
                <a:ln w="38100">
                  <a:solidFill>
                    <a:srgbClr val="CC0000"/>
                  </a:solidFill>
                  <a:round/>
                  <a:headEnd/>
                  <a:tailEnd type="triangle" w="med" len="med"/>
                </a:ln>
              </p:spPr>
              <p:txBody>
                <a:bodyPr/>
                <a:lstStyle/>
                <a:p>
                  <a:endParaRPr lang="en-US"/>
                </a:p>
              </p:txBody>
            </p:sp>
            <p:sp>
              <p:nvSpPr>
                <p:cNvPr id="27682" name="Line 72"/>
                <p:cNvSpPr>
                  <a:spLocks noChangeShapeType="1"/>
                </p:cNvSpPr>
                <p:nvPr/>
              </p:nvSpPr>
              <p:spPr bwMode="auto">
                <a:xfrm>
                  <a:off x="1200" y="2400"/>
                  <a:ext cx="0" cy="144"/>
                </a:xfrm>
                <a:prstGeom prst="line">
                  <a:avLst/>
                </a:prstGeom>
                <a:noFill/>
                <a:ln w="38100">
                  <a:solidFill>
                    <a:srgbClr val="CC0000"/>
                  </a:solidFill>
                  <a:round/>
                  <a:headEnd/>
                  <a:tailEnd type="triangle" w="med" len="med"/>
                </a:ln>
              </p:spPr>
              <p:txBody>
                <a:bodyPr/>
                <a:lstStyle/>
                <a:p>
                  <a:endParaRPr lang="en-US"/>
                </a:p>
              </p:txBody>
            </p:sp>
            <p:sp>
              <p:nvSpPr>
                <p:cNvPr id="27683" name="Line 73"/>
                <p:cNvSpPr>
                  <a:spLocks noChangeShapeType="1"/>
                </p:cNvSpPr>
                <p:nvPr/>
              </p:nvSpPr>
              <p:spPr bwMode="auto">
                <a:xfrm>
                  <a:off x="1104" y="2400"/>
                  <a:ext cx="0" cy="144"/>
                </a:xfrm>
                <a:prstGeom prst="line">
                  <a:avLst/>
                </a:prstGeom>
                <a:noFill/>
                <a:ln w="38100">
                  <a:solidFill>
                    <a:srgbClr val="CC0000"/>
                  </a:solidFill>
                  <a:round/>
                  <a:headEnd/>
                  <a:tailEnd type="triangle" w="med" len="med"/>
                </a:ln>
              </p:spPr>
              <p:txBody>
                <a:bodyPr/>
                <a:lstStyle/>
                <a:p>
                  <a:endParaRPr lang="en-US"/>
                </a:p>
              </p:txBody>
            </p:sp>
            <p:sp>
              <p:nvSpPr>
                <p:cNvPr id="27684" name="Line 74"/>
                <p:cNvSpPr>
                  <a:spLocks noChangeShapeType="1"/>
                </p:cNvSpPr>
                <p:nvPr/>
              </p:nvSpPr>
              <p:spPr bwMode="auto">
                <a:xfrm>
                  <a:off x="1008" y="2400"/>
                  <a:ext cx="0" cy="144"/>
                </a:xfrm>
                <a:prstGeom prst="line">
                  <a:avLst/>
                </a:prstGeom>
                <a:noFill/>
                <a:ln w="38100">
                  <a:solidFill>
                    <a:srgbClr val="CC0000"/>
                  </a:solidFill>
                  <a:round/>
                  <a:headEnd/>
                  <a:tailEnd type="triangle" w="med" len="med"/>
                </a:ln>
              </p:spPr>
              <p:txBody>
                <a:bodyPr/>
                <a:lstStyle/>
                <a:p>
                  <a:endParaRPr lang="en-US"/>
                </a:p>
              </p:txBody>
            </p:sp>
            <p:sp>
              <p:nvSpPr>
                <p:cNvPr id="27685" name="AutoShape 75"/>
                <p:cNvSpPr>
                  <a:spLocks noChangeArrowheads="1"/>
                </p:cNvSpPr>
                <p:nvPr/>
              </p:nvSpPr>
              <p:spPr bwMode="auto">
                <a:xfrm flipV="1">
                  <a:off x="912" y="2544"/>
                  <a:ext cx="1440" cy="144"/>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7686" name="Line 76"/>
                <p:cNvSpPr>
                  <a:spLocks noChangeShapeType="1"/>
                </p:cNvSpPr>
                <p:nvPr/>
              </p:nvSpPr>
              <p:spPr bwMode="auto">
                <a:xfrm>
                  <a:off x="912" y="2544"/>
                  <a:ext cx="1440" cy="0"/>
                </a:xfrm>
                <a:prstGeom prst="line">
                  <a:avLst/>
                </a:prstGeom>
                <a:noFill/>
                <a:ln w="9525">
                  <a:solidFill>
                    <a:schemeClr val="tx1"/>
                  </a:solidFill>
                  <a:round/>
                  <a:headEnd/>
                  <a:tailEnd/>
                </a:ln>
              </p:spPr>
              <p:txBody>
                <a:bodyPr/>
                <a:lstStyle/>
                <a:p>
                  <a:endParaRPr lang="en-US"/>
                </a:p>
              </p:txBody>
            </p:sp>
            <p:sp>
              <p:nvSpPr>
                <p:cNvPr id="27687" name="Line 77"/>
                <p:cNvSpPr>
                  <a:spLocks noChangeShapeType="1"/>
                </p:cNvSpPr>
                <p:nvPr/>
              </p:nvSpPr>
              <p:spPr bwMode="auto">
                <a:xfrm>
                  <a:off x="912" y="2688"/>
                  <a:ext cx="1440" cy="0"/>
                </a:xfrm>
                <a:prstGeom prst="line">
                  <a:avLst/>
                </a:prstGeom>
                <a:noFill/>
                <a:ln w="28575">
                  <a:solidFill>
                    <a:schemeClr val="tx1"/>
                  </a:solidFill>
                  <a:round/>
                  <a:headEnd/>
                  <a:tailEnd/>
                </a:ln>
              </p:spPr>
              <p:txBody>
                <a:bodyPr/>
                <a:lstStyle/>
                <a:p>
                  <a:endParaRPr lang="en-US"/>
                </a:p>
              </p:txBody>
            </p:sp>
          </p:grpSp>
          <p:grpSp>
            <p:nvGrpSpPr>
              <p:cNvPr id="27659" name="Group 78"/>
              <p:cNvGrpSpPr>
                <a:grpSpLocks/>
              </p:cNvGrpSpPr>
              <p:nvPr/>
            </p:nvGrpSpPr>
            <p:grpSpPr bwMode="auto">
              <a:xfrm>
                <a:off x="5131" y="1103"/>
                <a:ext cx="335" cy="239"/>
                <a:chOff x="2347" y="2399"/>
                <a:chExt cx="335" cy="239"/>
              </a:xfrm>
            </p:grpSpPr>
            <p:sp>
              <p:nvSpPr>
                <p:cNvPr id="27669" name="Text Box 79"/>
                <p:cNvSpPr txBox="1">
                  <a:spLocks noChangeArrowheads="1"/>
                </p:cNvSpPr>
                <p:nvPr/>
              </p:nvSpPr>
              <p:spPr bwMode="auto">
                <a:xfrm>
                  <a:off x="2347" y="2399"/>
                  <a:ext cx="220"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7670" name="Text Box 80"/>
                <p:cNvSpPr txBox="1">
                  <a:spLocks noChangeArrowheads="1"/>
                </p:cNvSpPr>
                <p:nvPr/>
              </p:nvSpPr>
              <p:spPr bwMode="auto">
                <a:xfrm>
                  <a:off x="2351" y="2514"/>
                  <a:ext cx="331"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grpSp>
          <p:grpSp>
            <p:nvGrpSpPr>
              <p:cNvPr id="27660" name="Group 81"/>
              <p:cNvGrpSpPr>
                <a:grpSpLocks/>
              </p:cNvGrpSpPr>
              <p:nvPr/>
            </p:nvGrpSpPr>
            <p:grpSpPr bwMode="auto">
              <a:xfrm>
                <a:off x="5135" y="1391"/>
                <a:ext cx="335" cy="240"/>
                <a:chOff x="2347" y="2399"/>
                <a:chExt cx="335" cy="240"/>
              </a:xfrm>
            </p:grpSpPr>
            <p:sp>
              <p:nvSpPr>
                <p:cNvPr id="27667" name="Text Box 82"/>
                <p:cNvSpPr txBox="1">
                  <a:spLocks noChangeArrowheads="1"/>
                </p:cNvSpPr>
                <p:nvPr/>
              </p:nvSpPr>
              <p:spPr bwMode="auto">
                <a:xfrm>
                  <a:off x="2347" y="2399"/>
                  <a:ext cx="220"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7668" name="Text Box 83"/>
                <p:cNvSpPr txBox="1">
                  <a:spLocks noChangeArrowheads="1"/>
                </p:cNvSpPr>
                <p:nvPr/>
              </p:nvSpPr>
              <p:spPr bwMode="auto">
                <a:xfrm>
                  <a:off x="2351" y="2515"/>
                  <a:ext cx="331"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grpSp>
          <p:grpSp>
            <p:nvGrpSpPr>
              <p:cNvPr id="27661" name="Group 84"/>
              <p:cNvGrpSpPr>
                <a:grpSpLocks/>
              </p:cNvGrpSpPr>
              <p:nvPr/>
            </p:nvGrpSpPr>
            <p:grpSpPr bwMode="auto">
              <a:xfrm>
                <a:off x="5140" y="1679"/>
                <a:ext cx="335" cy="240"/>
                <a:chOff x="2348" y="2399"/>
                <a:chExt cx="335" cy="240"/>
              </a:xfrm>
            </p:grpSpPr>
            <p:sp>
              <p:nvSpPr>
                <p:cNvPr id="27665" name="Text Box 85"/>
                <p:cNvSpPr txBox="1">
                  <a:spLocks noChangeArrowheads="1"/>
                </p:cNvSpPr>
                <p:nvPr/>
              </p:nvSpPr>
              <p:spPr bwMode="auto">
                <a:xfrm>
                  <a:off x="2348" y="2399"/>
                  <a:ext cx="220"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7666" name="Text Box 86"/>
                <p:cNvSpPr txBox="1">
                  <a:spLocks noChangeArrowheads="1"/>
                </p:cNvSpPr>
                <p:nvPr/>
              </p:nvSpPr>
              <p:spPr bwMode="auto">
                <a:xfrm>
                  <a:off x="2352" y="2515"/>
                  <a:ext cx="331"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grpSp>
          <p:grpSp>
            <p:nvGrpSpPr>
              <p:cNvPr id="27662" name="Group 87"/>
              <p:cNvGrpSpPr>
                <a:grpSpLocks/>
              </p:cNvGrpSpPr>
              <p:nvPr/>
            </p:nvGrpSpPr>
            <p:grpSpPr bwMode="auto">
              <a:xfrm>
                <a:off x="5144" y="1967"/>
                <a:ext cx="335" cy="240"/>
                <a:chOff x="2348" y="2399"/>
                <a:chExt cx="335" cy="240"/>
              </a:xfrm>
            </p:grpSpPr>
            <p:sp>
              <p:nvSpPr>
                <p:cNvPr id="27663" name="Text Box 88"/>
                <p:cNvSpPr txBox="1">
                  <a:spLocks noChangeArrowheads="1"/>
                </p:cNvSpPr>
                <p:nvPr/>
              </p:nvSpPr>
              <p:spPr bwMode="auto">
                <a:xfrm>
                  <a:off x="2348" y="2399"/>
                  <a:ext cx="220"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7664" name="Text Box 89"/>
                <p:cNvSpPr txBox="1">
                  <a:spLocks noChangeArrowheads="1"/>
                </p:cNvSpPr>
                <p:nvPr/>
              </p:nvSpPr>
              <p:spPr bwMode="auto">
                <a:xfrm>
                  <a:off x="2352" y="2515"/>
                  <a:ext cx="331" cy="124"/>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grpSp>
        </p:grpSp>
        <p:sp>
          <p:nvSpPr>
            <p:cNvPr id="27654" name="Text Box 90"/>
            <p:cNvSpPr txBox="1">
              <a:spLocks noChangeArrowheads="1"/>
            </p:cNvSpPr>
            <p:nvPr/>
          </p:nvSpPr>
          <p:spPr bwMode="auto">
            <a:xfrm>
              <a:off x="462" y="668"/>
              <a:ext cx="1247" cy="288"/>
            </a:xfrm>
            <a:prstGeom prst="rect">
              <a:avLst/>
            </a:prstGeom>
            <a:noFill/>
            <a:ln w="9525">
              <a:noFill/>
              <a:miter lim="800000"/>
              <a:headEnd/>
              <a:tailEnd/>
            </a:ln>
          </p:spPr>
          <p:txBody>
            <a:bodyPr wrap="none">
              <a:spAutoFit/>
            </a:bodyPr>
            <a:lstStyle/>
            <a:p>
              <a:pPr algn="ctr" eaLnBrk="1" hangingPunct="1">
                <a:lnSpc>
                  <a:spcPct val="100000"/>
                </a:lnSpc>
              </a:pPr>
              <a:r>
                <a:rPr lang="en-US" sz="2400">
                  <a:latin typeface="Helvetica" pitchFamily="34" charset="0"/>
                  <a:cs typeface="Arial" charset="0"/>
                </a:rPr>
                <a:t>Map/Reduce</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6350"/>
            <a:ext cx="8704262" cy="779463"/>
          </a:xfrm>
        </p:spPr>
        <p:txBody>
          <a:bodyPr/>
          <a:lstStyle/>
          <a:p>
            <a:r>
              <a:rPr lang="en-US" dirty="0" smtClean="0"/>
              <a:t>HPC Machine Example</a:t>
            </a:r>
            <a:endParaRPr lang="en-US" dirty="0"/>
          </a:p>
        </p:txBody>
      </p:sp>
      <p:sp>
        <p:nvSpPr>
          <p:cNvPr id="3" name="Content Placeholder 2"/>
          <p:cNvSpPr>
            <a:spLocks noGrp="1"/>
          </p:cNvSpPr>
          <p:nvPr>
            <p:ph idx="1"/>
          </p:nvPr>
        </p:nvSpPr>
        <p:spPr>
          <a:xfrm>
            <a:off x="146050" y="755650"/>
            <a:ext cx="7677150" cy="5064125"/>
          </a:xfrm>
        </p:spPr>
        <p:txBody>
          <a:bodyPr/>
          <a:lstStyle/>
          <a:p>
            <a:r>
              <a:rPr lang="en-US" dirty="0" smtClean="0"/>
              <a:t>Jaguar Supercomputer</a:t>
            </a:r>
          </a:p>
          <a:p>
            <a:pPr lvl="1"/>
            <a:r>
              <a:rPr lang="en-US" dirty="0"/>
              <a:t>6</a:t>
            </a:r>
            <a:r>
              <a:rPr lang="en-US" baseline="30000" dirty="0" smtClean="0"/>
              <a:t>th</a:t>
            </a:r>
            <a:r>
              <a:rPr lang="en-US" dirty="0" smtClean="0"/>
              <a:t> </a:t>
            </a:r>
            <a:r>
              <a:rPr lang="en-US" dirty="0" smtClean="0"/>
              <a:t> </a:t>
            </a:r>
            <a:r>
              <a:rPr lang="en-US" dirty="0" smtClean="0"/>
              <a:t>fastest in world</a:t>
            </a:r>
          </a:p>
          <a:p>
            <a:r>
              <a:rPr lang="en-US" dirty="0" smtClean="0"/>
              <a:t>Compute Nodes</a:t>
            </a:r>
          </a:p>
          <a:p>
            <a:pPr lvl="1"/>
            <a:r>
              <a:rPr lang="en-US" dirty="0" smtClean="0"/>
              <a:t>18,688 </a:t>
            </a:r>
            <a:r>
              <a:rPr lang="en-US" dirty="0" smtClean="0"/>
              <a:t>node</a:t>
            </a:r>
            <a:endParaRPr lang="en-US" dirty="0" smtClean="0"/>
          </a:p>
          <a:p>
            <a:pPr lvl="1"/>
            <a:r>
              <a:rPr lang="en-US" dirty="0" smtClean="0"/>
              <a:t>Node</a:t>
            </a:r>
          </a:p>
          <a:p>
            <a:pPr lvl="2"/>
            <a:r>
              <a:rPr lang="en-US" dirty="0" smtClean="0"/>
              <a:t>2X </a:t>
            </a:r>
            <a:r>
              <a:rPr lang="en-US" dirty="0" smtClean="0"/>
              <a:t>2.6Ghz 6-core AMD Opteron</a:t>
            </a:r>
          </a:p>
          <a:p>
            <a:pPr lvl="2"/>
            <a:r>
              <a:rPr lang="en-US" dirty="0" smtClean="0"/>
              <a:t>16GB memory</a:t>
            </a:r>
          </a:p>
          <a:p>
            <a:pPr lvl="1"/>
            <a:r>
              <a:rPr lang="en-US" dirty="0" smtClean="0"/>
              <a:t>Combined </a:t>
            </a:r>
            <a:r>
              <a:rPr lang="en-US" dirty="0" smtClean="0"/>
              <a:t>total</a:t>
            </a:r>
            <a:endParaRPr lang="en-US" dirty="0"/>
          </a:p>
          <a:p>
            <a:pPr lvl="2"/>
            <a:r>
              <a:rPr lang="en-US" dirty="0" smtClean="0"/>
              <a:t>2.3 </a:t>
            </a:r>
            <a:r>
              <a:rPr lang="en-US" dirty="0" err="1" smtClean="0"/>
              <a:t>petaflop</a:t>
            </a:r>
            <a:r>
              <a:rPr lang="en-US" dirty="0" smtClean="0"/>
              <a:t> / 300 TB </a:t>
            </a:r>
            <a:r>
              <a:rPr lang="en-US" dirty="0" smtClean="0"/>
              <a:t>memory</a:t>
            </a:r>
          </a:p>
          <a:p>
            <a:pPr lvl="2"/>
            <a:r>
              <a:rPr lang="en-US" dirty="0" smtClean="0"/>
              <a:t>5.1 MW total power consumption</a:t>
            </a:r>
            <a:endParaRPr lang="en-US" dirty="0" smtClean="0"/>
          </a:p>
          <a:p>
            <a:r>
              <a:rPr lang="en-US" dirty="0" smtClean="0"/>
              <a:t>Network</a:t>
            </a:r>
          </a:p>
          <a:p>
            <a:pPr lvl="1"/>
            <a:r>
              <a:rPr lang="en-US" dirty="0" smtClean="0"/>
              <a:t>3D torus</a:t>
            </a:r>
          </a:p>
          <a:p>
            <a:pPr lvl="2"/>
            <a:r>
              <a:rPr lang="en-US" dirty="0" smtClean="0"/>
              <a:t>Each node connected to 6 neighbors via 6.0 GB/s links</a:t>
            </a:r>
          </a:p>
          <a:p>
            <a:r>
              <a:rPr lang="en-US" dirty="0" smtClean="0"/>
              <a:t>Storage Server</a:t>
            </a:r>
          </a:p>
          <a:p>
            <a:pPr lvl="1"/>
            <a:r>
              <a:rPr lang="en-US" dirty="0" smtClean="0"/>
              <a:t>10PB RAID-based disk array</a:t>
            </a:r>
            <a:endParaRPr lang="en-US" dirty="0"/>
          </a:p>
        </p:txBody>
      </p:sp>
      <p:pic>
        <p:nvPicPr>
          <p:cNvPr id="122882" name="Picture 2"/>
          <p:cNvPicPr>
            <a:picLocks noChangeAspect="1" noChangeArrowheads="1"/>
          </p:cNvPicPr>
          <p:nvPr/>
        </p:nvPicPr>
        <p:blipFill>
          <a:blip r:embed="rId2"/>
          <a:srcRect/>
          <a:stretch>
            <a:fillRect/>
          </a:stretch>
        </p:blipFill>
        <p:spPr bwMode="auto">
          <a:xfrm>
            <a:off x="4870450" y="755650"/>
            <a:ext cx="3733800" cy="2023720"/>
          </a:xfrm>
          <a:prstGeom prst="rect">
            <a:avLst/>
          </a:prstGeom>
          <a:noFill/>
          <a:ln w="9525">
            <a:noFill/>
            <a:miter lim="800000"/>
            <a:headEnd/>
            <a:tailEnd/>
          </a:ln>
        </p:spPr>
      </p:pic>
      <p:pic>
        <p:nvPicPr>
          <p:cNvPr id="122883" name="Picture 3"/>
          <p:cNvPicPr>
            <a:picLocks noChangeAspect="1" noChangeArrowheads="1"/>
          </p:cNvPicPr>
          <p:nvPr/>
        </p:nvPicPr>
        <p:blipFill>
          <a:blip r:embed="rId3">
            <a:alphaModFix/>
            <a:extLst>
              <a:ext uri="{BEBA8EAE-BF5A-486C-A8C5-ECC9F3942E4B}">
                <a14:imgProps xmlns:a14="http://schemas.microsoft.com/office/drawing/2010/main">
                  <a14:imgLayer r:embed="rId4">
                    <a14:imgEffect>
                      <a14:backgroundRemoval t="9917" b="91736" l="7200" r="90000"/>
                    </a14:imgEffect>
                  </a14:imgLayer>
                </a14:imgProps>
              </a:ext>
            </a:extLst>
          </a:blip>
          <a:srcRect/>
          <a:stretch>
            <a:fillRect/>
          </a:stretch>
        </p:blipFill>
        <p:spPr bwMode="auto">
          <a:xfrm>
            <a:off x="6623050" y="2965450"/>
            <a:ext cx="2381250" cy="2305050"/>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298450" y="69850"/>
            <a:ext cx="8551863" cy="779463"/>
          </a:xfrm>
        </p:spPr>
        <p:txBody>
          <a:bodyPr/>
          <a:lstStyle/>
          <a:p>
            <a:pPr eaLnBrk="1" hangingPunct="1">
              <a:defRPr/>
            </a:pPr>
            <a:r>
              <a:rPr lang="en-US" dirty="0" smtClean="0"/>
              <a:t>Map/Reduce Fault Tolerance</a:t>
            </a:r>
          </a:p>
        </p:txBody>
      </p:sp>
      <p:sp>
        <p:nvSpPr>
          <p:cNvPr id="495619" name="Rectangle 3"/>
          <p:cNvSpPr>
            <a:spLocks noGrp="1" noChangeArrowheads="1"/>
          </p:cNvSpPr>
          <p:nvPr>
            <p:ph type="body" idx="1"/>
          </p:nvPr>
        </p:nvSpPr>
        <p:spPr>
          <a:xfrm>
            <a:off x="4108450" y="755650"/>
            <a:ext cx="4476750" cy="5676900"/>
          </a:xfrm>
        </p:spPr>
        <p:txBody>
          <a:bodyPr/>
          <a:lstStyle/>
          <a:p>
            <a:pPr eaLnBrk="1" hangingPunct="1">
              <a:defRPr/>
            </a:pPr>
            <a:r>
              <a:rPr lang="en-US" dirty="0" smtClean="0"/>
              <a:t>Data Integrity</a:t>
            </a:r>
          </a:p>
          <a:p>
            <a:pPr lvl="1" eaLnBrk="1" hangingPunct="1">
              <a:defRPr/>
            </a:pPr>
            <a:r>
              <a:rPr lang="en-US" dirty="0" smtClean="0"/>
              <a:t>Store multiple copies of each file</a:t>
            </a:r>
          </a:p>
          <a:p>
            <a:pPr lvl="1" eaLnBrk="1" hangingPunct="1">
              <a:defRPr/>
            </a:pPr>
            <a:r>
              <a:rPr lang="en-US" dirty="0" smtClean="0"/>
              <a:t>Including intermediate results of each Map / Reduce</a:t>
            </a:r>
          </a:p>
          <a:p>
            <a:pPr lvl="2" eaLnBrk="1" hangingPunct="1">
              <a:defRPr/>
            </a:pPr>
            <a:r>
              <a:rPr lang="en-US" dirty="0" smtClean="0"/>
              <a:t>Continuous </a:t>
            </a:r>
            <a:r>
              <a:rPr lang="en-US" dirty="0" err="1" smtClean="0"/>
              <a:t>checkpointing</a:t>
            </a:r>
            <a:endParaRPr lang="en-US" dirty="0" smtClean="0"/>
          </a:p>
          <a:p>
            <a:pPr eaLnBrk="1" hangingPunct="1">
              <a:defRPr/>
            </a:pPr>
            <a:r>
              <a:rPr lang="en-US" dirty="0" smtClean="0"/>
              <a:t>Recovering from Failure</a:t>
            </a:r>
          </a:p>
          <a:p>
            <a:pPr lvl="1" eaLnBrk="1" hangingPunct="1">
              <a:defRPr/>
            </a:pPr>
            <a:r>
              <a:rPr lang="en-US" dirty="0" smtClean="0"/>
              <a:t>Simply </a:t>
            </a:r>
            <a:r>
              <a:rPr lang="en-US" dirty="0" err="1" smtClean="0"/>
              <a:t>recompute</a:t>
            </a:r>
            <a:r>
              <a:rPr lang="en-US" dirty="0" smtClean="0"/>
              <a:t> lost result</a:t>
            </a:r>
          </a:p>
          <a:p>
            <a:pPr lvl="2" eaLnBrk="1" hangingPunct="1">
              <a:defRPr/>
            </a:pPr>
            <a:r>
              <a:rPr lang="en-US" dirty="0" smtClean="0"/>
              <a:t>Localized effect</a:t>
            </a:r>
          </a:p>
          <a:p>
            <a:pPr lvl="1" eaLnBrk="1" hangingPunct="1">
              <a:defRPr/>
            </a:pPr>
            <a:r>
              <a:rPr lang="en-US" dirty="0" smtClean="0"/>
              <a:t>Dynamic scheduler keeps all processors busy</a:t>
            </a:r>
          </a:p>
        </p:txBody>
      </p:sp>
      <p:sp>
        <p:nvSpPr>
          <p:cNvPr id="28676" name="Line 7"/>
          <p:cNvSpPr>
            <a:spLocks noChangeShapeType="1"/>
          </p:cNvSpPr>
          <p:nvPr/>
        </p:nvSpPr>
        <p:spPr bwMode="auto">
          <a:xfrm>
            <a:off x="312420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77" name="Line 8"/>
          <p:cNvSpPr>
            <a:spLocks noChangeShapeType="1"/>
          </p:cNvSpPr>
          <p:nvPr/>
        </p:nvSpPr>
        <p:spPr bwMode="auto">
          <a:xfrm>
            <a:off x="291147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78" name="Line 9"/>
          <p:cNvSpPr>
            <a:spLocks noChangeShapeType="1"/>
          </p:cNvSpPr>
          <p:nvPr/>
        </p:nvSpPr>
        <p:spPr bwMode="auto">
          <a:xfrm>
            <a:off x="269875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79" name="Line 10"/>
          <p:cNvSpPr>
            <a:spLocks noChangeShapeType="1"/>
          </p:cNvSpPr>
          <p:nvPr/>
        </p:nvSpPr>
        <p:spPr bwMode="auto">
          <a:xfrm>
            <a:off x="2486025" y="3506788"/>
            <a:ext cx="0" cy="182562"/>
          </a:xfrm>
          <a:prstGeom prst="line">
            <a:avLst/>
          </a:prstGeom>
          <a:noFill/>
          <a:ln w="38100">
            <a:solidFill>
              <a:srgbClr val="CC0000"/>
            </a:solidFill>
            <a:round/>
            <a:headEnd/>
            <a:tailEnd/>
          </a:ln>
        </p:spPr>
        <p:txBody>
          <a:bodyPr/>
          <a:lstStyle/>
          <a:p>
            <a:endParaRPr lang="en-US"/>
          </a:p>
        </p:txBody>
      </p:sp>
      <p:sp>
        <p:nvSpPr>
          <p:cNvPr id="28680" name="Line 11"/>
          <p:cNvSpPr>
            <a:spLocks noChangeShapeType="1"/>
          </p:cNvSpPr>
          <p:nvPr/>
        </p:nvSpPr>
        <p:spPr bwMode="auto">
          <a:xfrm>
            <a:off x="227330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1" name="Line 12"/>
          <p:cNvSpPr>
            <a:spLocks noChangeShapeType="1"/>
          </p:cNvSpPr>
          <p:nvPr/>
        </p:nvSpPr>
        <p:spPr bwMode="auto">
          <a:xfrm>
            <a:off x="206057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2" name="Line 13"/>
          <p:cNvSpPr>
            <a:spLocks noChangeShapeType="1"/>
          </p:cNvSpPr>
          <p:nvPr/>
        </p:nvSpPr>
        <p:spPr bwMode="auto">
          <a:xfrm>
            <a:off x="184785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3" name="Line 14"/>
          <p:cNvSpPr>
            <a:spLocks noChangeShapeType="1"/>
          </p:cNvSpPr>
          <p:nvPr/>
        </p:nvSpPr>
        <p:spPr bwMode="auto">
          <a:xfrm>
            <a:off x="163512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4" name="Line 15"/>
          <p:cNvSpPr>
            <a:spLocks noChangeShapeType="1"/>
          </p:cNvSpPr>
          <p:nvPr/>
        </p:nvSpPr>
        <p:spPr bwMode="auto">
          <a:xfrm>
            <a:off x="142240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5" name="Line 16"/>
          <p:cNvSpPr>
            <a:spLocks noChangeShapeType="1"/>
          </p:cNvSpPr>
          <p:nvPr/>
        </p:nvSpPr>
        <p:spPr bwMode="auto">
          <a:xfrm>
            <a:off x="120967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6" name="Line 17"/>
          <p:cNvSpPr>
            <a:spLocks noChangeShapeType="1"/>
          </p:cNvSpPr>
          <p:nvPr/>
        </p:nvSpPr>
        <p:spPr bwMode="auto">
          <a:xfrm>
            <a:off x="99695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7" name="Line 18"/>
          <p:cNvSpPr>
            <a:spLocks noChangeShapeType="1"/>
          </p:cNvSpPr>
          <p:nvPr/>
        </p:nvSpPr>
        <p:spPr bwMode="auto">
          <a:xfrm>
            <a:off x="78422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8" name="Line 19"/>
          <p:cNvSpPr>
            <a:spLocks noChangeShapeType="1"/>
          </p:cNvSpPr>
          <p:nvPr/>
        </p:nvSpPr>
        <p:spPr bwMode="auto">
          <a:xfrm>
            <a:off x="571500" y="3506788"/>
            <a:ext cx="0" cy="319087"/>
          </a:xfrm>
          <a:prstGeom prst="line">
            <a:avLst/>
          </a:prstGeom>
          <a:noFill/>
          <a:ln w="38100">
            <a:solidFill>
              <a:srgbClr val="CC0000"/>
            </a:solidFill>
            <a:round/>
            <a:headEnd/>
            <a:tailEnd type="triangle" w="med" len="med"/>
          </a:ln>
        </p:spPr>
        <p:txBody>
          <a:bodyPr/>
          <a:lstStyle/>
          <a:p>
            <a:endParaRPr lang="en-US"/>
          </a:p>
        </p:txBody>
      </p:sp>
      <p:sp>
        <p:nvSpPr>
          <p:cNvPr id="28689" name="Line 20"/>
          <p:cNvSpPr>
            <a:spLocks noChangeShapeType="1"/>
          </p:cNvSpPr>
          <p:nvPr/>
        </p:nvSpPr>
        <p:spPr bwMode="auto">
          <a:xfrm>
            <a:off x="358775" y="3506788"/>
            <a:ext cx="0" cy="319087"/>
          </a:xfrm>
          <a:prstGeom prst="line">
            <a:avLst/>
          </a:prstGeom>
          <a:noFill/>
          <a:ln w="38100">
            <a:solidFill>
              <a:srgbClr val="CC0000"/>
            </a:solidFill>
            <a:round/>
            <a:headEnd/>
            <a:tailEnd type="triangle" w="med" len="med"/>
          </a:ln>
        </p:spPr>
        <p:txBody>
          <a:bodyPr/>
          <a:lstStyle/>
          <a:p>
            <a:endParaRPr lang="en-US"/>
          </a:p>
        </p:txBody>
      </p:sp>
      <p:sp>
        <p:nvSpPr>
          <p:cNvPr id="28690" name="AutoShape 21"/>
          <p:cNvSpPr>
            <a:spLocks noChangeArrowheads="1"/>
          </p:cNvSpPr>
          <p:nvPr/>
        </p:nvSpPr>
        <p:spPr bwMode="auto">
          <a:xfrm flipV="1">
            <a:off x="146050" y="3825875"/>
            <a:ext cx="3190875" cy="319088"/>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8691" name="Line 22"/>
          <p:cNvSpPr>
            <a:spLocks noChangeShapeType="1"/>
          </p:cNvSpPr>
          <p:nvPr/>
        </p:nvSpPr>
        <p:spPr bwMode="auto">
          <a:xfrm>
            <a:off x="146050" y="3825875"/>
            <a:ext cx="3190875" cy="0"/>
          </a:xfrm>
          <a:prstGeom prst="line">
            <a:avLst/>
          </a:prstGeom>
          <a:noFill/>
          <a:ln w="9525">
            <a:solidFill>
              <a:schemeClr val="tx1"/>
            </a:solidFill>
            <a:round/>
            <a:headEnd/>
            <a:tailEnd/>
          </a:ln>
        </p:spPr>
        <p:txBody>
          <a:bodyPr/>
          <a:lstStyle/>
          <a:p>
            <a:endParaRPr lang="en-US"/>
          </a:p>
        </p:txBody>
      </p:sp>
      <p:sp>
        <p:nvSpPr>
          <p:cNvPr id="28692" name="Line 23"/>
          <p:cNvSpPr>
            <a:spLocks noChangeShapeType="1"/>
          </p:cNvSpPr>
          <p:nvPr/>
        </p:nvSpPr>
        <p:spPr bwMode="auto">
          <a:xfrm>
            <a:off x="146050" y="4144963"/>
            <a:ext cx="3190875" cy="0"/>
          </a:xfrm>
          <a:prstGeom prst="line">
            <a:avLst/>
          </a:prstGeom>
          <a:noFill/>
          <a:ln w="28575">
            <a:solidFill>
              <a:schemeClr val="tx1"/>
            </a:solidFill>
            <a:round/>
            <a:headEnd/>
            <a:tailEnd/>
          </a:ln>
        </p:spPr>
        <p:txBody>
          <a:bodyPr/>
          <a:lstStyle/>
          <a:p>
            <a:endParaRPr lang="en-US"/>
          </a:p>
        </p:txBody>
      </p:sp>
      <p:sp>
        <p:nvSpPr>
          <p:cNvPr id="28693" name="Line 25"/>
          <p:cNvSpPr>
            <a:spLocks noChangeShapeType="1"/>
          </p:cNvSpPr>
          <p:nvPr/>
        </p:nvSpPr>
        <p:spPr bwMode="auto">
          <a:xfrm>
            <a:off x="3124200"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4" name="Line 26"/>
          <p:cNvSpPr>
            <a:spLocks noChangeShapeType="1"/>
          </p:cNvSpPr>
          <p:nvPr/>
        </p:nvSpPr>
        <p:spPr bwMode="auto">
          <a:xfrm>
            <a:off x="2911475"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5" name="Line 27"/>
          <p:cNvSpPr>
            <a:spLocks noChangeShapeType="1"/>
          </p:cNvSpPr>
          <p:nvPr/>
        </p:nvSpPr>
        <p:spPr bwMode="auto">
          <a:xfrm>
            <a:off x="2698750"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6" name="Line 28"/>
          <p:cNvSpPr>
            <a:spLocks noChangeShapeType="1"/>
          </p:cNvSpPr>
          <p:nvPr/>
        </p:nvSpPr>
        <p:spPr bwMode="auto">
          <a:xfrm>
            <a:off x="2486025"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7" name="Line 29"/>
          <p:cNvSpPr>
            <a:spLocks noChangeShapeType="1"/>
          </p:cNvSpPr>
          <p:nvPr/>
        </p:nvSpPr>
        <p:spPr bwMode="auto">
          <a:xfrm>
            <a:off x="2273300"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8" name="Line 30"/>
          <p:cNvSpPr>
            <a:spLocks noChangeShapeType="1"/>
          </p:cNvSpPr>
          <p:nvPr/>
        </p:nvSpPr>
        <p:spPr bwMode="auto">
          <a:xfrm>
            <a:off x="2060575" y="2868613"/>
            <a:ext cx="0" cy="319087"/>
          </a:xfrm>
          <a:prstGeom prst="line">
            <a:avLst/>
          </a:prstGeom>
          <a:noFill/>
          <a:ln w="38100">
            <a:solidFill>
              <a:srgbClr val="CC0000"/>
            </a:solidFill>
            <a:round/>
            <a:headEnd/>
            <a:tailEnd type="triangle" w="med" len="med"/>
          </a:ln>
        </p:spPr>
        <p:txBody>
          <a:bodyPr/>
          <a:lstStyle/>
          <a:p>
            <a:endParaRPr lang="en-US"/>
          </a:p>
        </p:txBody>
      </p:sp>
      <p:sp>
        <p:nvSpPr>
          <p:cNvPr id="28699" name="Line 31"/>
          <p:cNvSpPr>
            <a:spLocks noChangeShapeType="1"/>
          </p:cNvSpPr>
          <p:nvPr/>
        </p:nvSpPr>
        <p:spPr bwMode="auto">
          <a:xfrm>
            <a:off x="1847850"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0" name="Line 32"/>
          <p:cNvSpPr>
            <a:spLocks noChangeShapeType="1"/>
          </p:cNvSpPr>
          <p:nvPr/>
        </p:nvSpPr>
        <p:spPr bwMode="auto">
          <a:xfrm>
            <a:off x="1635125"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1" name="Line 33"/>
          <p:cNvSpPr>
            <a:spLocks noChangeShapeType="1"/>
          </p:cNvSpPr>
          <p:nvPr/>
        </p:nvSpPr>
        <p:spPr bwMode="auto">
          <a:xfrm>
            <a:off x="1422400"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2" name="Line 34"/>
          <p:cNvSpPr>
            <a:spLocks noChangeShapeType="1"/>
          </p:cNvSpPr>
          <p:nvPr/>
        </p:nvSpPr>
        <p:spPr bwMode="auto">
          <a:xfrm>
            <a:off x="1209675"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3" name="Line 35"/>
          <p:cNvSpPr>
            <a:spLocks noChangeShapeType="1"/>
          </p:cNvSpPr>
          <p:nvPr/>
        </p:nvSpPr>
        <p:spPr bwMode="auto">
          <a:xfrm>
            <a:off x="996950"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4" name="Line 36"/>
          <p:cNvSpPr>
            <a:spLocks noChangeShapeType="1"/>
          </p:cNvSpPr>
          <p:nvPr/>
        </p:nvSpPr>
        <p:spPr bwMode="auto">
          <a:xfrm>
            <a:off x="784225"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5" name="Line 37"/>
          <p:cNvSpPr>
            <a:spLocks noChangeShapeType="1"/>
          </p:cNvSpPr>
          <p:nvPr/>
        </p:nvSpPr>
        <p:spPr bwMode="auto">
          <a:xfrm>
            <a:off x="571500"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6" name="Line 38"/>
          <p:cNvSpPr>
            <a:spLocks noChangeShapeType="1"/>
          </p:cNvSpPr>
          <p:nvPr/>
        </p:nvSpPr>
        <p:spPr bwMode="auto">
          <a:xfrm>
            <a:off x="358775" y="2868613"/>
            <a:ext cx="0" cy="319087"/>
          </a:xfrm>
          <a:prstGeom prst="line">
            <a:avLst/>
          </a:prstGeom>
          <a:noFill/>
          <a:ln w="38100">
            <a:solidFill>
              <a:srgbClr val="CC0000"/>
            </a:solidFill>
            <a:round/>
            <a:headEnd/>
            <a:tailEnd type="triangle" w="med" len="med"/>
          </a:ln>
        </p:spPr>
        <p:txBody>
          <a:bodyPr/>
          <a:lstStyle/>
          <a:p>
            <a:endParaRPr lang="en-US"/>
          </a:p>
        </p:txBody>
      </p:sp>
      <p:sp>
        <p:nvSpPr>
          <p:cNvPr id="28707" name="AutoShape 39"/>
          <p:cNvSpPr>
            <a:spLocks noChangeArrowheads="1"/>
          </p:cNvSpPr>
          <p:nvPr/>
        </p:nvSpPr>
        <p:spPr bwMode="auto">
          <a:xfrm flipV="1">
            <a:off x="146050" y="3187700"/>
            <a:ext cx="3190875" cy="319088"/>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8708" name="Line 40"/>
          <p:cNvSpPr>
            <a:spLocks noChangeShapeType="1"/>
          </p:cNvSpPr>
          <p:nvPr/>
        </p:nvSpPr>
        <p:spPr bwMode="auto">
          <a:xfrm>
            <a:off x="146050" y="3187700"/>
            <a:ext cx="3190875" cy="0"/>
          </a:xfrm>
          <a:prstGeom prst="line">
            <a:avLst/>
          </a:prstGeom>
          <a:noFill/>
          <a:ln w="9525">
            <a:solidFill>
              <a:schemeClr val="tx1"/>
            </a:solidFill>
            <a:round/>
            <a:headEnd/>
            <a:tailEnd/>
          </a:ln>
        </p:spPr>
        <p:txBody>
          <a:bodyPr/>
          <a:lstStyle/>
          <a:p>
            <a:endParaRPr lang="en-US"/>
          </a:p>
        </p:txBody>
      </p:sp>
      <p:sp>
        <p:nvSpPr>
          <p:cNvPr id="28709" name="Line 43"/>
          <p:cNvSpPr>
            <a:spLocks noChangeShapeType="1"/>
          </p:cNvSpPr>
          <p:nvPr/>
        </p:nvSpPr>
        <p:spPr bwMode="auto">
          <a:xfrm>
            <a:off x="312420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0" name="Line 44"/>
          <p:cNvSpPr>
            <a:spLocks noChangeShapeType="1"/>
          </p:cNvSpPr>
          <p:nvPr/>
        </p:nvSpPr>
        <p:spPr bwMode="auto">
          <a:xfrm>
            <a:off x="291147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1" name="Line 45"/>
          <p:cNvSpPr>
            <a:spLocks noChangeShapeType="1"/>
          </p:cNvSpPr>
          <p:nvPr/>
        </p:nvSpPr>
        <p:spPr bwMode="auto">
          <a:xfrm>
            <a:off x="269875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2" name="Line 46"/>
          <p:cNvSpPr>
            <a:spLocks noChangeShapeType="1"/>
          </p:cNvSpPr>
          <p:nvPr/>
        </p:nvSpPr>
        <p:spPr bwMode="auto">
          <a:xfrm>
            <a:off x="248602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3" name="Line 47"/>
          <p:cNvSpPr>
            <a:spLocks noChangeShapeType="1"/>
          </p:cNvSpPr>
          <p:nvPr/>
        </p:nvSpPr>
        <p:spPr bwMode="auto">
          <a:xfrm>
            <a:off x="227330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4" name="Line 48"/>
          <p:cNvSpPr>
            <a:spLocks noChangeShapeType="1"/>
          </p:cNvSpPr>
          <p:nvPr/>
        </p:nvSpPr>
        <p:spPr bwMode="auto">
          <a:xfrm>
            <a:off x="206057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5" name="Line 49"/>
          <p:cNvSpPr>
            <a:spLocks noChangeShapeType="1"/>
          </p:cNvSpPr>
          <p:nvPr/>
        </p:nvSpPr>
        <p:spPr bwMode="auto">
          <a:xfrm>
            <a:off x="184785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6" name="Line 50"/>
          <p:cNvSpPr>
            <a:spLocks noChangeShapeType="1"/>
          </p:cNvSpPr>
          <p:nvPr/>
        </p:nvSpPr>
        <p:spPr bwMode="auto">
          <a:xfrm>
            <a:off x="163512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7" name="Line 51"/>
          <p:cNvSpPr>
            <a:spLocks noChangeShapeType="1"/>
          </p:cNvSpPr>
          <p:nvPr/>
        </p:nvSpPr>
        <p:spPr bwMode="auto">
          <a:xfrm>
            <a:off x="142240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8" name="Line 52"/>
          <p:cNvSpPr>
            <a:spLocks noChangeShapeType="1"/>
          </p:cNvSpPr>
          <p:nvPr/>
        </p:nvSpPr>
        <p:spPr bwMode="auto">
          <a:xfrm>
            <a:off x="120967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19" name="Line 53"/>
          <p:cNvSpPr>
            <a:spLocks noChangeShapeType="1"/>
          </p:cNvSpPr>
          <p:nvPr/>
        </p:nvSpPr>
        <p:spPr bwMode="auto">
          <a:xfrm>
            <a:off x="99695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20" name="Line 54"/>
          <p:cNvSpPr>
            <a:spLocks noChangeShapeType="1"/>
          </p:cNvSpPr>
          <p:nvPr/>
        </p:nvSpPr>
        <p:spPr bwMode="auto">
          <a:xfrm>
            <a:off x="78422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21" name="Line 55"/>
          <p:cNvSpPr>
            <a:spLocks noChangeShapeType="1"/>
          </p:cNvSpPr>
          <p:nvPr/>
        </p:nvSpPr>
        <p:spPr bwMode="auto">
          <a:xfrm>
            <a:off x="571500" y="2230438"/>
            <a:ext cx="0" cy="319087"/>
          </a:xfrm>
          <a:prstGeom prst="line">
            <a:avLst/>
          </a:prstGeom>
          <a:noFill/>
          <a:ln w="38100">
            <a:solidFill>
              <a:srgbClr val="CC0000"/>
            </a:solidFill>
            <a:round/>
            <a:headEnd/>
            <a:tailEnd type="triangle" w="med" len="med"/>
          </a:ln>
        </p:spPr>
        <p:txBody>
          <a:bodyPr/>
          <a:lstStyle/>
          <a:p>
            <a:endParaRPr lang="en-US"/>
          </a:p>
        </p:txBody>
      </p:sp>
      <p:sp>
        <p:nvSpPr>
          <p:cNvPr id="28722" name="Line 56"/>
          <p:cNvSpPr>
            <a:spLocks noChangeShapeType="1"/>
          </p:cNvSpPr>
          <p:nvPr/>
        </p:nvSpPr>
        <p:spPr bwMode="auto">
          <a:xfrm>
            <a:off x="358775" y="2230438"/>
            <a:ext cx="0" cy="319087"/>
          </a:xfrm>
          <a:prstGeom prst="line">
            <a:avLst/>
          </a:prstGeom>
          <a:noFill/>
          <a:ln w="38100">
            <a:solidFill>
              <a:srgbClr val="CC0000"/>
            </a:solidFill>
            <a:round/>
            <a:headEnd/>
            <a:tailEnd type="triangle" w="med" len="med"/>
          </a:ln>
        </p:spPr>
        <p:txBody>
          <a:bodyPr/>
          <a:lstStyle/>
          <a:p>
            <a:endParaRPr lang="en-US"/>
          </a:p>
        </p:txBody>
      </p:sp>
      <p:sp>
        <p:nvSpPr>
          <p:cNvPr id="28723" name="AutoShape 57"/>
          <p:cNvSpPr>
            <a:spLocks noChangeArrowheads="1"/>
          </p:cNvSpPr>
          <p:nvPr/>
        </p:nvSpPr>
        <p:spPr bwMode="auto">
          <a:xfrm flipV="1">
            <a:off x="146050" y="2549525"/>
            <a:ext cx="3190875" cy="319088"/>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8724" name="Line 58"/>
          <p:cNvSpPr>
            <a:spLocks noChangeShapeType="1"/>
          </p:cNvSpPr>
          <p:nvPr/>
        </p:nvSpPr>
        <p:spPr bwMode="auto">
          <a:xfrm>
            <a:off x="146050" y="2549525"/>
            <a:ext cx="3190875" cy="0"/>
          </a:xfrm>
          <a:prstGeom prst="line">
            <a:avLst/>
          </a:prstGeom>
          <a:noFill/>
          <a:ln w="9525">
            <a:solidFill>
              <a:schemeClr val="tx1"/>
            </a:solidFill>
            <a:round/>
            <a:headEnd/>
            <a:tailEnd/>
          </a:ln>
        </p:spPr>
        <p:txBody>
          <a:bodyPr/>
          <a:lstStyle/>
          <a:p>
            <a:endParaRPr lang="en-US"/>
          </a:p>
        </p:txBody>
      </p:sp>
      <p:sp>
        <p:nvSpPr>
          <p:cNvPr id="28725" name="Line 59"/>
          <p:cNvSpPr>
            <a:spLocks noChangeShapeType="1"/>
          </p:cNvSpPr>
          <p:nvPr/>
        </p:nvSpPr>
        <p:spPr bwMode="auto">
          <a:xfrm>
            <a:off x="146050" y="2868613"/>
            <a:ext cx="3190875" cy="0"/>
          </a:xfrm>
          <a:prstGeom prst="line">
            <a:avLst/>
          </a:prstGeom>
          <a:noFill/>
          <a:ln w="28575">
            <a:solidFill>
              <a:schemeClr val="tx1"/>
            </a:solidFill>
            <a:round/>
            <a:headEnd/>
            <a:tailEnd/>
          </a:ln>
        </p:spPr>
        <p:txBody>
          <a:bodyPr/>
          <a:lstStyle/>
          <a:p>
            <a:endParaRPr lang="en-US"/>
          </a:p>
        </p:txBody>
      </p:sp>
      <p:sp>
        <p:nvSpPr>
          <p:cNvPr id="28726" name="Line 61"/>
          <p:cNvSpPr>
            <a:spLocks noChangeShapeType="1"/>
          </p:cNvSpPr>
          <p:nvPr/>
        </p:nvSpPr>
        <p:spPr bwMode="auto">
          <a:xfrm>
            <a:off x="312420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27" name="Line 62"/>
          <p:cNvSpPr>
            <a:spLocks noChangeShapeType="1"/>
          </p:cNvSpPr>
          <p:nvPr/>
        </p:nvSpPr>
        <p:spPr bwMode="auto">
          <a:xfrm>
            <a:off x="291147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28" name="Line 63"/>
          <p:cNvSpPr>
            <a:spLocks noChangeShapeType="1"/>
          </p:cNvSpPr>
          <p:nvPr/>
        </p:nvSpPr>
        <p:spPr bwMode="auto">
          <a:xfrm>
            <a:off x="269875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29" name="Line 64"/>
          <p:cNvSpPr>
            <a:spLocks noChangeShapeType="1"/>
          </p:cNvSpPr>
          <p:nvPr/>
        </p:nvSpPr>
        <p:spPr bwMode="auto">
          <a:xfrm>
            <a:off x="248602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0" name="Line 65"/>
          <p:cNvSpPr>
            <a:spLocks noChangeShapeType="1"/>
          </p:cNvSpPr>
          <p:nvPr/>
        </p:nvSpPr>
        <p:spPr bwMode="auto">
          <a:xfrm>
            <a:off x="227330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1" name="Line 66"/>
          <p:cNvSpPr>
            <a:spLocks noChangeShapeType="1"/>
          </p:cNvSpPr>
          <p:nvPr/>
        </p:nvSpPr>
        <p:spPr bwMode="auto">
          <a:xfrm>
            <a:off x="206057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2" name="Line 67"/>
          <p:cNvSpPr>
            <a:spLocks noChangeShapeType="1"/>
          </p:cNvSpPr>
          <p:nvPr/>
        </p:nvSpPr>
        <p:spPr bwMode="auto">
          <a:xfrm>
            <a:off x="184785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3" name="Line 68"/>
          <p:cNvSpPr>
            <a:spLocks noChangeShapeType="1"/>
          </p:cNvSpPr>
          <p:nvPr/>
        </p:nvSpPr>
        <p:spPr bwMode="auto">
          <a:xfrm>
            <a:off x="163512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4" name="Line 69"/>
          <p:cNvSpPr>
            <a:spLocks noChangeShapeType="1"/>
          </p:cNvSpPr>
          <p:nvPr/>
        </p:nvSpPr>
        <p:spPr bwMode="auto">
          <a:xfrm>
            <a:off x="142240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5" name="Line 70"/>
          <p:cNvSpPr>
            <a:spLocks noChangeShapeType="1"/>
          </p:cNvSpPr>
          <p:nvPr/>
        </p:nvSpPr>
        <p:spPr bwMode="auto">
          <a:xfrm>
            <a:off x="120967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6" name="Line 71"/>
          <p:cNvSpPr>
            <a:spLocks noChangeShapeType="1"/>
          </p:cNvSpPr>
          <p:nvPr/>
        </p:nvSpPr>
        <p:spPr bwMode="auto">
          <a:xfrm>
            <a:off x="99695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7" name="Line 72"/>
          <p:cNvSpPr>
            <a:spLocks noChangeShapeType="1"/>
          </p:cNvSpPr>
          <p:nvPr/>
        </p:nvSpPr>
        <p:spPr bwMode="auto">
          <a:xfrm>
            <a:off x="78422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8" name="Line 73"/>
          <p:cNvSpPr>
            <a:spLocks noChangeShapeType="1"/>
          </p:cNvSpPr>
          <p:nvPr/>
        </p:nvSpPr>
        <p:spPr bwMode="auto">
          <a:xfrm>
            <a:off x="571500" y="1592263"/>
            <a:ext cx="0" cy="319087"/>
          </a:xfrm>
          <a:prstGeom prst="line">
            <a:avLst/>
          </a:prstGeom>
          <a:noFill/>
          <a:ln w="38100">
            <a:solidFill>
              <a:srgbClr val="CC0000"/>
            </a:solidFill>
            <a:round/>
            <a:headEnd/>
            <a:tailEnd type="triangle" w="med" len="med"/>
          </a:ln>
        </p:spPr>
        <p:txBody>
          <a:bodyPr/>
          <a:lstStyle/>
          <a:p>
            <a:endParaRPr lang="en-US"/>
          </a:p>
        </p:txBody>
      </p:sp>
      <p:sp>
        <p:nvSpPr>
          <p:cNvPr id="28739" name="Line 74"/>
          <p:cNvSpPr>
            <a:spLocks noChangeShapeType="1"/>
          </p:cNvSpPr>
          <p:nvPr/>
        </p:nvSpPr>
        <p:spPr bwMode="auto">
          <a:xfrm>
            <a:off x="358775" y="1592263"/>
            <a:ext cx="0" cy="319087"/>
          </a:xfrm>
          <a:prstGeom prst="line">
            <a:avLst/>
          </a:prstGeom>
          <a:noFill/>
          <a:ln w="38100">
            <a:solidFill>
              <a:srgbClr val="CC0000"/>
            </a:solidFill>
            <a:round/>
            <a:headEnd/>
            <a:tailEnd type="triangle" w="med" len="med"/>
          </a:ln>
        </p:spPr>
        <p:txBody>
          <a:bodyPr/>
          <a:lstStyle/>
          <a:p>
            <a:endParaRPr lang="en-US"/>
          </a:p>
        </p:txBody>
      </p:sp>
      <p:sp>
        <p:nvSpPr>
          <p:cNvPr id="28740" name="AutoShape 75"/>
          <p:cNvSpPr>
            <a:spLocks noChangeArrowheads="1"/>
          </p:cNvSpPr>
          <p:nvPr/>
        </p:nvSpPr>
        <p:spPr bwMode="auto">
          <a:xfrm flipV="1">
            <a:off x="146050" y="1911350"/>
            <a:ext cx="3190875" cy="319088"/>
          </a:xfrm>
          <a:prstGeom prst="triangle">
            <a:avLst>
              <a:gd name="adj" fmla="val 50000"/>
            </a:avLst>
          </a:prstGeom>
          <a:solidFill>
            <a:srgbClr val="336600"/>
          </a:solidFill>
          <a:ln w="9525">
            <a:solidFill>
              <a:schemeClr val="tx1"/>
            </a:solidFill>
            <a:miter lim="800000"/>
            <a:headEnd/>
            <a:tailEnd/>
          </a:ln>
        </p:spPr>
        <p:txBody>
          <a:bodyPr wrap="none" anchor="ctr"/>
          <a:lstStyle/>
          <a:p>
            <a:endParaRPr lang="en-US"/>
          </a:p>
        </p:txBody>
      </p:sp>
      <p:sp>
        <p:nvSpPr>
          <p:cNvPr id="28741" name="Line 76"/>
          <p:cNvSpPr>
            <a:spLocks noChangeShapeType="1"/>
          </p:cNvSpPr>
          <p:nvPr/>
        </p:nvSpPr>
        <p:spPr bwMode="auto">
          <a:xfrm>
            <a:off x="146050" y="1911350"/>
            <a:ext cx="3190875" cy="0"/>
          </a:xfrm>
          <a:prstGeom prst="line">
            <a:avLst/>
          </a:prstGeom>
          <a:noFill/>
          <a:ln w="9525">
            <a:solidFill>
              <a:schemeClr val="tx1"/>
            </a:solidFill>
            <a:round/>
            <a:headEnd/>
            <a:tailEnd/>
          </a:ln>
        </p:spPr>
        <p:txBody>
          <a:bodyPr/>
          <a:lstStyle/>
          <a:p>
            <a:endParaRPr lang="en-US"/>
          </a:p>
        </p:txBody>
      </p:sp>
      <p:sp>
        <p:nvSpPr>
          <p:cNvPr id="28742" name="Line 77"/>
          <p:cNvSpPr>
            <a:spLocks noChangeShapeType="1"/>
          </p:cNvSpPr>
          <p:nvPr/>
        </p:nvSpPr>
        <p:spPr bwMode="auto">
          <a:xfrm>
            <a:off x="146050" y="2230438"/>
            <a:ext cx="3190875" cy="0"/>
          </a:xfrm>
          <a:prstGeom prst="line">
            <a:avLst/>
          </a:prstGeom>
          <a:noFill/>
          <a:ln w="28575">
            <a:solidFill>
              <a:schemeClr val="tx1"/>
            </a:solidFill>
            <a:round/>
            <a:headEnd/>
            <a:tailEnd/>
          </a:ln>
        </p:spPr>
        <p:txBody>
          <a:bodyPr/>
          <a:lstStyle/>
          <a:p>
            <a:endParaRPr lang="en-US"/>
          </a:p>
        </p:txBody>
      </p:sp>
      <p:sp>
        <p:nvSpPr>
          <p:cNvPr id="28743" name="Text Box 79"/>
          <p:cNvSpPr txBox="1">
            <a:spLocks noChangeArrowheads="1"/>
          </p:cNvSpPr>
          <p:nvPr/>
        </p:nvSpPr>
        <p:spPr bwMode="auto">
          <a:xfrm>
            <a:off x="3325813" y="1590675"/>
            <a:ext cx="487362"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8744" name="Text Box 80"/>
          <p:cNvSpPr txBox="1">
            <a:spLocks noChangeArrowheads="1"/>
          </p:cNvSpPr>
          <p:nvPr/>
        </p:nvSpPr>
        <p:spPr bwMode="auto">
          <a:xfrm>
            <a:off x="3335338" y="1844675"/>
            <a:ext cx="733425" cy="276225"/>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sp>
        <p:nvSpPr>
          <p:cNvPr id="28745" name="Text Box 82"/>
          <p:cNvSpPr txBox="1">
            <a:spLocks noChangeArrowheads="1"/>
          </p:cNvSpPr>
          <p:nvPr/>
        </p:nvSpPr>
        <p:spPr bwMode="auto">
          <a:xfrm>
            <a:off x="3335338" y="2228850"/>
            <a:ext cx="487362"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8746" name="Text Box 83"/>
          <p:cNvSpPr txBox="1">
            <a:spLocks noChangeArrowheads="1"/>
          </p:cNvSpPr>
          <p:nvPr/>
        </p:nvSpPr>
        <p:spPr bwMode="auto">
          <a:xfrm>
            <a:off x="3343275" y="2486025"/>
            <a:ext cx="733425"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sp>
        <p:nvSpPr>
          <p:cNvPr id="28747" name="Text Box 85"/>
          <p:cNvSpPr txBox="1">
            <a:spLocks noChangeArrowheads="1"/>
          </p:cNvSpPr>
          <p:nvPr/>
        </p:nvSpPr>
        <p:spPr bwMode="auto">
          <a:xfrm>
            <a:off x="3346450" y="2867025"/>
            <a:ext cx="487363"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8748" name="Text Box 86"/>
          <p:cNvSpPr txBox="1">
            <a:spLocks noChangeArrowheads="1"/>
          </p:cNvSpPr>
          <p:nvPr/>
        </p:nvSpPr>
        <p:spPr bwMode="auto">
          <a:xfrm>
            <a:off x="3354388" y="3124200"/>
            <a:ext cx="733425"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sp>
        <p:nvSpPr>
          <p:cNvPr id="28749" name="Text Box 88"/>
          <p:cNvSpPr txBox="1">
            <a:spLocks noChangeArrowheads="1"/>
          </p:cNvSpPr>
          <p:nvPr/>
        </p:nvSpPr>
        <p:spPr bwMode="auto">
          <a:xfrm>
            <a:off x="3354388" y="3505200"/>
            <a:ext cx="487362"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Map</a:t>
            </a:r>
          </a:p>
        </p:txBody>
      </p:sp>
      <p:sp>
        <p:nvSpPr>
          <p:cNvPr id="28750" name="Text Box 89"/>
          <p:cNvSpPr txBox="1">
            <a:spLocks noChangeArrowheads="1"/>
          </p:cNvSpPr>
          <p:nvPr/>
        </p:nvSpPr>
        <p:spPr bwMode="auto">
          <a:xfrm>
            <a:off x="3363913" y="3762375"/>
            <a:ext cx="733425" cy="274638"/>
          </a:xfrm>
          <a:prstGeom prst="rect">
            <a:avLst/>
          </a:prstGeom>
          <a:noFill/>
          <a:ln w="9525">
            <a:noFill/>
            <a:miter lim="800000"/>
            <a:headEnd/>
            <a:tailEnd/>
          </a:ln>
        </p:spPr>
        <p:txBody>
          <a:bodyPr wrap="none">
            <a:spAutoFit/>
          </a:bodyPr>
          <a:lstStyle/>
          <a:p>
            <a:pPr eaLnBrk="1" hangingPunct="1">
              <a:lnSpc>
                <a:spcPct val="100000"/>
              </a:lnSpc>
            </a:pPr>
            <a:r>
              <a:rPr lang="en-US" sz="1200">
                <a:latin typeface="Helvetica" pitchFamily="34" charset="0"/>
                <a:cs typeface="Arial" charset="0"/>
              </a:rPr>
              <a:t>Reduce</a:t>
            </a:r>
          </a:p>
        </p:txBody>
      </p:sp>
      <p:sp>
        <p:nvSpPr>
          <p:cNvPr id="28751" name="Text Box 90"/>
          <p:cNvSpPr txBox="1">
            <a:spLocks noChangeArrowheads="1"/>
          </p:cNvSpPr>
          <p:nvPr/>
        </p:nvSpPr>
        <p:spPr bwMode="auto">
          <a:xfrm>
            <a:off x="733425" y="1060450"/>
            <a:ext cx="1979613" cy="457200"/>
          </a:xfrm>
          <a:prstGeom prst="rect">
            <a:avLst/>
          </a:prstGeom>
          <a:noFill/>
          <a:ln w="9525">
            <a:noFill/>
            <a:miter lim="800000"/>
            <a:headEnd/>
            <a:tailEnd/>
          </a:ln>
        </p:spPr>
        <p:txBody>
          <a:bodyPr wrap="none">
            <a:spAutoFit/>
          </a:bodyPr>
          <a:lstStyle/>
          <a:p>
            <a:pPr algn="ctr" eaLnBrk="1" hangingPunct="1">
              <a:lnSpc>
                <a:spcPct val="100000"/>
              </a:lnSpc>
            </a:pPr>
            <a:r>
              <a:rPr lang="en-US" sz="2400">
                <a:latin typeface="Helvetica" pitchFamily="34" charset="0"/>
                <a:cs typeface="Arial" charset="0"/>
              </a:rPr>
              <a:t>Map/Reduce</a:t>
            </a:r>
          </a:p>
        </p:txBody>
      </p:sp>
      <p:sp>
        <p:nvSpPr>
          <p:cNvPr id="28752" name="Line 18"/>
          <p:cNvSpPr>
            <a:spLocks noChangeShapeType="1"/>
          </p:cNvSpPr>
          <p:nvPr/>
        </p:nvSpPr>
        <p:spPr bwMode="auto">
          <a:xfrm>
            <a:off x="2355850" y="3575050"/>
            <a:ext cx="228600" cy="15240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8753" name="Line 19"/>
          <p:cNvSpPr>
            <a:spLocks noChangeShapeType="1"/>
          </p:cNvSpPr>
          <p:nvPr/>
        </p:nvSpPr>
        <p:spPr bwMode="auto">
          <a:xfrm flipH="1">
            <a:off x="2355850" y="3575050"/>
            <a:ext cx="228600" cy="15240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8754" name="Line 10"/>
          <p:cNvSpPr>
            <a:spLocks noChangeShapeType="1"/>
          </p:cNvSpPr>
          <p:nvPr/>
        </p:nvSpPr>
        <p:spPr bwMode="auto">
          <a:xfrm>
            <a:off x="2584450" y="3498850"/>
            <a:ext cx="0" cy="319088"/>
          </a:xfrm>
          <a:prstGeom prst="line">
            <a:avLst/>
          </a:prstGeom>
          <a:noFill/>
          <a:ln w="38100">
            <a:solidFill>
              <a:srgbClr val="D6802A"/>
            </a:solidFill>
            <a:round/>
            <a:headEnd/>
            <a:tailEnd type="triangle" w="med" len="med"/>
          </a:ln>
        </p:spPr>
        <p:txBody>
          <a:bodyPr/>
          <a:lstStyle/>
          <a:p>
            <a:endParaRPr lang="en-US"/>
          </a:p>
        </p:txBody>
      </p:sp>
      <p:sp>
        <p:nvSpPr>
          <p:cNvPr id="28755" name="Line 41"/>
          <p:cNvSpPr>
            <a:spLocks noChangeShapeType="1"/>
          </p:cNvSpPr>
          <p:nvPr/>
        </p:nvSpPr>
        <p:spPr bwMode="auto">
          <a:xfrm>
            <a:off x="146050" y="3506788"/>
            <a:ext cx="3190875" cy="0"/>
          </a:xfrm>
          <a:prstGeom prst="line">
            <a:avLst/>
          </a:prstGeom>
          <a:noFill/>
          <a:ln w="28575">
            <a:solidFill>
              <a:schemeClr val="tx1"/>
            </a:solidFill>
            <a:round/>
            <a:headEnd/>
            <a:tailEnd/>
          </a:ln>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Features</a:t>
            </a:r>
            <a:endParaRPr lang="en-US" dirty="0"/>
          </a:p>
        </p:txBody>
      </p:sp>
      <p:sp>
        <p:nvSpPr>
          <p:cNvPr id="3" name="Content Placeholder 2"/>
          <p:cNvSpPr>
            <a:spLocks noGrp="1"/>
          </p:cNvSpPr>
          <p:nvPr>
            <p:ph idx="1"/>
          </p:nvPr>
        </p:nvSpPr>
        <p:spPr/>
        <p:txBody>
          <a:bodyPr/>
          <a:lstStyle/>
          <a:p>
            <a:r>
              <a:rPr lang="en-US" dirty="0" smtClean="0"/>
              <a:t>Fault Tolerance</a:t>
            </a:r>
          </a:p>
          <a:p>
            <a:pPr lvl="1"/>
            <a:r>
              <a:rPr lang="en-US" dirty="0" smtClean="0"/>
              <a:t>Assume reliable file system</a:t>
            </a:r>
          </a:p>
          <a:p>
            <a:pPr lvl="1"/>
            <a:r>
              <a:rPr lang="en-US" dirty="0" smtClean="0"/>
              <a:t>Detect failed worker</a:t>
            </a:r>
          </a:p>
          <a:p>
            <a:pPr lvl="2"/>
            <a:r>
              <a:rPr lang="en-US" dirty="0" smtClean="0"/>
              <a:t>Heartbeat mechanism</a:t>
            </a:r>
          </a:p>
          <a:p>
            <a:pPr lvl="1"/>
            <a:r>
              <a:rPr lang="en-US" dirty="0" smtClean="0"/>
              <a:t>Reschedule failed task</a:t>
            </a:r>
          </a:p>
          <a:p>
            <a:r>
              <a:rPr lang="en-US" dirty="0" smtClean="0"/>
              <a:t>Stragglers</a:t>
            </a:r>
          </a:p>
          <a:p>
            <a:pPr lvl="1"/>
            <a:r>
              <a:rPr lang="en-US" dirty="0" smtClean="0"/>
              <a:t>Tasks that take long time to execute</a:t>
            </a:r>
          </a:p>
          <a:p>
            <a:pPr lvl="1"/>
            <a:r>
              <a:rPr lang="en-US" dirty="0" smtClean="0"/>
              <a:t>Might be bug, flaky hardware, or poor partitioning</a:t>
            </a:r>
          </a:p>
          <a:p>
            <a:pPr lvl="1"/>
            <a:r>
              <a:rPr lang="en-US" dirty="0" smtClean="0"/>
              <a:t>When done with most tasks, reschedule any remaining executing tasks</a:t>
            </a:r>
          </a:p>
          <a:p>
            <a:pPr lvl="2"/>
            <a:r>
              <a:rPr lang="en-US" dirty="0" smtClean="0"/>
              <a:t>Keep track of redundant executions</a:t>
            </a:r>
          </a:p>
          <a:p>
            <a:pPr lvl="2"/>
            <a:r>
              <a:rPr lang="en-US" dirty="0" smtClean="0"/>
              <a:t>Significantly reduces overall run time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Scalability Advantages</a:t>
            </a:r>
            <a:endParaRPr lang="en-US" dirty="0"/>
          </a:p>
        </p:txBody>
      </p:sp>
      <p:sp>
        <p:nvSpPr>
          <p:cNvPr id="3" name="Content Placeholder 2"/>
          <p:cNvSpPr>
            <a:spLocks noGrp="1"/>
          </p:cNvSpPr>
          <p:nvPr>
            <p:ph idx="1"/>
          </p:nvPr>
        </p:nvSpPr>
        <p:spPr>
          <a:xfrm>
            <a:off x="290513" y="1368425"/>
            <a:ext cx="8542337" cy="5064125"/>
          </a:xfrm>
        </p:spPr>
        <p:txBody>
          <a:bodyPr/>
          <a:lstStyle/>
          <a:p>
            <a:pPr lvl="1"/>
            <a:r>
              <a:rPr lang="en-US" dirty="0" smtClean="0"/>
              <a:t>Distributed system design principles lead to scalable design</a:t>
            </a:r>
          </a:p>
          <a:p>
            <a:pPr lvl="1"/>
            <a:r>
              <a:rPr lang="en-US" dirty="0" smtClean="0"/>
              <a:t>Dynamically scheduled tasks with state held in replicated files</a:t>
            </a:r>
          </a:p>
          <a:p>
            <a:r>
              <a:rPr lang="en-US" dirty="0" smtClean="0"/>
              <a:t>Provisioning Advantages</a:t>
            </a:r>
          </a:p>
          <a:p>
            <a:pPr lvl="1"/>
            <a:r>
              <a:rPr lang="en-US" dirty="0" smtClean="0"/>
              <a:t>Can use consumer-grade components</a:t>
            </a:r>
          </a:p>
          <a:p>
            <a:pPr lvl="2"/>
            <a:r>
              <a:rPr lang="en-US" dirty="0" smtClean="0"/>
              <a:t>maximizes cost-</a:t>
            </a:r>
            <a:r>
              <a:rPr lang="en-US" dirty="0" err="1" smtClean="0"/>
              <a:t>peformance</a:t>
            </a:r>
            <a:endParaRPr lang="en-US" dirty="0" smtClean="0"/>
          </a:p>
          <a:p>
            <a:pPr lvl="1"/>
            <a:r>
              <a:rPr lang="en-US" dirty="0" smtClean="0"/>
              <a:t>Can have </a:t>
            </a:r>
            <a:r>
              <a:rPr lang="en-US" dirty="0" err="1" smtClean="0"/>
              <a:t>heterogenous</a:t>
            </a:r>
            <a:r>
              <a:rPr lang="en-US" dirty="0" smtClean="0"/>
              <a:t> nodes</a:t>
            </a:r>
          </a:p>
          <a:p>
            <a:pPr lvl="2"/>
            <a:r>
              <a:rPr lang="en-US" dirty="0" smtClean="0"/>
              <a:t>More efficient technology refresh</a:t>
            </a:r>
          </a:p>
          <a:p>
            <a:r>
              <a:rPr lang="en-US" dirty="0" smtClean="0"/>
              <a:t>Operational Advantages</a:t>
            </a:r>
          </a:p>
          <a:p>
            <a:pPr lvl="1"/>
            <a:r>
              <a:rPr lang="en-US" dirty="0" smtClean="0"/>
              <a:t>Minimal staffing</a:t>
            </a:r>
          </a:p>
          <a:p>
            <a:pPr lvl="1"/>
            <a:r>
              <a:rPr lang="en-US" dirty="0" smtClean="0"/>
              <a:t>No downtime</a:t>
            </a:r>
          </a:p>
          <a:p>
            <a:pPr lvl="1"/>
            <a:endParaRPr lang="en-US" dirty="0" smtClean="0"/>
          </a:p>
          <a:p>
            <a:pPr lvl="1"/>
            <a:endParaRPr lang="en-US" dirty="0" smtClean="0"/>
          </a:p>
          <a:p>
            <a:pPr lvl="1"/>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r>
              <a:rPr lang="en-US" sz="3400" dirty="0" smtClean="0"/>
              <a:t>Exploring Parallel Computation Models</a:t>
            </a:r>
          </a:p>
        </p:txBody>
      </p:sp>
      <p:sp>
        <p:nvSpPr>
          <p:cNvPr id="424963" name="Rectangle 3"/>
          <p:cNvSpPr>
            <a:spLocks noGrp="1" noChangeArrowheads="1"/>
          </p:cNvSpPr>
          <p:nvPr>
            <p:ph type="body" idx="1"/>
          </p:nvPr>
        </p:nvSpPr>
        <p:spPr>
          <a:xfrm>
            <a:off x="290513" y="3879850"/>
            <a:ext cx="8294687" cy="2819400"/>
          </a:xfrm>
        </p:spPr>
        <p:txBody>
          <a:bodyPr/>
          <a:lstStyle/>
          <a:p>
            <a:pPr eaLnBrk="1" hangingPunct="1">
              <a:defRPr/>
            </a:pPr>
            <a:r>
              <a:rPr lang="en-US" sz="2000" dirty="0" smtClean="0"/>
              <a:t>Map/Reduce Provides Coarse-Grained Parallelism</a:t>
            </a:r>
          </a:p>
          <a:p>
            <a:pPr lvl="1" eaLnBrk="1" hangingPunct="1">
              <a:defRPr/>
            </a:pPr>
            <a:r>
              <a:rPr lang="en-US" sz="1800" dirty="0" smtClean="0"/>
              <a:t>Computation done by independent processes</a:t>
            </a:r>
          </a:p>
          <a:p>
            <a:pPr lvl="1" eaLnBrk="1" hangingPunct="1">
              <a:defRPr/>
            </a:pPr>
            <a:r>
              <a:rPr lang="en-US" sz="1800" dirty="0" smtClean="0"/>
              <a:t>File-based communication</a:t>
            </a:r>
          </a:p>
          <a:p>
            <a:pPr eaLnBrk="1" hangingPunct="1">
              <a:defRPr/>
            </a:pPr>
            <a:r>
              <a:rPr lang="en-US" sz="2000" dirty="0" smtClean="0"/>
              <a:t>Observations</a:t>
            </a:r>
          </a:p>
          <a:p>
            <a:pPr lvl="1" eaLnBrk="1" hangingPunct="1">
              <a:defRPr/>
            </a:pPr>
            <a:r>
              <a:rPr lang="en-US" sz="1800" dirty="0" smtClean="0"/>
              <a:t>Relatively “natural” programming model</a:t>
            </a:r>
          </a:p>
          <a:p>
            <a:pPr lvl="1" eaLnBrk="1" hangingPunct="1">
              <a:defRPr/>
            </a:pPr>
            <a:r>
              <a:rPr lang="en-US" sz="1800" dirty="0" smtClean="0"/>
              <a:t>Research issue to explore full potential and limits</a:t>
            </a:r>
          </a:p>
        </p:txBody>
      </p:sp>
      <p:sp>
        <p:nvSpPr>
          <p:cNvPr id="43012" name="Line 4"/>
          <p:cNvSpPr>
            <a:spLocks noChangeShapeType="1"/>
          </p:cNvSpPr>
          <p:nvPr/>
        </p:nvSpPr>
        <p:spPr bwMode="auto">
          <a:xfrm>
            <a:off x="527050" y="2889250"/>
            <a:ext cx="8001000" cy="0"/>
          </a:xfrm>
          <a:prstGeom prst="line">
            <a:avLst/>
          </a:prstGeom>
          <a:noFill/>
          <a:ln w="38100">
            <a:solidFill>
              <a:srgbClr val="CC0000"/>
            </a:solidFill>
            <a:round/>
            <a:headEnd type="triangle" w="med" len="med"/>
            <a:tailEnd type="triangle" w="med" len="med"/>
          </a:ln>
        </p:spPr>
        <p:txBody>
          <a:bodyPr wrap="none" lIns="45720" rIns="45720" anchor="ctr">
            <a:spAutoFit/>
          </a:bodyPr>
          <a:lstStyle/>
          <a:p>
            <a:endParaRPr lang="en-US"/>
          </a:p>
        </p:txBody>
      </p:sp>
      <p:sp>
        <p:nvSpPr>
          <p:cNvPr id="43013" name="Text Box 5"/>
          <p:cNvSpPr txBox="1">
            <a:spLocks noChangeArrowheads="1"/>
          </p:cNvSpPr>
          <p:nvPr/>
        </p:nvSpPr>
        <p:spPr bwMode="auto">
          <a:xfrm>
            <a:off x="557213" y="3024188"/>
            <a:ext cx="2339975" cy="587375"/>
          </a:xfrm>
          <a:prstGeom prst="rect">
            <a:avLst/>
          </a:prstGeom>
          <a:noFill/>
          <a:ln w="19050">
            <a:noFill/>
            <a:miter lim="800000"/>
            <a:headEnd/>
            <a:tailEnd type="none" w="lg" len="med"/>
          </a:ln>
        </p:spPr>
        <p:txBody>
          <a:bodyPr wrap="none" lIns="45720" rIns="45720">
            <a:spAutoFit/>
          </a:bodyPr>
          <a:lstStyle/>
          <a:p>
            <a:r>
              <a:rPr lang="en-US"/>
              <a:t>Low Communication</a:t>
            </a:r>
          </a:p>
          <a:p>
            <a:r>
              <a:rPr lang="en-US"/>
              <a:t>Coarse-Grained</a:t>
            </a:r>
          </a:p>
        </p:txBody>
      </p:sp>
      <p:sp>
        <p:nvSpPr>
          <p:cNvPr id="43014" name="Text Box 6"/>
          <p:cNvSpPr txBox="1">
            <a:spLocks noChangeArrowheads="1"/>
          </p:cNvSpPr>
          <p:nvPr/>
        </p:nvSpPr>
        <p:spPr bwMode="auto">
          <a:xfrm>
            <a:off x="6061075" y="3041650"/>
            <a:ext cx="2390775" cy="587375"/>
          </a:xfrm>
          <a:prstGeom prst="rect">
            <a:avLst/>
          </a:prstGeom>
          <a:noFill/>
          <a:ln w="19050">
            <a:noFill/>
            <a:miter lim="800000"/>
            <a:headEnd/>
            <a:tailEnd type="none" w="lg" len="med"/>
          </a:ln>
        </p:spPr>
        <p:txBody>
          <a:bodyPr wrap="none" lIns="45720" rIns="45720">
            <a:spAutoFit/>
          </a:bodyPr>
          <a:lstStyle/>
          <a:p>
            <a:pPr algn="r"/>
            <a:r>
              <a:rPr lang="en-US"/>
              <a:t>High Communication</a:t>
            </a:r>
          </a:p>
          <a:p>
            <a:pPr algn="r"/>
            <a:r>
              <a:rPr lang="en-US"/>
              <a:t>Fine-Grained</a:t>
            </a:r>
          </a:p>
        </p:txBody>
      </p:sp>
      <p:sp>
        <p:nvSpPr>
          <p:cNvPr id="43015" name="Oval 7"/>
          <p:cNvSpPr>
            <a:spLocks noChangeArrowheads="1"/>
          </p:cNvSpPr>
          <p:nvPr/>
        </p:nvSpPr>
        <p:spPr bwMode="auto">
          <a:xfrm>
            <a:off x="679450" y="2508250"/>
            <a:ext cx="152400" cy="152400"/>
          </a:xfrm>
          <a:prstGeom prst="ellipse">
            <a:avLst/>
          </a:prstGeom>
          <a:solidFill>
            <a:schemeClr val="tx2"/>
          </a:solidFill>
          <a:ln w="19050">
            <a:solidFill>
              <a:schemeClr val="tx2"/>
            </a:solidFill>
            <a:round/>
            <a:headEnd/>
            <a:tailEnd type="none" w="lg" len="med"/>
          </a:ln>
        </p:spPr>
        <p:txBody>
          <a:bodyPr lIns="45720" rIns="45720" anchor="ctr">
            <a:spAutoFit/>
          </a:bodyPr>
          <a:lstStyle/>
          <a:p>
            <a:endParaRPr lang="en-US"/>
          </a:p>
        </p:txBody>
      </p:sp>
      <p:sp>
        <p:nvSpPr>
          <p:cNvPr id="43016" name="Text Box 8"/>
          <p:cNvSpPr txBox="1">
            <a:spLocks noChangeArrowheads="1"/>
          </p:cNvSpPr>
          <p:nvPr/>
        </p:nvSpPr>
        <p:spPr bwMode="auto">
          <a:xfrm>
            <a:off x="222250" y="1974850"/>
            <a:ext cx="1431925" cy="339725"/>
          </a:xfrm>
          <a:prstGeom prst="rect">
            <a:avLst/>
          </a:prstGeom>
          <a:noFill/>
          <a:ln w="19050">
            <a:noFill/>
            <a:miter lim="800000"/>
            <a:headEnd/>
            <a:tailEnd type="none" w="lg" len="med"/>
          </a:ln>
        </p:spPr>
        <p:txBody>
          <a:bodyPr wrap="none" lIns="45720" rIns="45720">
            <a:spAutoFit/>
          </a:bodyPr>
          <a:lstStyle/>
          <a:p>
            <a:r>
              <a:rPr lang="en-US"/>
              <a:t>SETI@home</a:t>
            </a:r>
          </a:p>
        </p:txBody>
      </p:sp>
      <p:sp>
        <p:nvSpPr>
          <p:cNvPr id="43017" name="Oval 9"/>
          <p:cNvSpPr>
            <a:spLocks noChangeArrowheads="1"/>
          </p:cNvSpPr>
          <p:nvPr/>
        </p:nvSpPr>
        <p:spPr bwMode="auto">
          <a:xfrm>
            <a:off x="8147050" y="2508250"/>
            <a:ext cx="152400" cy="152400"/>
          </a:xfrm>
          <a:prstGeom prst="ellipse">
            <a:avLst/>
          </a:prstGeom>
          <a:solidFill>
            <a:schemeClr val="tx2"/>
          </a:solidFill>
          <a:ln w="19050">
            <a:solidFill>
              <a:schemeClr val="tx2"/>
            </a:solidFill>
            <a:round/>
            <a:headEnd/>
            <a:tailEnd type="none" w="lg" len="med"/>
          </a:ln>
        </p:spPr>
        <p:txBody>
          <a:bodyPr lIns="45720" rIns="45720" anchor="ctr">
            <a:spAutoFit/>
          </a:bodyPr>
          <a:lstStyle/>
          <a:p>
            <a:endParaRPr lang="en-US"/>
          </a:p>
        </p:txBody>
      </p:sp>
      <p:sp>
        <p:nvSpPr>
          <p:cNvPr id="43018" name="Text Box 10"/>
          <p:cNvSpPr txBox="1">
            <a:spLocks noChangeArrowheads="1"/>
          </p:cNvSpPr>
          <p:nvPr/>
        </p:nvSpPr>
        <p:spPr bwMode="auto">
          <a:xfrm>
            <a:off x="7842250" y="2051050"/>
            <a:ext cx="765175" cy="339725"/>
          </a:xfrm>
          <a:prstGeom prst="rect">
            <a:avLst/>
          </a:prstGeom>
          <a:noFill/>
          <a:ln w="19050">
            <a:noFill/>
            <a:miter lim="800000"/>
            <a:headEnd/>
            <a:tailEnd type="none" w="lg" len="med"/>
          </a:ln>
        </p:spPr>
        <p:txBody>
          <a:bodyPr wrap="none" lIns="45720" rIns="45720">
            <a:spAutoFit/>
          </a:bodyPr>
          <a:lstStyle/>
          <a:p>
            <a:pPr algn="ctr"/>
            <a:r>
              <a:rPr lang="en-US"/>
              <a:t>PRAM</a:t>
            </a:r>
          </a:p>
        </p:txBody>
      </p:sp>
      <p:sp>
        <p:nvSpPr>
          <p:cNvPr id="43019" name="Text Box 11"/>
          <p:cNvSpPr txBox="1">
            <a:spLocks noChangeArrowheads="1"/>
          </p:cNvSpPr>
          <p:nvPr/>
        </p:nvSpPr>
        <p:spPr bwMode="auto">
          <a:xfrm>
            <a:off x="5403850" y="2051050"/>
            <a:ext cx="981075" cy="339725"/>
          </a:xfrm>
          <a:prstGeom prst="rect">
            <a:avLst/>
          </a:prstGeom>
          <a:noFill/>
          <a:ln w="19050">
            <a:noFill/>
            <a:miter lim="800000"/>
            <a:headEnd/>
            <a:tailEnd type="none" w="lg" len="med"/>
          </a:ln>
        </p:spPr>
        <p:txBody>
          <a:bodyPr wrap="none" lIns="45720" rIns="45720">
            <a:spAutoFit/>
          </a:bodyPr>
          <a:lstStyle/>
          <a:p>
            <a:pPr algn="ctr"/>
            <a:r>
              <a:rPr lang="en-US"/>
              <a:t>Threads</a:t>
            </a:r>
          </a:p>
        </p:txBody>
      </p:sp>
      <p:sp>
        <p:nvSpPr>
          <p:cNvPr id="43020" name="Oval 12"/>
          <p:cNvSpPr>
            <a:spLocks noChangeArrowheads="1"/>
          </p:cNvSpPr>
          <p:nvPr/>
        </p:nvSpPr>
        <p:spPr bwMode="auto">
          <a:xfrm>
            <a:off x="5861050" y="2508250"/>
            <a:ext cx="152400" cy="152400"/>
          </a:xfrm>
          <a:prstGeom prst="ellipse">
            <a:avLst/>
          </a:prstGeom>
          <a:solidFill>
            <a:schemeClr val="tx2"/>
          </a:solidFill>
          <a:ln w="19050">
            <a:solidFill>
              <a:schemeClr val="tx2"/>
            </a:solidFill>
            <a:round/>
            <a:headEnd/>
            <a:tailEnd type="none" w="lg" len="med"/>
          </a:ln>
        </p:spPr>
        <p:txBody>
          <a:bodyPr lIns="45720" rIns="45720" anchor="ctr">
            <a:spAutoFit/>
          </a:bodyPr>
          <a:lstStyle/>
          <a:p>
            <a:endParaRPr lang="en-US"/>
          </a:p>
        </p:txBody>
      </p:sp>
      <p:sp>
        <p:nvSpPr>
          <p:cNvPr id="43021" name="Line 13"/>
          <p:cNvSpPr>
            <a:spLocks noChangeShapeType="1"/>
          </p:cNvSpPr>
          <p:nvPr/>
        </p:nvSpPr>
        <p:spPr bwMode="auto">
          <a:xfrm>
            <a:off x="755650" y="1593850"/>
            <a:ext cx="3352800" cy="0"/>
          </a:xfrm>
          <a:prstGeom prst="line">
            <a:avLst/>
          </a:prstGeom>
          <a:noFill/>
          <a:ln w="28575">
            <a:solidFill>
              <a:schemeClr val="tx2"/>
            </a:solidFill>
            <a:round/>
            <a:headEnd/>
            <a:tailEnd/>
          </a:ln>
        </p:spPr>
        <p:txBody>
          <a:bodyPr lIns="45720" rIns="45720" anchor="ctr">
            <a:spAutoFit/>
          </a:bodyPr>
          <a:lstStyle/>
          <a:p>
            <a:endParaRPr lang="en-US"/>
          </a:p>
        </p:txBody>
      </p:sp>
      <p:sp>
        <p:nvSpPr>
          <p:cNvPr id="43022" name="Line 14"/>
          <p:cNvSpPr>
            <a:spLocks noChangeShapeType="1"/>
          </p:cNvSpPr>
          <p:nvPr/>
        </p:nvSpPr>
        <p:spPr bwMode="auto">
          <a:xfrm flipV="1">
            <a:off x="755650" y="1517650"/>
            <a:ext cx="0" cy="152400"/>
          </a:xfrm>
          <a:prstGeom prst="line">
            <a:avLst/>
          </a:prstGeom>
          <a:noFill/>
          <a:ln w="28575">
            <a:solidFill>
              <a:schemeClr val="tx2"/>
            </a:solidFill>
            <a:round/>
            <a:headEnd/>
            <a:tailEnd/>
          </a:ln>
        </p:spPr>
        <p:txBody>
          <a:bodyPr lIns="45720" rIns="45720" anchor="ctr">
            <a:spAutoFit/>
          </a:bodyPr>
          <a:lstStyle/>
          <a:p>
            <a:endParaRPr lang="en-US"/>
          </a:p>
        </p:txBody>
      </p:sp>
      <p:sp>
        <p:nvSpPr>
          <p:cNvPr id="43023" name="Line 15"/>
          <p:cNvSpPr>
            <a:spLocks noChangeShapeType="1"/>
          </p:cNvSpPr>
          <p:nvPr/>
        </p:nvSpPr>
        <p:spPr bwMode="auto">
          <a:xfrm>
            <a:off x="4108450" y="1593850"/>
            <a:ext cx="1676400" cy="0"/>
          </a:xfrm>
          <a:prstGeom prst="line">
            <a:avLst/>
          </a:prstGeom>
          <a:noFill/>
          <a:ln w="28575">
            <a:solidFill>
              <a:schemeClr val="tx2"/>
            </a:solidFill>
            <a:prstDash val="sysDot"/>
            <a:round/>
            <a:headEnd/>
            <a:tailEnd/>
          </a:ln>
        </p:spPr>
        <p:txBody>
          <a:bodyPr lIns="45720" rIns="45720" anchor="ctr">
            <a:spAutoFit/>
          </a:bodyPr>
          <a:lstStyle/>
          <a:p>
            <a:endParaRPr lang="en-US"/>
          </a:p>
        </p:txBody>
      </p:sp>
      <p:sp>
        <p:nvSpPr>
          <p:cNvPr id="43024" name="Text Box 16"/>
          <p:cNvSpPr txBox="1">
            <a:spLocks noChangeArrowheads="1"/>
          </p:cNvSpPr>
          <p:nvPr/>
        </p:nvSpPr>
        <p:spPr bwMode="auto">
          <a:xfrm>
            <a:off x="1822450" y="1212850"/>
            <a:ext cx="1451679" cy="341632"/>
          </a:xfrm>
          <a:prstGeom prst="rect">
            <a:avLst/>
          </a:prstGeom>
          <a:noFill/>
          <a:ln w="19050">
            <a:noFill/>
            <a:miter lim="800000"/>
            <a:headEnd/>
            <a:tailEnd type="none" w="lg" len="med"/>
          </a:ln>
        </p:spPr>
        <p:txBody>
          <a:bodyPr wrap="none" lIns="45720" rIns="45720">
            <a:spAutoFit/>
          </a:bodyPr>
          <a:lstStyle/>
          <a:p>
            <a:pPr algn="ctr"/>
            <a:r>
              <a:rPr lang="en-US" dirty="0" smtClean="0"/>
              <a:t>Map/Reduce</a:t>
            </a:r>
            <a:endParaRPr lang="en-US" dirty="0"/>
          </a:p>
        </p:txBody>
      </p:sp>
      <p:sp>
        <p:nvSpPr>
          <p:cNvPr id="43025" name="Text Box 17"/>
          <p:cNvSpPr txBox="1">
            <a:spLocks noChangeArrowheads="1"/>
          </p:cNvSpPr>
          <p:nvPr/>
        </p:nvSpPr>
        <p:spPr bwMode="auto">
          <a:xfrm>
            <a:off x="6788150" y="1670050"/>
            <a:ext cx="498475" cy="339725"/>
          </a:xfrm>
          <a:prstGeom prst="rect">
            <a:avLst/>
          </a:prstGeom>
          <a:noFill/>
          <a:ln w="19050">
            <a:noFill/>
            <a:miter lim="800000"/>
            <a:headEnd/>
            <a:tailEnd type="none" w="lg" len="med"/>
          </a:ln>
        </p:spPr>
        <p:txBody>
          <a:bodyPr wrap="none" lIns="45720" rIns="45720">
            <a:spAutoFit/>
          </a:bodyPr>
          <a:lstStyle/>
          <a:p>
            <a:pPr algn="ctr"/>
            <a:r>
              <a:rPr lang="en-US"/>
              <a:t>MPI</a:t>
            </a:r>
          </a:p>
        </p:txBody>
      </p:sp>
      <p:sp>
        <p:nvSpPr>
          <p:cNvPr id="43026" name="Oval 18"/>
          <p:cNvSpPr>
            <a:spLocks noChangeArrowheads="1"/>
          </p:cNvSpPr>
          <p:nvPr/>
        </p:nvSpPr>
        <p:spPr bwMode="auto">
          <a:xfrm>
            <a:off x="7004050" y="2127250"/>
            <a:ext cx="152400" cy="152400"/>
          </a:xfrm>
          <a:prstGeom prst="ellipse">
            <a:avLst/>
          </a:prstGeom>
          <a:solidFill>
            <a:schemeClr val="tx2"/>
          </a:solidFill>
          <a:ln w="19050">
            <a:solidFill>
              <a:schemeClr val="tx2"/>
            </a:solidFill>
            <a:round/>
            <a:headEnd/>
            <a:tailEnd type="none" w="lg" len="med"/>
          </a:ln>
        </p:spPr>
        <p:txBody>
          <a:bodyPr lIns="45720" rIns="45720" anchor="ctr">
            <a:spAutoFit/>
          </a:bodyPr>
          <a:lstStyle/>
          <a:p>
            <a:endParaRPr lang="en-US"/>
          </a:p>
        </p:txBody>
      </p:sp>
      <p:sp>
        <p:nvSpPr>
          <p:cNvPr id="43027" name="Line 19"/>
          <p:cNvSpPr>
            <a:spLocks noChangeShapeType="1"/>
          </p:cNvSpPr>
          <p:nvPr/>
        </p:nvSpPr>
        <p:spPr bwMode="auto">
          <a:xfrm flipV="1">
            <a:off x="4108450" y="1517650"/>
            <a:ext cx="0" cy="152400"/>
          </a:xfrm>
          <a:prstGeom prst="line">
            <a:avLst/>
          </a:prstGeom>
          <a:noFill/>
          <a:ln w="28575">
            <a:solidFill>
              <a:schemeClr val="tx2"/>
            </a:solidFill>
            <a:round/>
            <a:headEnd/>
            <a:tailEnd/>
          </a:ln>
        </p:spPr>
        <p:txBody>
          <a:bodyPr lIns="45720" rIns="45720" anchor="ctr">
            <a:spAutoFit/>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Map/Reduce</a:t>
            </a:r>
            <a:endParaRPr lang="en-US" dirty="0"/>
          </a:p>
        </p:txBody>
      </p:sp>
      <p:sp>
        <p:nvSpPr>
          <p:cNvPr id="3" name="Content Placeholder 2"/>
          <p:cNvSpPr>
            <a:spLocks noGrp="1"/>
          </p:cNvSpPr>
          <p:nvPr>
            <p:ph idx="1"/>
          </p:nvPr>
        </p:nvSpPr>
        <p:spPr/>
        <p:txBody>
          <a:bodyPr/>
          <a:lstStyle/>
          <a:p>
            <a:r>
              <a:rPr lang="en-US" dirty="0" smtClean="0"/>
              <a:t>Typical Map/Reduce Applications</a:t>
            </a:r>
          </a:p>
          <a:p>
            <a:pPr lvl="1"/>
            <a:r>
              <a:rPr lang="en-US" dirty="0" smtClean="0"/>
              <a:t>Sequence of steps, each requiring map &amp; reduce</a:t>
            </a:r>
          </a:p>
          <a:p>
            <a:pPr lvl="1"/>
            <a:r>
              <a:rPr lang="en-US" dirty="0" smtClean="0"/>
              <a:t>Series of data transformations</a:t>
            </a:r>
          </a:p>
          <a:p>
            <a:pPr lvl="1"/>
            <a:r>
              <a:rPr lang="en-US" dirty="0" smtClean="0"/>
              <a:t>Iterating until reach convergence</a:t>
            </a:r>
          </a:p>
          <a:p>
            <a:r>
              <a:rPr lang="en-US" dirty="0" smtClean="0"/>
              <a:t>Strengths of Map/Reduce</a:t>
            </a:r>
          </a:p>
          <a:p>
            <a:pPr lvl="1"/>
            <a:r>
              <a:rPr lang="en-US" dirty="0" smtClean="0"/>
              <a:t>User writes simple functions, system manages complexities of mapping, synchronization, fault tolerance</a:t>
            </a:r>
          </a:p>
          <a:p>
            <a:pPr lvl="1"/>
            <a:r>
              <a:rPr lang="en-US" dirty="0" smtClean="0"/>
              <a:t>Very general</a:t>
            </a:r>
          </a:p>
          <a:p>
            <a:pPr lvl="1"/>
            <a:r>
              <a:rPr lang="en-US" dirty="0" smtClean="0"/>
              <a:t>Good for large-scale data analysis</a:t>
            </a:r>
          </a:p>
          <a:p>
            <a:r>
              <a:rPr lang="en-US" dirty="0" smtClean="0"/>
              <a:t>Limitations</a:t>
            </a:r>
          </a:p>
          <a:p>
            <a:pPr lvl="1"/>
            <a:r>
              <a:rPr lang="en-US" dirty="0" smtClean="0"/>
              <a:t>No locality of data or activity</a:t>
            </a:r>
          </a:p>
          <a:p>
            <a:pPr lvl="1"/>
            <a:r>
              <a:rPr lang="en-US" dirty="0" smtClean="0"/>
              <a:t>Each map/reduce step must complete before next begins</a:t>
            </a:r>
          </a:p>
          <a:p>
            <a:pPr lvl="1"/>
            <a:endParaRPr lang="en-US" dirty="0" smtClean="0"/>
          </a:p>
          <a:p>
            <a:pPr lvl="1"/>
            <a:endParaRPr lang="en-US" dirty="0" smtClean="0"/>
          </a:p>
        </p:txBody>
      </p:sp>
    </p:spTree>
    <p:extLst>
      <p:ext uri="{BB962C8B-B14F-4D97-AF65-F5344CB8AC3E}">
        <p14:creationId xmlns:p14="http://schemas.microsoft.com/office/powerpoint/2010/main" val="12916537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69"/>
          <p:cNvGrpSpPr>
            <a:grpSpLocks/>
          </p:cNvGrpSpPr>
          <p:nvPr/>
        </p:nvGrpSpPr>
        <p:grpSpPr bwMode="auto">
          <a:xfrm>
            <a:off x="6013450" y="1517650"/>
            <a:ext cx="2667000" cy="304800"/>
            <a:chOff x="6013450" y="3270250"/>
            <a:chExt cx="2667000" cy="838200"/>
          </a:xfrm>
        </p:grpSpPr>
        <p:sp>
          <p:nvSpPr>
            <p:cNvPr id="44091" name="Line 82"/>
            <p:cNvSpPr>
              <a:spLocks noChangeShapeType="1"/>
            </p:cNvSpPr>
            <p:nvPr/>
          </p:nvSpPr>
          <p:spPr bwMode="auto">
            <a:xfrm flipV="1">
              <a:off x="6013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92" name="Line 86"/>
            <p:cNvSpPr>
              <a:spLocks noChangeShapeType="1"/>
            </p:cNvSpPr>
            <p:nvPr/>
          </p:nvSpPr>
          <p:spPr bwMode="auto">
            <a:xfrm flipV="1">
              <a:off x="66230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93" name="Line 90"/>
            <p:cNvSpPr>
              <a:spLocks noChangeShapeType="1"/>
            </p:cNvSpPr>
            <p:nvPr/>
          </p:nvSpPr>
          <p:spPr bwMode="auto">
            <a:xfrm flipV="1">
              <a:off x="72326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94" name="Line 94"/>
            <p:cNvSpPr>
              <a:spLocks noChangeShapeType="1"/>
            </p:cNvSpPr>
            <p:nvPr/>
          </p:nvSpPr>
          <p:spPr bwMode="auto">
            <a:xfrm flipV="1">
              <a:off x="8680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grpSp>
      <p:sp>
        <p:nvSpPr>
          <p:cNvPr id="527362" name="Rectangle 2"/>
          <p:cNvSpPr>
            <a:spLocks noGrp="1" noChangeArrowheads="1"/>
          </p:cNvSpPr>
          <p:nvPr>
            <p:ph type="title"/>
          </p:nvPr>
        </p:nvSpPr>
        <p:spPr/>
        <p:txBody>
          <a:bodyPr/>
          <a:lstStyle/>
          <a:p>
            <a:pPr eaLnBrk="1" hangingPunct="1">
              <a:defRPr/>
            </a:pPr>
            <a:r>
              <a:rPr lang="en-US" dirty="0" smtClean="0"/>
              <a:t>Generalizing Map/Reduce</a:t>
            </a:r>
          </a:p>
        </p:txBody>
      </p:sp>
      <p:sp>
        <p:nvSpPr>
          <p:cNvPr id="527363" name="Rectangle 3"/>
          <p:cNvSpPr>
            <a:spLocks noGrp="1" noChangeArrowheads="1"/>
          </p:cNvSpPr>
          <p:nvPr>
            <p:ph type="body" idx="1"/>
          </p:nvPr>
        </p:nvSpPr>
        <p:spPr>
          <a:xfrm>
            <a:off x="290513" y="1060450"/>
            <a:ext cx="5341937" cy="5372100"/>
          </a:xfrm>
        </p:spPr>
        <p:txBody>
          <a:bodyPr/>
          <a:lstStyle/>
          <a:p>
            <a:pPr lvl="1" eaLnBrk="1" hangingPunct="1">
              <a:defRPr/>
            </a:pPr>
            <a:r>
              <a:rPr lang="en-US" dirty="0" smtClean="0"/>
              <a:t>Microsoft Dryad Project</a:t>
            </a:r>
          </a:p>
          <a:p>
            <a:pPr eaLnBrk="1" hangingPunct="1">
              <a:defRPr/>
            </a:pPr>
            <a:r>
              <a:rPr lang="en-US" dirty="0" smtClean="0"/>
              <a:t>Computational Model</a:t>
            </a:r>
          </a:p>
          <a:p>
            <a:pPr lvl="1" eaLnBrk="1" hangingPunct="1">
              <a:defRPr/>
            </a:pPr>
            <a:r>
              <a:rPr lang="en-US" dirty="0" smtClean="0"/>
              <a:t>Acyclic graph of operators</a:t>
            </a:r>
          </a:p>
          <a:p>
            <a:pPr lvl="2" eaLnBrk="1" hangingPunct="1">
              <a:defRPr/>
            </a:pPr>
            <a:r>
              <a:rPr lang="en-US" dirty="0" smtClean="0"/>
              <a:t>But expressed as textual program</a:t>
            </a:r>
          </a:p>
          <a:p>
            <a:pPr lvl="1" eaLnBrk="1" hangingPunct="1">
              <a:defRPr/>
            </a:pPr>
            <a:r>
              <a:rPr lang="en-US" dirty="0" smtClean="0"/>
              <a:t>Each takes collection of objects and produces objects</a:t>
            </a:r>
          </a:p>
          <a:p>
            <a:pPr lvl="2" eaLnBrk="1" hangingPunct="1">
              <a:defRPr/>
            </a:pPr>
            <a:r>
              <a:rPr lang="en-US" dirty="0" smtClean="0"/>
              <a:t>Purely functional model</a:t>
            </a:r>
          </a:p>
          <a:p>
            <a:pPr eaLnBrk="1" hangingPunct="1">
              <a:defRPr/>
            </a:pPr>
            <a:r>
              <a:rPr lang="en-US" dirty="0" smtClean="0"/>
              <a:t>Implementation Concepts</a:t>
            </a:r>
          </a:p>
          <a:p>
            <a:pPr lvl="1" eaLnBrk="1" hangingPunct="1">
              <a:defRPr/>
            </a:pPr>
            <a:r>
              <a:rPr lang="en-US" dirty="0" smtClean="0"/>
              <a:t>Objects stored in files or memory</a:t>
            </a:r>
          </a:p>
          <a:p>
            <a:pPr lvl="1" eaLnBrk="1" hangingPunct="1">
              <a:defRPr/>
            </a:pPr>
            <a:r>
              <a:rPr lang="en-US" dirty="0" smtClean="0"/>
              <a:t>Any object may be lost; any operator may fail</a:t>
            </a:r>
          </a:p>
          <a:p>
            <a:pPr lvl="1" eaLnBrk="1" hangingPunct="1">
              <a:defRPr/>
            </a:pPr>
            <a:r>
              <a:rPr lang="en-US" dirty="0" smtClean="0"/>
              <a:t>Replicate &amp; recompute for fault tolerance</a:t>
            </a:r>
          </a:p>
          <a:p>
            <a:pPr lvl="1" eaLnBrk="1" hangingPunct="1">
              <a:defRPr/>
            </a:pPr>
            <a:r>
              <a:rPr lang="en-US" dirty="0" smtClean="0"/>
              <a:t>Dynamic scheduling</a:t>
            </a:r>
          </a:p>
          <a:p>
            <a:pPr lvl="2" eaLnBrk="1" hangingPunct="1">
              <a:defRPr/>
            </a:pPr>
            <a:r>
              <a:rPr lang="en-US" dirty="0" smtClean="0"/>
              <a:t># Operators &gt;&gt; # Processors</a:t>
            </a:r>
          </a:p>
          <a:p>
            <a:pPr lvl="1" eaLnBrk="1" hangingPunct="1">
              <a:defRPr/>
            </a:pPr>
            <a:endParaRPr lang="en-US" dirty="0" smtClean="0"/>
          </a:p>
        </p:txBody>
      </p:sp>
      <p:sp>
        <p:nvSpPr>
          <p:cNvPr id="44037" name="Line 6"/>
          <p:cNvSpPr>
            <a:spLocks noChangeShapeType="1"/>
          </p:cNvSpPr>
          <p:nvPr/>
        </p:nvSpPr>
        <p:spPr bwMode="auto">
          <a:xfrm flipV="1">
            <a:off x="6013450" y="4776788"/>
            <a:ext cx="0" cy="1236662"/>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38" name="Text Box 8"/>
          <p:cNvSpPr txBox="1">
            <a:spLocks noChangeArrowheads="1"/>
          </p:cNvSpPr>
          <p:nvPr/>
        </p:nvSpPr>
        <p:spPr bwMode="auto">
          <a:xfrm>
            <a:off x="5861050" y="6054725"/>
            <a:ext cx="303213" cy="339725"/>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1</a:t>
            </a:r>
          </a:p>
        </p:txBody>
      </p:sp>
      <p:sp>
        <p:nvSpPr>
          <p:cNvPr id="44039" name="Line 10"/>
          <p:cNvSpPr>
            <a:spLocks noChangeShapeType="1"/>
          </p:cNvSpPr>
          <p:nvPr/>
        </p:nvSpPr>
        <p:spPr bwMode="auto">
          <a:xfrm flipV="1">
            <a:off x="6623050" y="4776788"/>
            <a:ext cx="0" cy="1236662"/>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0" name="Text Box 12"/>
          <p:cNvSpPr txBox="1">
            <a:spLocks noChangeArrowheads="1"/>
          </p:cNvSpPr>
          <p:nvPr/>
        </p:nvSpPr>
        <p:spPr bwMode="auto">
          <a:xfrm>
            <a:off x="6470650" y="6054725"/>
            <a:ext cx="303213" cy="339725"/>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2</a:t>
            </a:r>
          </a:p>
        </p:txBody>
      </p:sp>
      <p:sp>
        <p:nvSpPr>
          <p:cNvPr id="44041" name="Line 14"/>
          <p:cNvSpPr>
            <a:spLocks noChangeShapeType="1"/>
          </p:cNvSpPr>
          <p:nvPr/>
        </p:nvSpPr>
        <p:spPr bwMode="auto">
          <a:xfrm flipV="1">
            <a:off x="7232650" y="4776788"/>
            <a:ext cx="0" cy="1236662"/>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2" name="Text Box 16"/>
          <p:cNvSpPr txBox="1">
            <a:spLocks noChangeArrowheads="1"/>
          </p:cNvSpPr>
          <p:nvPr/>
        </p:nvSpPr>
        <p:spPr bwMode="auto">
          <a:xfrm>
            <a:off x="7080250" y="6054725"/>
            <a:ext cx="303213" cy="339725"/>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3</a:t>
            </a:r>
          </a:p>
        </p:txBody>
      </p:sp>
      <p:sp>
        <p:nvSpPr>
          <p:cNvPr id="44043" name="Line 18"/>
          <p:cNvSpPr>
            <a:spLocks noChangeShapeType="1"/>
          </p:cNvSpPr>
          <p:nvPr/>
        </p:nvSpPr>
        <p:spPr bwMode="auto">
          <a:xfrm flipV="1">
            <a:off x="8680450" y="4776788"/>
            <a:ext cx="0" cy="1236662"/>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4" name="Text Box 20"/>
          <p:cNvSpPr txBox="1">
            <a:spLocks noChangeArrowheads="1"/>
          </p:cNvSpPr>
          <p:nvPr/>
        </p:nvSpPr>
        <p:spPr bwMode="auto">
          <a:xfrm>
            <a:off x="8523288" y="6054725"/>
            <a:ext cx="312737" cy="339725"/>
          </a:xfrm>
          <a:prstGeom prst="rect">
            <a:avLst/>
          </a:prstGeom>
          <a:noFill/>
          <a:ln w="19050">
            <a:noFill/>
            <a:miter lim="800000"/>
            <a:headEnd/>
            <a:tailEnd type="none" w="lg" len="med"/>
          </a:ln>
        </p:spPr>
        <p:txBody>
          <a:bodyPr wrap="none" lIns="45720" rIns="45720">
            <a:spAutoFit/>
          </a:bodyPr>
          <a:lstStyle/>
          <a:p>
            <a:pPr algn="ctr"/>
            <a:r>
              <a:rPr lang="en-US" i="1"/>
              <a:t>x</a:t>
            </a:r>
            <a:r>
              <a:rPr lang="en-US" baseline="-25000"/>
              <a:t>n</a:t>
            </a:r>
          </a:p>
        </p:txBody>
      </p:sp>
      <p:sp>
        <p:nvSpPr>
          <p:cNvPr id="44045" name="Text Box 32"/>
          <p:cNvSpPr txBox="1">
            <a:spLocks noChangeArrowheads="1"/>
          </p:cNvSpPr>
          <p:nvPr/>
        </p:nvSpPr>
        <p:spPr bwMode="auto">
          <a:xfrm>
            <a:off x="7613650" y="5005388"/>
            <a:ext cx="660400" cy="339725"/>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44046" name="Line 33"/>
          <p:cNvSpPr>
            <a:spLocks noChangeShapeType="1"/>
          </p:cNvSpPr>
          <p:nvPr/>
        </p:nvSpPr>
        <p:spPr bwMode="auto">
          <a:xfrm flipV="1">
            <a:off x="6013450" y="4108450"/>
            <a:ext cx="6096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7" name="Line 34"/>
          <p:cNvSpPr>
            <a:spLocks noChangeShapeType="1"/>
          </p:cNvSpPr>
          <p:nvPr/>
        </p:nvSpPr>
        <p:spPr bwMode="auto">
          <a:xfrm flipH="1" flipV="1">
            <a:off x="6623050" y="4108450"/>
            <a:ext cx="60325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8" name="Line 35"/>
          <p:cNvSpPr>
            <a:spLocks noChangeShapeType="1"/>
          </p:cNvSpPr>
          <p:nvPr/>
        </p:nvSpPr>
        <p:spPr bwMode="auto">
          <a:xfrm flipH="1">
            <a:off x="6623050" y="4108450"/>
            <a:ext cx="6096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49" name="Line 36"/>
          <p:cNvSpPr>
            <a:spLocks noChangeShapeType="1"/>
          </p:cNvSpPr>
          <p:nvPr/>
        </p:nvSpPr>
        <p:spPr bwMode="auto">
          <a:xfrm flipV="1">
            <a:off x="7232650" y="4108450"/>
            <a:ext cx="14478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0" name="Line 38"/>
          <p:cNvSpPr>
            <a:spLocks noChangeShapeType="1"/>
          </p:cNvSpPr>
          <p:nvPr/>
        </p:nvSpPr>
        <p:spPr bwMode="auto">
          <a:xfrm>
            <a:off x="6013450" y="4184650"/>
            <a:ext cx="609600" cy="6096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1" name="Line 39"/>
          <p:cNvSpPr>
            <a:spLocks noChangeShapeType="1"/>
          </p:cNvSpPr>
          <p:nvPr/>
        </p:nvSpPr>
        <p:spPr bwMode="auto">
          <a:xfrm>
            <a:off x="8680450" y="4108450"/>
            <a:ext cx="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2" name="Line 41"/>
          <p:cNvSpPr>
            <a:spLocks noChangeShapeType="1"/>
          </p:cNvSpPr>
          <p:nvPr/>
        </p:nvSpPr>
        <p:spPr bwMode="auto">
          <a:xfrm>
            <a:off x="6013450" y="4108450"/>
            <a:ext cx="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3" name="Line 42"/>
          <p:cNvSpPr>
            <a:spLocks noChangeShapeType="1"/>
          </p:cNvSpPr>
          <p:nvPr/>
        </p:nvSpPr>
        <p:spPr bwMode="auto">
          <a:xfrm flipH="1" flipV="1">
            <a:off x="7232650" y="4108450"/>
            <a:ext cx="14478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54" name="Oval 83"/>
          <p:cNvSpPr>
            <a:spLocks noChangeArrowheads="1"/>
          </p:cNvSpPr>
          <p:nvPr/>
        </p:nvSpPr>
        <p:spPr bwMode="auto">
          <a:xfrm>
            <a:off x="5784850" y="3879850"/>
            <a:ext cx="457200" cy="420688"/>
          </a:xfrm>
          <a:prstGeom prst="ellipse">
            <a:avLst/>
          </a:prstGeom>
          <a:solidFill>
            <a:srgbClr val="FFFF99"/>
          </a:solidFill>
          <a:ln w="19050">
            <a:solidFill>
              <a:schemeClr val="tx2"/>
            </a:solidFill>
            <a:round/>
            <a:headEnd/>
            <a:tailEnd type="none" w="lg" len="med"/>
          </a:ln>
        </p:spPr>
        <p:txBody>
          <a:bodyPr wrap="none" lIns="45720" rIns="45720" anchor="ctr"/>
          <a:lstStyle/>
          <a:p>
            <a:pPr algn="ctr"/>
            <a:r>
              <a:rPr lang="en-US" sz="1600"/>
              <a:t>Op</a:t>
            </a:r>
            <a:r>
              <a:rPr lang="en-US" sz="1600" baseline="-25000"/>
              <a:t>2</a:t>
            </a:r>
          </a:p>
        </p:txBody>
      </p:sp>
      <p:sp>
        <p:nvSpPr>
          <p:cNvPr id="44055" name="Oval 87"/>
          <p:cNvSpPr>
            <a:spLocks noChangeArrowheads="1"/>
          </p:cNvSpPr>
          <p:nvPr/>
        </p:nvSpPr>
        <p:spPr bwMode="auto">
          <a:xfrm>
            <a:off x="6394450" y="3879850"/>
            <a:ext cx="457200" cy="420688"/>
          </a:xfrm>
          <a:prstGeom prst="ellipse">
            <a:avLst/>
          </a:prstGeom>
          <a:solidFill>
            <a:srgbClr val="FFFF99"/>
          </a:solidFill>
          <a:ln w="19050">
            <a:solidFill>
              <a:schemeClr val="tx2"/>
            </a:solidFill>
            <a:round/>
            <a:headEnd/>
            <a:tailEnd type="none" w="lg" len="med"/>
          </a:ln>
        </p:spPr>
        <p:txBody>
          <a:bodyPr wrap="none" lIns="45720" rIns="45720" anchor="ctr"/>
          <a:lstStyle/>
          <a:p>
            <a:pPr algn="ctr"/>
            <a:r>
              <a:rPr lang="en-US" sz="1600"/>
              <a:t>Op</a:t>
            </a:r>
            <a:r>
              <a:rPr lang="en-US" sz="1600" baseline="-25000"/>
              <a:t>2</a:t>
            </a:r>
          </a:p>
        </p:txBody>
      </p:sp>
      <p:sp>
        <p:nvSpPr>
          <p:cNvPr id="44056" name="Oval 91"/>
          <p:cNvSpPr>
            <a:spLocks noChangeArrowheads="1"/>
          </p:cNvSpPr>
          <p:nvPr/>
        </p:nvSpPr>
        <p:spPr bwMode="auto">
          <a:xfrm>
            <a:off x="7004050" y="3879850"/>
            <a:ext cx="457200" cy="420688"/>
          </a:xfrm>
          <a:prstGeom prst="ellipse">
            <a:avLst/>
          </a:prstGeom>
          <a:solidFill>
            <a:srgbClr val="FFFF99"/>
          </a:solidFill>
          <a:ln w="19050">
            <a:solidFill>
              <a:schemeClr val="tx2"/>
            </a:solidFill>
            <a:round/>
            <a:headEnd/>
            <a:tailEnd type="none" w="lg" len="med"/>
          </a:ln>
        </p:spPr>
        <p:txBody>
          <a:bodyPr wrap="none" lIns="45720" rIns="45720" anchor="ctr"/>
          <a:lstStyle/>
          <a:p>
            <a:pPr algn="ctr"/>
            <a:r>
              <a:rPr lang="en-US" sz="1600"/>
              <a:t>Op</a:t>
            </a:r>
            <a:r>
              <a:rPr lang="en-US" sz="1600" baseline="-25000"/>
              <a:t>2</a:t>
            </a:r>
          </a:p>
        </p:txBody>
      </p:sp>
      <p:sp>
        <p:nvSpPr>
          <p:cNvPr id="44057" name="Oval 95"/>
          <p:cNvSpPr>
            <a:spLocks noChangeArrowheads="1"/>
          </p:cNvSpPr>
          <p:nvPr/>
        </p:nvSpPr>
        <p:spPr bwMode="auto">
          <a:xfrm>
            <a:off x="8451850" y="3879850"/>
            <a:ext cx="457200" cy="420688"/>
          </a:xfrm>
          <a:prstGeom prst="ellipse">
            <a:avLst/>
          </a:prstGeom>
          <a:solidFill>
            <a:srgbClr val="FFFF99"/>
          </a:solidFill>
          <a:ln w="19050">
            <a:solidFill>
              <a:schemeClr val="tx2"/>
            </a:solidFill>
            <a:round/>
            <a:headEnd/>
            <a:tailEnd type="none" w="lg" len="med"/>
          </a:ln>
        </p:spPr>
        <p:txBody>
          <a:bodyPr wrap="none" lIns="45720" rIns="45720" anchor="ctr"/>
          <a:lstStyle/>
          <a:p>
            <a:pPr algn="ctr"/>
            <a:r>
              <a:rPr lang="en-US" sz="1600"/>
              <a:t>Op</a:t>
            </a:r>
            <a:r>
              <a:rPr lang="en-US" sz="1600" baseline="-25000"/>
              <a:t>2</a:t>
            </a:r>
          </a:p>
        </p:txBody>
      </p:sp>
      <p:sp>
        <p:nvSpPr>
          <p:cNvPr id="44058" name="Text Box 97"/>
          <p:cNvSpPr txBox="1">
            <a:spLocks noChangeArrowheads="1"/>
          </p:cNvSpPr>
          <p:nvPr/>
        </p:nvSpPr>
        <p:spPr bwMode="auto">
          <a:xfrm>
            <a:off x="7613650" y="3879850"/>
            <a:ext cx="660400" cy="339725"/>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44059" name="Line 115"/>
          <p:cNvSpPr>
            <a:spLocks noChangeShapeType="1"/>
          </p:cNvSpPr>
          <p:nvPr/>
        </p:nvSpPr>
        <p:spPr bwMode="auto">
          <a:xfrm>
            <a:off x="6013450" y="2051050"/>
            <a:ext cx="6096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0" name="Line 116"/>
          <p:cNvSpPr>
            <a:spLocks noChangeShapeType="1"/>
          </p:cNvSpPr>
          <p:nvPr/>
        </p:nvSpPr>
        <p:spPr bwMode="auto">
          <a:xfrm flipH="1">
            <a:off x="6623050" y="2127250"/>
            <a:ext cx="46038" cy="6096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1" name="Line 117"/>
          <p:cNvSpPr>
            <a:spLocks noChangeShapeType="1"/>
          </p:cNvSpPr>
          <p:nvPr/>
        </p:nvSpPr>
        <p:spPr bwMode="auto">
          <a:xfrm flipH="1" flipV="1">
            <a:off x="7186613" y="2051050"/>
            <a:ext cx="46037"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2" name="Line 119"/>
          <p:cNvSpPr>
            <a:spLocks noChangeShapeType="1"/>
          </p:cNvSpPr>
          <p:nvPr/>
        </p:nvSpPr>
        <p:spPr bwMode="auto">
          <a:xfrm flipV="1">
            <a:off x="6013450" y="2051050"/>
            <a:ext cx="6096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3" name="Line 120"/>
          <p:cNvSpPr>
            <a:spLocks noChangeShapeType="1"/>
          </p:cNvSpPr>
          <p:nvPr/>
        </p:nvSpPr>
        <p:spPr bwMode="auto">
          <a:xfrm flipV="1">
            <a:off x="8680450" y="2051050"/>
            <a:ext cx="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4" name="Line 121"/>
          <p:cNvSpPr>
            <a:spLocks noChangeShapeType="1"/>
          </p:cNvSpPr>
          <p:nvPr/>
        </p:nvSpPr>
        <p:spPr bwMode="auto">
          <a:xfrm flipV="1">
            <a:off x="6013450" y="2051050"/>
            <a:ext cx="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5" name="Line 122"/>
          <p:cNvSpPr>
            <a:spLocks noChangeShapeType="1"/>
          </p:cNvSpPr>
          <p:nvPr/>
        </p:nvSpPr>
        <p:spPr bwMode="auto">
          <a:xfrm flipH="1">
            <a:off x="7232650" y="2051050"/>
            <a:ext cx="14478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6" name="Line 123"/>
          <p:cNvSpPr>
            <a:spLocks noChangeShapeType="1"/>
          </p:cNvSpPr>
          <p:nvPr/>
        </p:nvSpPr>
        <p:spPr bwMode="auto">
          <a:xfrm flipH="1" flipV="1">
            <a:off x="7232650" y="2051050"/>
            <a:ext cx="1447800" cy="6858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67" name="Text Box 124"/>
          <p:cNvSpPr txBox="1">
            <a:spLocks noChangeArrowheads="1"/>
          </p:cNvSpPr>
          <p:nvPr/>
        </p:nvSpPr>
        <p:spPr bwMode="auto">
          <a:xfrm>
            <a:off x="6851650" y="3117850"/>
            <a:ext cx="660400" cy="339725"/>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sp>
        <p:nvSpPr>
          <p:cNvPr id="44068" name="Oval 100"/>
          <p:cNvSpPr>
            <a:spLocks noChangeArrowheads="1"/>
          </p:cNvSpPr>
          <p:nvPr/>
        </p:nvSpPr>
        <p:spPr bwMode="auto">
          <a:xfrm>
            <a:off x="5784850" y="1782763"/>
            <a:ext cx="457200" cy="420687"/>
          </a:xfrm>
          <a:prstGeom prst="ellipse">
            <a:avLst/>
          </a:prstGeom>
          <a:solidFill>
            <a:srgbClr val="FFCCFF"/>
          </a:solidFill>
          <a:ln w="19050">
            <a:solidFill>
              <a:schemeClr val="tx2"/>
            </a:solidFill>
            <a:round/>
            <a:headEnd/>
            <a:tailEnd type="none" w="lg" len="med"/>
          </a:ln>
        </p:spPr>
        <p:txBody>
          <a:bodyPr wrap="none" lIns="45720" rIns="45720" anchor="ctr"/>
          <a:lstStyle/>
          <a:p>
            <a:pPr algn="ctr"/>
            <a:r>
              <a:rPr lang="en-US" sz="1600"/>
              <a:t>Op</a:t>
            </a:r>
            <a:r>
              <a:rPr lang="en-US" sz="1600" baseline="-25000"/>
              <a:t>k</a:t>
            </a:r>
          </a:p>
        </p:txBody>
      </p:sp>
      <p:sp>
        <p:nvSpPr>
          <p:cNvPr id="44069" name="Oval 104"/>
          <p:cNvSpPr>
            <a:spLocks noChangeArrowheads="1"/>
          </p:cNvSpPr>
          <p:nvPr/>
        </p:nvSpPr>
        <p:spPr bwMode="auto">
          <a:xfrm>
            <a:off x="6394450" y="1782763"/>
            <a:ext cx="457200" cy="420687"/>
          </a:xfrm>
          <a:prstGeom prst="ellipse">
            <a:avLst/>
          </a:prstGeom>
          <a:solidFill>
            <a:srgbClr val="FFCCFF"/>
          </a:solidFill>
          <a:ln w="19050">
            <a:solidFill>
              <a:schemeClr val="tx2"/>
            </a:solidFill>
            <a:round/>
            <a:headEnd/>
            <a:tailEnd type="none" w="lg" len="med"/>
          </a:ln>
        </p:spPr>
        <p:txBody>
          <a:bodyPr wrap="none" lIns="45720" rIns="45720" anchor="ctr"/>
          <a:lstStyle/>
          <a:p>
            <a:pPr algn="ctr"/>
            <a:r>
              <a:rPr lang="en-US" sz="1600"/>
              <a:t>Op</a:t>
            </a:r>
            <a:r>
              <a:rPr lang="en-US" sz="1600" baseline="-25000"/>
              <a:t>k</a:t>
            </a:r>
          </a:p>
        </p:txBody>
      </p:sp>
      <p:sp>
        <p:nvSpPr>
          <p:cNvPr id="44070" name="Oval 108"/>
          <p:cNvSpPr>
            <a:spLocks noChangeArrowheads="1"/>
          </p:cNvSpPr>
          <p:nvPr/>
        </p:nvSpPr>
        <p:spPr bwMode="auto">
          <a:xfrm>
            <a:off x="7004050" y="1782763"/>
            <a:ext cx="457200" cy="420687"/>
          </a:xfrm>
          <a:prstGeom prst="ellipse">
            <a:avLst/>
          </a:prstGeom>
          <a:solidFill>
            <a:srgbClr val="FFCCFF"/>
          </a:solidFill>
          <a:ln w="19050">
            <a:solidFill>
              <a:schemeClr val="tx2"/>
            </a:solidFill>
            <a:round/>
            <a:headEnd/>
            <a:tailEnd type="none" w="lg" len="med"/>
          </a:ln>
        </p:spPr>
        <p:txBody>
          <a:bodyPr wrap="none" lIns="45720" rIns="45720" anchor="ctr"/>
          <a:lstStyle/>
          <a:p>
            <a:pPr algn="ctr"/>
            <a:r>
              <a:rPr lang="en-US" sz="1600"/>
              <a:t>Op</a:t>
            </a:r>
            <a:r>
              <a:rPr lang="en-US" sz="1600" baseline="-25000"/>
              <a:t>k</a:t>
            </a:r>
          </a:p>
        </p:txBody>
      </p:sp>
      <p:sp>
        <p:nvSpPr>
          <p:cNvPr id="44071" name="Oval 112"/>
          <p:cNvSpPr>
            <a:spLocks noChangeArrowheads="1"/>
          </p:cNvSpPr>
          <p:nvPr/>
        </p:nvSpPr>
        <p:spPr bwMode="auto">
          <a:xfrm>
            <a:off x="8451850" y="1782763"/>
            <a:ext cx="457200" cy="420687"/>
          </a:xfrm>
          <a:prstGeom prst="ellipse">
            <a:avLst/>
          </a:prstGeom>
          <a:solidFill>
            <a:srgbClr val="FFCCFF"/>
          </a:solidFill>
          <a:ln w="19050">
            <a:solidFill>
              <a:schemeClr val="tx2"/>
            </a:solidFill>
            <a:round/>
            <a:headEnd/>
            <a:tailEnd type="none" w="lg" len="med"/>
          </a:ln>
        </p:spPr>
        <p:txBody>
          <a:bodyPr wrap="none" lIns="45720" rIns="45720" anchor="ctr"/>
          <a:lstStyle/>
          <a:p>
            <a:pPr algn="ctr"/>
            <a:r>
              <a:rPr lang="en-US" sz="1600"/>
              <a:t>Op</a:t>
            </a:r>
            <a:r>
              <a:rPr lang="en-US" sz="1600" baseline="-25000"/>
              <a:t>k</a:t>
            </a:r>
          </a:p>
        </p:txBody>
      </p:sp>
      <p:sp>
        <p:nvSpPr>
          <p:cNvPr id="44072" name="Text Box 114"/>
          <p:cNvSpPr txBox="1">
            <a:spLocks noChangeArrowheads="1"/>
          </p:cNvSpPr>
          <p:nvPr/>
        </p:nvSpPr>
        <p:spPr bwMode="auto">
          <a:xfrm>
            <a:off x="7613650" y="1782763"/>
            <a:ext cx="660400" cy="339725"/>
          </a:xfrm>
          <a:prstGeom prst="rect">
            <a:avLst/>
          </a:prstGeom>
          <a:noFill/>
          <a:ln w="19050">
            <a:noFill/>
            <a:miter lim="800000"/>
            <a:headEnd/>
            <a:tailEnd type="none" w="lg" len="med"/>
          </a:ln>
        </p:spPr>
        <p:txBody>
          <a:bodyPr wrap="none" lIns="45720" rIns="45720">
            <a:spAutoFit/>
          </a:bodyPr>
          <a:lstStyle/>
          <a:p>
            <a:pPr algn="ctr"/>
            <a:r>
              <a:rPr lang="en-US">
                <a:sym typeface="Symbol" pitchFamily="18" charset="2"/>
              </a:rPr>
              <a:t>    </a:t>
            </a:r>
          </a:p>
        </p:txBody>
      </p:sp>
      <p:grpSp>
        <p:nvGrpSpPr>
          <p:cNvPr id="44073" name="Group 59"/>
          <p:cNvGrpSpPr>
            <a:grpSpLocks/>
          </p:cNvGrpSpPr>
          <p:nvPr/>
        </p:nvGrpSpPr>
        <p:grpSpPr bwMode="auto">
          <a:xfrm>
            <a:off x="6013450" y="2736850"/>
            <a:ext cx="2667000" cy="304800"/>
            <a:chOff x="6013450" y="3270250"/>
            <a:chExt cx="2667000" cy="838200"/>
          </a:xfrm>
        </p:grpSpPr>
        <p:sp>
          <p:nvSpPr>
            <p:cNvPr id="44087" name="Line 82"/>
            <p:cNvSpPr>
              <a:spLocks noChangeShapeType="1"/>
            </p:cNvSpPr>
            <p:nvPr/>
          </p:nvSpPr>
          <p:spPr bwMode="auto">
            <a:xfrm flipV="1">
              <a:off x="6013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8" name="Line 86"/>
            <p:cNvSpPr>
              <a:spLocks noChangeShapeType="1"/>
            </p:cNvSpPr>
            <p:nvPr/>
          </p:nvSpPr>
          <p:spPr bwMode="auto">
            <a:xfrm flipV="1">
              <a:off x="66230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9" name="Line 90"/>
            <p:cNvSpPr>
              <a:spLocks noChangeShapeType="1"/>
            </p:cNvSpPr>
            <p:nvPr/>
          </p:nvSpPr>
          <p:spPr bwMode="auto">
            <a:xfrm flipV="1">
              <a:off x="72326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90" name="Line 94"/>
            <p:cNvSpPr>
              <a:spLocks noChangeShapeType="1"/>
            </p:cNvSpPr>
            <p:nvPr/>
          </p:nvSpPr>
          <p:spPr bwMode="auto">
            <a:xfrm flipV="1">
              <a:off x="8680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grpSp>
      <p:grpSp>
        <p:nvGrpSpPr>
          <p:cNvPr id="44074" name="Group 64"/>
          <p:cNvGrpSpPr>
            <a:grpSpLocks/>
          </p:cNvGrpSpPr>
          <p:nvPr/>
        </p:nvGrpSpPr>
        <p:grpSpPr bwMode="auto">
          <a:xfrm>
            <a:off x="6013450" y="3575050"/>
            <a:ext cx="2667000" cy="304800"/>
            <a:chOff x="6013450" y="3270250"/>
            <a:chExt cx="2667000" cy="838200"/>
          </a:xfrm>
        </p:grpSpPr>
        <p:sp>
          <p:nvSpPr>
            <p:cNvPr id="44083" name="Line 82"/>
            <p:cNvSpPr>
              <a:spLocks noChangeShapeType="1"/>
            </p:cNvSpPr>
            <p:nvPr/>
          </p:nvSpPr>
          <p:spPr bwMode="auto">
            <a:xfrm flipV="1">
              <a:off x="6013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4" name="Line 86"/>
            <p:cNvSpPr>
              <a:spLocks noChangeShapeType="1"/>
            </p:cNvSpPr>
            <p:nvPr/>
          </p:nvSpPr>
          <p:spPr bwMode="auto">
            <a:xfrm flipV="1">
              <a:off x="66230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5" name="Line 90"/>
            <p:cNvSpPr>
              <a:spLocks noChangeShapeType="1"/>
            </p:cNvSpPr>
            <p:nvPr/>
          </p:nvSpPr>
          <p:spPr bwMode="auto">
            <a:xfrm flipV="1">
              <a:off x="72326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86" name="Line 94"/>
            <p:cNvSpPr>
              <a:spLocks noChangeShapeType="1"/>
            </p:cNvSpPr>
            <p:nvPr/>
          </p:nvSpPr>
          <p:spPr bwMode="auto">
            <a:xfrm flipV="1">
              <a:off x="8680450" y="3270250"/>
              <a:ext cx="0" cy="838200"/>
            </a:xfrm>
            <a:prstGeom prst="line">
              <a:avLst/>
            </a:prstGeom>
            <a:noFill/>
            <a:ln w="19050">
              <a:solidFill>
                <a:schemeClr val="tx2"/>
              </a:solidFill>
              <a:round/>
              <a:headEnd/>
              <a:tailEnd type="none" w="lg" len="med"/>
            </a:ln>
          </p:spPr>
          <p:txBody>
            <a:bodyPr lIns="45720" rIns="45720" anchor="ctr">
              <a:spAutoFit/>
            </a:bodyPr>
            <a:lstStyle/>
            <a:p>
              <a:endParaRPr lang="en-US"/>
            </a:p>
          </p:txBody>
        </p:sp>
      </p:grpSp>
      <p:sp>
        <p:nvSpPr>
          <p:cNvPr id="44075" name="Line 18"/>
          <p:cNvSpPr>
            <a:spLocks noChangeShapeType="1"/>
          </p:cNvSpPr>
          <p:nvPr/>
        </p:nvSpPr>
        <p:spPr bwMode="auto">
          <a:xfrm flipH="1" flipV="1">
            <a:off x="6699250" y="5327650"/>
            <a:ext cx="1981200" cy="5334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76" name="Line 10"/>
          <p:cNvSpPr>
            <a:spLocks noChangeShapeType="1"/>
          </p:cNvSpPr>
          <p:nvPr/>
        </p:nvSpPr>
        <p:spPr bwMode="auto">
          <a:xfrm flipV="1">
            <a:off x="6623050" y="5327650"/>
            <a:ext cx="533400" cy="5334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77" name="Line 10"/>
          <p:cNvSpPr>
            <a:spLocks noChangeShapeType="1"/>
          </p:cNvSpPr>
          <p:nvPr/>
        </p:nvSpPr>
        <p:spPr bwMode="auto">
          <a:xfrm>
            <a:off x="6089650" y="5327650"/>
            <a:ext cx="1143000" cy="5334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78" name="Line 10"/>
          <p:cNvSpPr>
            <a:spLocks noChangeShapeType="1"/>
          </p:cNvSpPr>
          <p:nvPr/>
        </p:nvSpPr>
        <p:spPr bwMode="auto">
          <a:xfrm flipH="1">
            <a:off x="7232650" y="5327650"/>
            <a:ext cx="1371600" cy="533400"/>
          </a:xfrm>
          <a:prstGeom prst="line">
            <a:avLst/>
          </a:prstGeom>
          <a:noFill/>
          <a:ln w="19050">
            <a:solidFill>
              <a:schemeClr val="tx2"/>
            </a:solidFill>
            <a:round/>
            <a:headEnd/>
            <a:tailEnd type="none" w="lg" len="med"/>
          </a:ln>
        </p:spPr>
        <p:txBody>
          <a:bodyPr lIns="45720" rIns="45720" anchor="ctr">
            <a:spAutoFit/>
          </a:bodyPr>
          <a:lstStyle/>
          <a:p>
            <a:endParaRPr lang="en-US"/>
          </a:p>
        </p:txBody>
      </p:sp>
      <p:sp>
        <p:nvSpPr>
          <p:cNvPr id="44079" name="Oval 7"/>
          <p:cNvSpPr>
            <a:spLocks noChangeArrowheads="1"/>
          </p:cNvSpPr>
          <p:nvPr/>
        </p:nvSpPr>
        <p:spPr bwMode="auto">
          <a:xfrm>
            <a:off x="5784850" y="4946650"/>
            <a:ext cx="457200" cy="420688"/>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sz="1600"/>
              <a:t>Op</a:t>
            </a:r>
            <a:r>
              <a:rPr lang="en-US" sz="1600" baseline="-25000"/>
              <a:t>1</a:t>
            </a:r>
          </a:p>
        </p:txBody>
      </p:sp>
      <p:sp>
        <p:nvSpPr>
          <p:cNvPr id="44080" name="Oval 11"/>
          <p:cNvSpPr>
            <a:spLocks noChangeArrowheads="1"/>
          </p:cNvSpPr>
          <p:nvPr/>
        </p:nvSpPr>
        <p:spPr bwMode="auto">
          <a:xfrm>
            <a:off x="6394450" y="4946650"/>
            <a:ext cx="457200" cy="420688"/>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sz="1600"/>
              <a:t>Op</a:t>
            </a:r>
            <a:r>
              <a:rPr lang="en-US" sz="1600" baseline="-25000"/>
              <a:t>1</a:t>
            </a:r>
          </a:p>
        </p:txBody>
      </p:sp>
      <p:sp>
        <p:nvSpPr>
          <p:cNvPr id="44081" name="Oval 15"/>
          <p:cNvSpPr>
            <a:spLocks noChangeArrowheads="1"/>
          </p:cNvSpPr>
          <p:nvPr/>
        </p:nvSpPr>
        <p:spPr bwMode="auto">
          <a:xfrm>
            <a:off x="7004050" y="4946650"/>
            <a:ext cx="457200" cy="420688"/>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sz="1600"/>
              <a:t>Op</a:t>
            </a:r>
            <a:r>
              <a:rPr lang="en-US" sz="1600" baseline="-25000"/>
              <a:t>1</a:t>
            </a:r>
          </a:p>
        </p:txBody>
      </p:sp>
      <p:sp>
        <p:nvSpPr>
          <p:cNvPr id="44082" name="Oval 19"/>
          <p:cNvSpPr>
            <a:spLocks noChangeArrowheads="1"/>
          </p:cNvSpPr>
          <p:nvPr/>
        </p:nvSpPr>
        <p:spPr bwMode="auto">
          <a:xfrm>
            <a:off x="8451850" y="4964113"/>
            <a:ext cx="457200" cy="420687"/>
          </a:xfrm>
          <a:prstGeom prst="ellipse">
            <a:avLst/>
          </a:prstGeom>
          <a:solidFill>
            <a:srgbClr val="CCFFCC"/>
          </a:solidFill>
          <a:ln w="19050">
            <a:solidFill>
              <a:schemeClr val="tx2"/>
            </a:solidFill>
            <a:round/>
            <a:headEnd/>
            <a:tailEnd type="none" w="lg" len="med"/>
          </a:ln>
        </p:spPr>
        <p:txBody>
          <a:bodyPr wrap="none" lIns="45720" rIns="45720" anchor="ctr"/>
          <a:lstStyle/>
          <a:p>
            <a:pPr algn="ctr"/>
            <a:r>
              <a:rPr lang="en-US" sz="1600"/>
              <a:t>Op</a:t>
            </a:r>
            <a:r>
              <a:rPr lang="en-US" sz="1600" baseline="-25000"/>
              <a:t>1</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CMU </a:t>
            </a:r>
            <a:r>
              <a:rPr lang="en-US" dirty="0" err="1" smtClean="0"/>
              <a:t>GraphLab</a:t>
            </a:r>
            <a:endParaRPr lang="en-US" dirty="0"/>
          </a:p>
        </p:txBody>
      </p:sp>
      <p:sp>
        <p:nvSpPr>
          <p:cNvPr id="3" name="Content Placeholder 2"/>
          <p:cNvSpPr>
            <a:spLocks noGrp="1"/>
          </p:cNvSpPr>
          <p:nvPr>
            <p:ph idx="1"/>
          </p:nvPr>
        </p:nvSpPr>
        <p:spPr/>
        <p:txBody>
          <a:bodyPr/>
          <a:lstStyle/>
          <a:p>
            <a:pPr lvl="1"/>
            <a:r>
              <a:rPr lang="en-US" dirty="0" smtClean="0"/>
              <a:t>Carlos Guestrin, et al.</a:t>
            </a:r>
          </a:p>
          <a:p>
            <a:pPr lvl="1"/>
            <a:r>
              <a:rPr lang="en-US" dirty="0" smtClean="0"/>
              <a:t>Graph algorithms used in machine learning</a:t>
            </a:r>
          </a:p>
          <a:p>
            <a:r>
              <a:rPr lang="en-US" dirty="0" smtClean="0"/>
              <a:t>View Computation as Localized Updates on Graph</a:t>
            </a:r>
          </a:p>
          <a:p>
            <a:pPr lvl="1"/>
            <a:r>
              <a:rPr lang="en-US" dirty="0" smtClean="0"/>
              <a:t>New value depends on own value + those of neighbors</a:t>
            </a:r>
          </a:p>
          <a:p>
            <a:pPr lvl="1"/>
            <a:r>
              <a:rPr lang="en-US" dirty="0" smtClean="0"/>
              <a:t>Update repeatedly until converge</a:t>
            </a:r>
            <a:endParaRPr lang="en-US" dirty="0"/>
          </a:p>
        </p:txBody>
      </p:sp>
      <p:grpSp>
        <p:nvGrpSpPr>
          <p:cNvPr id="4" name="Group 24"/>
          <p:cNvGrpSpPr/>
          <p:nvPr/>
        </p:nvGrpSpPr>
        <p:grpSpPr>
          <a:xfrm>
            <a:off x="3194050" y="3637089"/>
            <a:ext cx="2286000" cy="2757361"/>
            <a:chOff x="3194050" y="3412446"/>
            <a:chExt cx="2286000" cy="2757361"/>
          </a:xfrm>
        </p:grpSpPr>
        <p:sp>
          <p:nvSpPr>
            <p:cNvPr id="23" name="Freeform 22"/>
            <p:cNvSpPr/>
            <p:nvPr/>
          </p:nvSpPr>
          <p:spPr>
            <a:xfrm>
              <a:off x="3210672" y="3412446"/>
              <a:ext cx="1697432" cy="2757361"/>
            </a:xfrm>
            <a:custGeom>
              <a:avLst/>
              <a:gdLst>
                <a:gd name="connsiteX0" fmla="*/ 45630 w 1770936"/>
                <a:gd name="connsiteY0" fmla="*/ 1459542 h 3061433"/>
                <a:gd name="connsiteX1" fmla="*/ 555161 w 1770936"/>
                <a:gd name="connsiteY1" fmla="*/ 136235 h 3061433"/>
                <a:gd name="connsiteX2" fmla="*/ 1163557 w 1770936"/>
                <a:gd name="connsiteY2" fmla="*/ 82999 h 3061433"/>
                <a:gd name="connsiteX3" fmla="*/ 1224397 w 1770936"/>
                <a:gd name="connsiteY3" fmla="*/ 493680 h 3061433"/>
                <a:gd name="connsiteX4" fmla="*/ 806125 w 1770936"/>
                <a:gd name="connsiteY4" fmla="*/ 1117308 h 3061433"/>
                <a:gd name="connsiteX5" fmla="*/ 1163557 w 1770936"/>
                <a:gd name="connsiteY5" fmla="*/ 645784 h 3061433"/>
                <a:gd name="connsiteX6" fmla="*/ 1665484 w 1770936"/>
                <a:gd name="connsiteY6" fmla="*/ 668600 h 3061433"/>
                <a:gd name="connsiteX7" fmla="*/ 1756743 w 1770936"/>
                <a:gd name="connsiteY7" fmla="*/ 1018440 h 3061433"/>
                <a:gd name="connsiteX8" fmla="*/ 1460150 w 1770936"/>
                <a:gd name="connsiteY8" fmla="*/ 1406306 h 3061433"/>
                <a:gd name="connsiteX9" fmla="*/ 828939 w 1770936"/>
                <a:gd name="connsiteY9" fmla="*/ 1588831 h 3061433"/>
                <a:gd name="connsiteX10" fmla="*/ 1384101 w 1770936"/>
                <a:gd name="connsiteY10" fmla="*/ 2136406 h 3061433"/>
                <a:gd name="connsiteX11" fmla="*/ 1414521 w 1770936"/>
                <a:gd name="connsiteY11" fmla="*/ 2950164 h 3061433"/>
                <a:gd name="connsiteX12" fmla="*/ 692050 w 1770936"/>
                <a:gd name="connsiteY12" fmla="*/ 2912138 h 3061433"/>
                <a:gd name="connsiteX13" fmla="*/ 0 w 1770936"/>
                <a:gd name="connsiteY13" fmla="*/ 1642067 h 3061433"/>
                <a:gd name="connsiteX0" fmla="*/ 0 w 1725306"/>
                <a:gd name="connsiteY0" fmla="*/ 1459542 h 3073753"/>
                <a:gd name="connsiteX1" fmla="*/ 509531 w 1725306"/>
                <a:gd name="connsiteY1" fmla="*/ 136235 h 3073753"/>
                <a:gd name="connsiteX2" fmla="*/ 1117927 w 1725306"/>
                <a:gd name="connsiteY2" fmla="*/ 82999 h 3073753"/>
                <a:gd name="connsiteX3" fmla="*/ 1178767 w 1725306"/>
                <a:gd name="connsiteY3" fmla="*/ 493680 h 3073753"/>
                <a:gd name="connsiteX4" fmla="*/ 760495 w 1725306"/>
                <a:gd name="connsiteY4" fmla="*/ 1117308 h 3073753"/>
                <a:gd name="connsiteX5" fmla="*/ 1117927 w 1725306"/>
                <a:gd name="connsiteY5" fmla="*/ 645784 h 3073753"/>
                <a:gd name="connsiteX6" fmla="*/ 1619854 w 1725306"/>
                <a:gd name="connsiteY6" fmla="*/ 668600 h 3073753"/>
                <a:gd name="connsiteX7" fmla="*/ 1711113 w 1725306"/>
                <a:gd name="connsiteY7" fmla="*/ 1018440 h 3073753"/>
                <a:gd name="connsiteX8" fmla="*/ 1414520 w 1725306"/>
                <a:gd name="connsiteY8" fmla="*/ 1406306 h 3073753"/>
                <a:gd name="connsiteX9" fmla="*/ 783309 w 1725306"/>
                <a:gd name="connsiteY9" fmla="*/ 1588831 h 3073753"/>
                <a:gd name="connsiteX10" fmla="*/ 1338471 w 1725306"/>
                <a:gd name="connsiteY10" fmla="*/ 2136406 h 3073753"/>
                <a:gd name="connsiteX11" fmla="*/ 1368891 w 1725306"/>
                <a:gd name="connsiteY11" fmla="*/ 2950164 h 3073753"/>
                <a:gd name="connsiteX12" fmla="*/ 646420 w 1725306"/>
                <a:gd name="connsiteY12" fmla="*/ 2912138 h 3073753"/>
                <a:gd name="connsiteX13" fmla="*/ 15210 w 1725306"/>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1171162 w 1723947"/>
                <a:gd name="connsiteY5" fmla="*/ 683810 h 3073753"/>
                <a:gd name="connsiteX6" fmla="*/ 1619854 w 1723947"/>
                <a:gd name="connsiteY6" fmla="*/ 668600 h 3073753"/>
                <a:gd name="connsiteX7" fmla="*/ 1711113 w 1723947"/>
                <a:gd name="connsiteY7" fmla="*/ 1018440 h 3073753"/>
                <a:gd name="connsiteX8" fmla="*/ 1414520 w 1723947"/>
                <a:gd name="connsiteY8" fmla="*/ 1406306 h 3073753"/>
                <a:gd name="connsiteX9" fmla="*/ 783309 w 1723947"/>
                <a:gd name="connsiteY9" fmla="*/ 1588831 h 3073753"/>
                <a:gd name="connsiteX10" fmla="*/ 1338471 w 1723947"/>
                <a:gd name="connsiteY10" fmla="*/ 2136406 h 3073753"/>
                <a:gd name="connsiteX11" fmla="*/ 1368891 w 1723947"/>
                <a:gd name="connsiteY11" fmla="*/ 2950164 h 3073753"/>
                <a:gd name="connsiteX12" fmla="*/ 646420 w 1723947"/>
                <a:gd name="connsiteY12" fmla="*/ 2912138 h 3073753"/>
                <a:gd name="connsiteX13" fmla="*/ 15210 w 1723947"/>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90914 w 1723947"/>
                <a:gd name="connsiteY4" fmla="*/ 1018440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2609"/>
                <a:gd name="connsiteY0" fmla="*/ 1459542 h 3073753"/>
                <a:gd name="connsiteX1" fmla="*/ 509531 w 1722609"/>
                <a:gd name="connsiteY1" fmla="*/ 136235 h 3073753"/>
                <a:gd name="connsiteX2" fmla="*/ 1117927 w 1722609"/>
                <a:gd name="connsiteY2" fmla="*/ 82999 h 3073753"/>
                <a:gd name="connsiteX3" fmla="*/ 1178767 w 1722609"/>
                <a:gd name="connsiteY3" fmla="*/ 493680 h 3073753"/>
                <a:gd name="connsiteX4" fmla="*/ 790914 w 1722609"/>
                <a:gd name="connsiteY4" fmla="*/ 1018440 h 3073753"/>
                <a:gd name="connsiteX5" fmla="*/ 935409 w 1722609"/>
                <a:gd name="connsiteY5" fmla="*/ 1071676 h 3073753"/>
                <a:gd name="connsiteX6" fmla="*/ 1232002 w 1722609"/>
                <a:gd name="connsiteY6" fmla="*/ 683810 h 3073753"/>
                <a:gd name="connsiteX7" fmla="*/ 1619854 w 1722609"/>
                <a:gd name="connsiteY7" fmla="*/ 668600 h 3073753"/>
                <a:gd name="connsiteX8" fmla="*/ 1711113 w 1722609"/>
                <a:gd name="connsiteY8" fmla="*/ 1018440 h 3073753"/>
                <a:gd name="connsiteX9" fmla="*/ 1414520 w 1722609"/>
                <a:gd name="connsiteY9" fmla="*/ 1406306 h 3073753"/>
                <a:gd name="connsiteX10" fmla="*/ 783309 w 1722609"/>
                <a:gd name="connsiteY10" fmla="*/ 1588831 h 3073753"/>
                <a:gd name="connsiteX11" fmla="*/ 1338471 w 1722609"/>
                <a:gd name="connsiteY11" fmla="*/ 2136406 h 3073753"/>
                <a:gd name="connsiteX12" fmla="*/ 1368891 w 1722609"/>
                <a:gd name="connsiteY12" fmla="*/ 2950164 h 3073753"/>
                <a:gd name="connsiteX13" fmla="*/ 646420 w 1722609"/>
                <a:gd name="connsiteY13" fmla="*/ 2912138 h 3073753"/>
                <a:gd name="connsiteX14" fmla="*/ 15210 w 1722609"/>
                <a:gd name="connsiteY14" fmla="*/ 1451937 h 3073753"/>
                <a:gd name="connsiteX0" fmla="*/ 0 w 1722609"/>
                <a:gd name="connsiteY0" fmla="*/ 1459542 h 2950164"/>
                <a:gd name="connsiteX1" fmla="*/ 509531 w 1722609"/>
                <a:gd name="connsiteY1" fmla="*/ 136235 h 2950164"/>
                <a:gd name="connsiteX2" fmla="*/ 1117927 w 1722609"/>
                <a:gd name="connsiteY2" fmla="*/ 82999 h 2950164"/>
                <a:gd name="connsiteX3" fmla="*/ 1178767 w 1722609"/>
                <a:gd name="connsiteY3" fmla="*/ 493680 h 2950164"/>
                <a:gd name="connsiteX4" fmla="*/ 790914 w 1722609"/>
                <a:gd name="connsiteY4" fmla="*/ 1018440 h 2950164"/>
                <a:gd name="connsiteX5" fmla="*/ 935409 w 1722609"/>
                <a:gd name="connsiteY5" fmla="*/ 1071676 h 2950164"/>
                <a:gd name="connsiteX6" fmla="*/ 1232002 w 1722609"/>
                <a:gd name="connsiteY6" fmla="*/ 683810 h 2950164"/>
                <a:gd name="connsiteX7" fmla="*/ 1619854 w 1722609"/>
                <a:gd name="connsiteY7" fmla="*/ 668600 h 2950164"/>
                <a:gd name="connsiteX8" fmla="*/ 1711113 w 1722609"/>
                <a:gd name="connsiteY8" fmla="*/ 1018440 h 2950164"/>
                <a:gd name="connsiteX9" fmla="*/ 1414520 w 1722609"/>
                <a:gd name="connsiteY9" fmla="*/ 1406306 h 2950164"/>
                <a:gd name="connsiteX10" fmla="*/ 783309 w 1722609"/>
                <a:gd name="connsiteY10" fmla="*/ 1588831 h 2950164"/>
                <a:gd name="connsiteX11" fmla="*/ 1338471 w 1722609"/>
                <a:gd name="connsiteY11" fmla="*/ 2136406 h 2950164"/>
                <a:gd name="connsiteX12" fmla="*/ 1368891 w 1722609"/>
                <a:gd name="connsiteY12" fmla="*/ 2950164 h 2950164"/>
                <a:gd name="connsiteX13" fmla="*/ 714865 w 1722609"/>
                <a:gd name="connsiteY13" fmla="*/ 2722008 h 2950164"/>
                <a:gd name="connsiteX14" fmla="*/ 15210 w 1722609"/>
                <a:gd name="connsiteY14" fmla="*/ 1451937 h 2950164"/>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5210 w 1722609"/>
                <a:gd name="connsiteY14" fmla="*/ 1451937 h 2831973"/>
                <a:gd name="connsiteX0" fmla="*/ 0 w 1722609"/>
                <a:gd name="connsiteY0" fmla="*/ 1459542 h 2813818"/>
                <a:gd name="connsiteX1" fmla="*/ 509531 w 1722609"/>
                <a:gd name="connsiteY1" fmla="*/ 136235 h 2813818"/>
                <a:gd name="connsiteX2" fmla="*/ 1117927 w 1722609"/>
                <a:gd name="connsiteY2" fmla="*/ 82999 h 2813818"/>
                <a:gd name="connsiteX3" fmla="*/ 1178767 w 1722609"/>
                <a:gd name="connsiteY3" fmla="*/ 493680 h 2813818"/>
                <a:gd name="connsiteX4" fmla="*/ 790914 w 1722609"/>
                <a:gd name="connsiteY4" fmla="*/ 1018440 h 2813818"/>
                <a:gd name="connsiteX5" fmla="*/ 935409 w 1722609"/>
                <a:gd name="connsiteY5" fmla="*/ 1071676 h 2813818"/>
                <a:gd name="connsiteX6" fmla="*/ 1232002 w 1722609"/>
                <a:gd name="connsiteY6" fmla="*/ 683810 h 2813818"/>
                <a:gd name="connsiteX7" fmla="*/ 1619854 w 1722609"/>
                <a:gd name="connsiteY7" fmla="*/ 668600 h 2813818"/>
                <a:gd name="connsiteX8" fmla="*/ 1711113 w 1722609"/>
                <a:gd name="connsiteY8" fmla="*/ 1018440 h 2813818"/>
                <a:gd name="connsiteX9" fmla="*/ 1414520 w 1722609"/>
                <a:gd name="connsiteY9" fmla="*/ 1406306 h 2813818"/>
                <a:gd name="connsiteX10" fmla="*/ 783309 w 1722609"/>
                <a:gd name="connsiteY10" fmla="*/ 1588831 h 2813818"/>
                <a:gd name="connsiteX11" fmla="*/ 1338471 w 1722609"/>
                <a:gd name="connsiteY11" fmla="*/ 2136406 h 2813818"/>
                <a:gd name="connsiteX12" fmla="*/ 1178767 w 1722609"/>
                <a:gd name="connsiteY12" fmla="*/ 2699192 h 2813818"/>
                <a:gd name="connsiteX13" fmla="*/ 714865 w 1722609"/>
                <a:gd name="connsiteY13" fmla="*/ 2722008 h 2813818"/>
                <a:gd name="connsiteX14" fmla="*/ 60840 w 1722609"/>
                <a:gd name="connsiteY14" fmla="*/ 1702909 h 2813818"/>
                <a:gd name="connsiteX0" fmla="*/ 0 w 1722609"/>
                <a:gd name="connsiteY0" fmla="*/ 1459542 h 2830868"/>
                <a:gd name="connsiteX1" fmla="*/ 509531 w 1722609"/>
                <a:gd name="connsiteY1" fmla="*/ 136235 h 2830868"/>
                <a:gd name="connsiteX2" fmla="*/ 1117927 w 1722609"/>
                <a:gd name="connsiteY2" fmla="*/ 82999 h 2830868"/>
                <a:gd name="connsiteX3" fmla="*/ 1178767 w 1722609"/>
                <a:gd name="connsiteY3" fmla="*/ 493680 h 2830868"/>
                <a:gd name="connsiteX4" fmla="*/ 790914 w 1722609"/>
                <a:gd name="connsiteY4" fmla="*/ 1018440 h 2830868"/>
                <a:gd name="connsiteX5" fmla="*/ 935409 w 1722609"/>
                <a:gd name="connsiteY5" fmla="*/ 1071676 h 2830868"/>
                <a:gd name="connsiteX6" fmla="*/ 1232002 w 1722609"/>
                <a:gd name="connsiteY6" fmla="*/ 683810 h 2830868"/>
                <a:gd name="connsiteX7" fmla="*/ 1619854 w 1722609"/>
                <a:gd name="connsiteY7" fmla="*/ 668600 h 2830868"/>
                <a:gd name="connsiteX8" fmla="*/ 1711113 w 1722609"/>
                <a:gd name="connsiteY8" fmla="*/ 1018440 h 2830868"/>
                <a:gd name="connsiteX9" fmla="*/ 1414520 w 1722609"/>
                <a:gd name="connsiteY9" fmla="*/ 1406306 h 2830868"/>
                <a:gd name="connsiteX10" fmla="*/ 783309 w 1722609"/>
                <a:gd name="connsiteY10" fmla="*/ 1588831 h 2830868"/>
                <a:gd name="connsiteX11" fmla="*/ 1338471 w 1722609"/>
                <a:gd name="connsiteY11" fmla="*/ 2136406 h 2830868"/>
                <a:gd name="connsiteX12" fmla="*/ 1178767 w 1722609"/>
                <a:gd name="connsiteY12" fmla="*/ 2699192 h 2830868"/>
                <a:gd name="connsiteX13" fmla="*/ 714865 w 1722609"/>
                <a:gd name="connsiteY13" fmla="*/ 2722008 h 2830868"/>
                <a:gd name="connsiteX14" fmla="*/ 1 w 1722609"/>
                <a:gd name="connsiteY14" fmla="*/ 1467147 h 2830868"/>
                <a:gd name="connsiteX0" fmla="*/ 60839 w 1783448"/>
                <a:gd name="connsiteY0" fmla="*/ 1459542 h 2807271"/>
                <a:gd name="connsiteX1" fmla="*/ 570370 w 1783448"/>
                <a:gd name="connsiteY1" fmla="*/ 136235 h 2807271"/>
                <a:gd name="connsiteX2" fmla="*/ 1178766 w 1783448"/>
                <a:gd name="connsiteY2" fmla="*/ 82999 h 2807271"/>
                <a:gd name="connsiteX3" fmla="*/ 1239606 w 1783448"/>
                <a:gd name="connsiteY3" fmla="*/ 493680 h 2807271"/>
                <a:gd name="connsiteX4" fmla="*/ 851753 w 1783448"/>
                <a:gd name="connsiteY4" fmla="*/ 1018440 h 2807271"/>
                <a:gd name="connsiteX5" fmla="*/ 996248 w 1783448"/>
                <a:gd name="connsiteY5" fmla="*/ 1071676 h 2807271"/>
                <a:gd name="connsiteX6" fmla="*/ 1292841 w 1783448"/>
                <a:gd name="connsiteY6" fmla="*/ 683810 h 2807271"/>
                <a:gd name="connsiteX7" fmla="*/ 1680693 w 1783448"/>
                <a:gd name="connsiteY7" fmla="*/ 668600 h 2807271"/>
                <a:gd name="connsiteX8" fmla="*/ 1771952 w 1783448"/>
                <a:gd name="connsiteY8" fmla="*/ 1018440 h 2807271"/>
                <a:gd name="connsiteX9" fmla="*/ 1475359 w 1783448"/>
                <a:gd name="connsiteY9" fmla="*/ 1406306 h 2807271"/>
                <a:gd name="connsiteX10" fmla="*/ 844148 w 1783448"/>
                <a:gd name="connsiteY10" fmla="*/ 1588831 h 2807271"/>
                <a:gd name="connsiteX11" fmla="*/ 1399310 w 1783448"/>
                <a:gd name="connsiteY11" fmla="*/ 2136406 h 2807271"/>
                <a:gd name="connsiteX12" fmla="*/ 1239606 w 1783448"/>
                <a:gd name="connsiteY12" fmla="*/ 2699192 h 2807271"/>
                <a:gd name="connsiteX13" fmla="*/ 775704 w 1783448"/>
                <a:gd name="connsiteY13" fmla="*/ 2722008 h 2807271"/>
                <a:gd name="connsiteX14" fmla="*/ 0 w 1783448"/>
                <a:gd name="connsiteY14" fmla="*/ 1794171 h 2807271"/>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 w 1722609"/>
                <a:gd name="connsiteY14" fmla="*/ 1451937 h 2831973"/>
                <a:gd name="connsiteX0" fmla="*/ 0 w 1722609"/>
                <a:gd name="connsiteY0" fmla="*/ 1459542 h 2818202"/>
                <a:gd name="connsiteX1" fmla="*/ 509531 w 1722609"/>
                <a:gd name="connsiteY1" fmla="*/ 136235 h 2818202"/>
                <a:gd name="connsiteX2" fmla="*/ 1117927 w 1722609"/>
                <a:gd name="connsiteY2" fmla="*/ 82999 h 2818202"/>
                <a:gd name="connsiteX3" fmla="*/ 1178767 w 1722609"/>
                <a:gd name="connsiteY3" fmla="*/ 493680 h 2818202"/>
                <a:gd name="connsiteX4" fmla="*/ 790914 w 1722609"/>
                <a:gd name="connsiteY4" fmla="*/ 1018440 h 2818202"/>
                <a:gd name="connsiteX5" fmla="*/ 935409 w 1722609"/>
                <a:gd name="connsiteY5" fmla="*/ 1071676 h 2818202"/>
                <a:gd name="connsiteX6" fmla="*/ 1232002 w 1722609"/>
                <a:gd name="connsiteY6" fmla="*/ 683810 h 2818202"/>
                <a:gd name="connsiteX7" fmla="*/ 1619854 w 1722609"/>
                <a:gd name="connsiteY7" fmla="*/ 668600 h 2818202"/>
                <a:gd name="connsiteX8" fmla="*/ 1711113 w 1722609"/>
                <a:gd name="connsiteY8" fmla="*/ 1018440 h 2818202"/>
                <a:gd name="connsiteX9" fmla="*/ 1414520 w 1722609"/>
                <a:gd name="connsiteY9" fmla="*/ 1406306 h 2818202"/>
                <a:gd name="connsiteX10" fmla="*/ 783309 w 1722609"/>
                <a:gd name="connsiteY10" fmla="*/ 1588831 h 2818202"/>
                <a:gd name="connsiteX11" fmla="*/ 1338471 w 1722609"/>
                <a:gd name="connsiteY11" fmla="*/ 2136406 h 2818202"/>
                <a:gd name="connsiteX12" fmla="*/ 1178767 w 1722609"/>
                <a:gd name="connsiteY12" fmla="*/ 2699192 h 2818202"/>
                <a:gd name="connsiteX13" fmla="*/ 714865 w 1722609"/>
                <a:gd name="connsiteY13" fmla="*/ 2722008 h 2818202"/>
                <a:gd name="connsiteX14" fmla="*/ 22816 w 1722609"/>
                <a:gd name="connsiteY14" fmla="*/ 1642067 h 2818202"/>
                <a:gd name="connsiteX0" fmla="*/ 15209 w 1699793"/>
                <a:gd name="connsiteY0" fmla="*/ 1654646 h 2830781"/>
                <a:gd name="connsiteX1" fmla="*/ 486715 w 1699793"/>
                <a:gd name="connsiteY1" fmla="*/ 148814 h 2830781"/>
                <a:gd name="connsiteX2" fmla="*/ 1095111 w 1699793"/>
                <a:gd name="connsiteY2" fmla="*/ 95578 h 2830781"/>
                <a:gd name="connsiteX3" fmla="*/ 1155951 w 1699793"/>
                <a:gd name="connsiteY3" fmla="*/ 506259 h 2830781"/>
                <a:gd name="connsiteX4" fmla="*/ 768098 w 1699793"/>
                <a:gd name="connsiteY4" fmla="*/ 1031019 h 2830781"/>
                <a:gd name="connsiteX5" fmla="*/ 912593 w 1699793"/>
                <a:gd name="connsiteY5" fmla="*/ 1084255 h 2830781"/>
                <a:gd name="connsiteX6" fmla="*/ 1209186 w 1699793"/>
                <a:gd name="connsiteY6" fmla="*/ 696389 h 2830781"/>
                <a:gd name="connsiteX7" fmla="*/ 1597038 w 1699793"/>
                <a:gd name="connsiteY7" fmla="*/ 681179 h 2830781"/>
                <a:gd name="connsiteX8" fmla="*/ 1688297 w 1699793"/>
                <a:gd name="connsiteY8" fmla="*/ 1031019 h 2830781"/>
                <a:gd name="connsiteX9" fmla="*/ 1391704 w 1699793"/>
                <a:gd name="connsiteY9" fmla="*/ 1418885 h 2830781"/>
                <a:gd name="connsiteX10" fmla="*/ 760493 w 1699793"/>
                <a:gd name="connsiteY10" fmla="*/ 1601410 h 2830781"/>
                <a:gd name="connsiteX11" fmla="*/ 1315655 w 1699793"/>
                <a:gd name="connsiteY11" fmla="*/ 2148985 h 2830781"/>
                <a:gd name="connsiteX12" fmla="*/ 1155951 w 1699793"/>
                <a:gd name="connsiteY12" fmla="*/ 2711771 h 2830781"/>
                <a:gd name="connsiteX13" fmla="*/ 692049 w 1699793"/>
                <a:gd name="connsiteY13" fmla="*/ 2734587 h 2830781"/>
                <a:gd name="connsiteX14" fmla="*/ 0 w 1699793"/>
                <a:gd name="connsiteY14" fmla="*/ 1654646 h 2830781"/>
                <a:gd name="connsiteX0" fmla="*/ 15209 w 1699793"/>
                <a:gd name="connsiteY0" fmla="*/ 1618106 h 2794241"/>
                <a:gd name="connsiteX1" fmla="*/ 486715 w 1699793"/>
                <a:gd name="connsiteY1" fmla="*/ 173116 h 2794241"/>
                <a:gd name="connsiteX2" fmla="*/ 1095111 w 1699793"/>
                <a:gd name="connsiteY2" fmla="*/ 59038 h 2794241"/>
                <a:gd name="connsiteX3" fmla="*/ 1155951 w 1699793"/>
                <a:gd name="connsiteY3" fmla="*/ 469719 h 2794241"/>
                <a:gd name="connsiteX4" fmla="*/ 768098 w 1699793"/>
                <a:gd name="connsiteY4" fmla="*/ 994479 h 2794241"/>
                <a:gd name="connsiteX5" fmla="*/ 912593 w 1699793"/>
                <a:gd name="connsiteY5" fmla="*/ 1047715 h 2794241"/>
                <a:gd name="connsiteX6" fmla="*/ 1209186 w 1699793"/>
                <a:gd name="connsiteY6" fmla="*/ 659849 h 2794241"/>
                <a:gd name="connsiteX7" fmla="*/ 1597038 w 1699793"/>
                <a:gd name="connsiteY7" fmla="*/ 644639 h 2794241"/>
                <a:gd name="connsiteX8" fmla="*/ 1688297 w 1699793"/>
                <a:gd name="connsiteY8" fmla="*/ 994479 h 2794241"/>
                <a:gd name="connsiteX9" fmla="*/ 1391704 w 1699793"/>
                <a:gd name="connsiteY9" fmla="*/ 1382345 h 2794241"/>
                <a:gd name="connsiteX10" fmla="*/ 760493 w 1699793"/>
                <a:gd name="connsiteY10" fmla="*/ 1564870 h 2794241"/>
                <a:gd name="connsiteX11" fmla="*/ 1315655 w 1699793"/>
                <a:gd name="connsiteY11" fmla="*/ 2112445 h 2794241"/>
                <a:gd name="connsiteX12" fmla="*/ 1155951 w 1699793"/>
                <a:gd name="connsiteY12" fmla="*/ 2675231 h 2794241"/>
                <a:gd name="connsiteX13" fmla="*/ 692049 w 1699793"/>
                <a:gd name="connsiteY13" fmla="*/ 2698047 h 2794241"/>
                <a:gd name="connsiteX14" fmla="*/ 0 w 1699793"/>
                <a:gd name="connsiteY14" fmla="*/ 1618106 h 2794241"/>
                <a:gd name="connsiteX0" fmla="*/ 15209 w 1699793"/>
                <a:gd name="connsiteY0" fmla="*/ 1586341 h 2762476"/>
                <a:gd name="connsiteX1" fmla="*/ 486715 w 1699793"/>
                <a:gd name="connsiteY1" fmla="*/ 141351 h 2762476"/>
                <a:gd name="connsiteX2" fmla="*/ 1034272 w 1699793"/>
                <a:gd name="connsiteY2" fmla="*/ 88115 h 2762476"/>
                <a:gd name="connsiteX3" fmla="*/ 1155951 w 1699793"/>
                <a:gd name="connsiteY3" fmla="*/ 437954 h 2762476"/>
                <a:gd name="connsiteX4" fmla="*/ 768098 w 1699793"/>
                <a:gd name="connsiteY4" fmla="*/ 962714 h 2762476"/>
                <a:gd name="connsiteX5" fmla="*/ 912593 w 1699793"/>
                <a:gd name="connsiteY5" fmla="*/ 1015950 h 2762476"/>
                <a:gd name="connsiteX6" fmla="*/ 1209186 w 1699793"/>
                <a:gd name="connsiteY6" fmla="*/ 628084 h 2762476"/>
                <a:gd name="connsiteX7" fmla="*/ 1597038 w 1699793"/>
                <a:gd name="connsiteY7" fmla="*/ 612874 h 2762476"/>
                <a:gd name="connsiteX8" fmla="*/ 1688297 w 1699793"/>
                <a:gd name="connsiteY8" fmla="*/ 962714 h 2762476"/>
                <a:gd name="connsiteX9" fmla="*/ 1391704 w 1699793"/>
                <a:gd name="connsiteY9" fmla="*/ 1350580 h 2762476"/>
                <a:gd name="connsiteX10" fmla="*/ 760493 w 1699793"/>
                <a:gd name="connsiteY10" fmla="*/ 1533105 h 2762476"/>
                <a:gd name="connsiteX11" fmla="*/ 1315655 w 1699793"/>
                <a:gd name="connsiteY11" fmla="*/ 2080680 h 2762476"/>
                <a:gd name="connsiteX12" fmla="*/ 1155951 w 1699793"/>
                <a:gd name="connsiteY12" fmla="*/ 2643466 h 2762476"/>
                <a:gd name="connsiteX13" fmla="*/ 692049 w 1699793"/>
                <a:gd name="connsiteY13" fmla="*/ 2666282 h 2762476"/>
                <a:gd name="connsiteX14" fmla="*/ 0 w 1699793"/>
                <a:gd name="connsiteY14" fmla="*/ 1586341 h 276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chemeClr val="accent6">
                <a:lumMod val="60000"/>
                <a:lumOff val="40000"/>
              </a:schemeClr>
            </a:solidFill>
            <a:ln>
              <a:solidFill>
                <a:schemeClr val="accent6">
                  <a:lumMod val="75000"/>
                </a:schemeClr>
              </a:solidFill>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endParaRPr>
            </a:p>
          </p:txBody>
        </p:sp>
        <p:sp>
          <p:nvSpPr>
            <p:cNvPr id="24" name="Oval 23"/>
            <p:cNvSpPr/>
            <p:nvPr/>
          </p:nvSpPr>
          <p:spPr bwMode="auto">
            <a:xfrm>
              <a:off x="3194050" y="4601050"/>
              <a:ext cx="684847" cy="684530"/>
            </a:xfrm>
            <a:prstGeom prst="ellipse">
              <a:avLst/>
            </a:prstGeom>
            <a:solidFill>
              <a:srgbClr val="FAC090"/>
            </a:solidFill>
            <a:ln w="38100" cap="flat" cmpd="sng" algn="ctr">
              <a:solidFill>
                <a:srgbClr val="E46C0A"/>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endParaRPr>
            </a:p>
          </p:txBody>
        </p:sp>
        <p:cxnSp>
          <p:nvCxnSpPr>
            <p:cNvPr id="27" name="Straight Connector 26"/>
            <p:cNvCxnSpPr/>
            <p:nvPr/>
          </p:nvCxnSpPr>
          <p:spPr bwMode="auto">
            <a:xfrm flipV="1">
              <a:off x="4544764" y="3737805"/>
              <a:ext cx="701928"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flipV="1">
              <a:off x="3562066" y="4392939"/>
              <a:ext cx="982699" cy="5543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flipV="1">
              <a:off x="4030017" y="3737805"/>
              <a:ext cx="1216675" cy="20157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flipH="1">
              <a:off x="3562066" y="3888990"/>
              <a:ext cx="421157" cy="105829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rot="5400000">
              <a:off x="3677253" y="4886087"/>
              <a:ext cx="1360661" cy="37436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rot="16200000" flipH="1">
              <a:off x="3439677" y="5022874"/>
              <a:ext cx="806317"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rot="16200000" flipH="1">
              <a:off x="4863331" y="4121166"/>
              <a:ext cx="907106" cy="14038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rot="16200000" flipH="1">
              <a:off x="4299989" y="4637713"/>
              <a:ext cx="957502" cy="46795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flipV="1">
              <a:off x="4170403" y="5350440"/>
              <a:ext cx="842314" cy="35276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4" name="Oval 43"/>
            <p:cNvSpPr/>
            <p:nvPr/>
          </p:nvSpPr>
          <p:spPr bwMode="auto">
            <a:xfrm>
              <a:off x="5175250" y="36512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5" name="Oval 44"/>
            <p:cNvSpPr/>
            <p:nvPr/>
          </p:nvSpPr>
          <p:spPr bwMode="auto">
            <a:xfrm>
              <a:off x="5327650" y="45656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4946650" y="52514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 name="Oval 46"/>
            <p:cNvSpPr/>
            <p:nvPr/>
          </p:nvSpPr>
          <p:spPr bwMode="auto">
            <a:xfrm>
              <a:off x="4489450" y="43370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8" name="Oval 47"/>
            <p:cNvSpPr/>
            <p:nvPr/>
          </p:nvSpPr>
          <p:spPr bwMode="auto">
            <a:xfrm>
              <a:off x="3956050" y="38798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Oval 48"/>
            <p:cNvSpPr/>
            <p:nvPr/>
          </p:nvSpPr>
          <p:spPr bwMode="auto">
            <a:xfrm>
              <a:off x="4108450" y="5632450"/>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Oval 49"/>
            <p:cNvSpPr/>
            <p:nvPr/>
          </p:nvSpPr>
          <p:spPr bwMode="auto">
            <a:xfrm>
              <a:off x="3498850" y="4870450"/>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42566737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Example</a:t>
            </a:r>
            <a:endParaRPr lang="en-US" dirty="0"/>
          </a:p>
        </p:txBody>
      </p:sp>
      <p:sp>
        <p:nvSpPr>
          <p:cNvPr id="3" name="Content Placeholder 2"/>
          <p:cNvSpPr>
            <a:spLocks noGrp="1"/>
          </p:cNvSpPr>
          <p:nvPr>
            <p:ph idx="1"/>
          </p:nvPr>
        </p:nvSpPr>
        <p:spPr/>
        <p:txBody>
          <a:bodyPr/>
          <a:lstStyle/>
          <a:p>
            <a:r>
              <a:rPr lang="en-US" dirty="0" err="1" smtClean="0"/>
              <a:t>PageRank</a:t>
            </a:r>
            <a:r>
              <a:rPr lang="en-US" dirty="0" smtClean="0"/>
              <a:t> Computation</a:t>
            </a:r>
          </a:p>
          <a:p>
            <a:pPr lvl="1"/>
            <a:r>
              <a:rPr lang="en-US" dirty="0" smtClean="0"/>
              <a:t>Larry Page &amp; Sergey </a:t>
            </a:r>
            <a:r>
              <a:rPr lang="en-US" dirty="0" err="1" smtClean="0"/>
              <a:t>Brinn</a:t>
            </a:r>
            <a:r>
              <a:rPr lang="en-US" dirty="0" smtClean="0"/>
              <a:t>, 1998</a:t>
            </a:r>
          </a:p>
          <a:p>
            <a:r>
              <a:rPr lang="en-US" dirty="0" smtClean="0"/>
              <a:t>Rank “Importance” of Web Pages</a:t>
            </a:r>
          </a:p>
        </p:txBody>
      </p:sp>
      <p:grpSp>
        <p:nvGrpSpPr>
          <p:cNvPr id="81" name="Group 80"/>
          <p:cNvGrpSpPr/>
          <p:nvPr/>
        </p:nvGrpSpPr>
        <p:grpSpPr>
          <a:xfrm>
            <a:off x="4565650" y="2994614"/>
            <a:ext cx="3452907" cy="2866436"/>
            <a:chOff x="4794503" y="3194050"/>
            <a:chExt cx="3452907" cy="2866436"/>
          </a:xfrm>
        </p:grpSpPr>
        <p:cxnSp>
          <p:nvCxnSpPr>
            <p:cNvPr id="27" name="Straight Connector 26"/>
            <p:cNvCxnSpPr/>
            <p:nvPr/>
          </p:nvCxnSpPr>
          <p:spPr bwMode="auto">
            <a:xfrm flipV="1">
              <a:off x="6678617" y="3671809"/>
              <a:ext cx="701928"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flipV="1">
              <a:off x="5695919" y="4326943"/>
              <a:ext cx="982699" cy="5543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flipV="1">
              <a:off x="6163870" y="3671809"/>
              <a:ext cx="1216675" cy="20157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flipH="1">
              <a:off x="5695919" y="3822994"/>
              <a:ext cx="421157" cy="105829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rot="5400000">
              <a:off x="5811106" y="4820091"/>
              <a:ext cx="1360661" cy="37436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rot="16200000" flipH="1">
              <a:off x="5573530" y="4956878"/>
              <a:ext cx="806317"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rot="16200000" flipH="1">
              <a:off x="6997184" y="4055170"/>
              <a:ext cx="907106" cy="14038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rot="16200000" flipH="1">
              <a:off x="6433842" y="4571717"/>
              <a:ext cx="957502" cy="46795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flipV="1">
              <a:off x="6304256" y="5284444"/>
              <a:ext cx="842314" cy="35276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4" name="Oval 43"/>
            <p:cNvSpPr/>
            <p:nvPr/>
          </p:nvSpPr>
          <p:spPr bwMode="auto">
            <a:xfrm>
              <a:off x="7309103" y="3585254"/>
              <a:ext cx="152400" cy="152400"/>
            </a:xfrm>
            <a:prstGeom prst="ellipse">
              <a:avLst/>
            </a:prstGeom>
            <a:solidFill>
              <a:srgbClr val="FFC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5" name="Oval 44"/>
            <p:cNvSpPr/>
            <p:nvPr/>
          </p:nvSpPr>
          <p:spPr bwMode="auto">
            <a:xfrm>
              <a:off x="7461503" y="4499654"/>
              <a:ext cx="152400" cy="152400"/>
            </a:xfrm>
            <a:prstGeom prst="ellipse">
              <a:avLst/>
            </a:prstGeom>
            <a:solidFill>
              <a:srgbClr val="7030A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7080503" y="5185454"/>
              <a:ext cx="152400" cy="152400"/>
            </a:xfrm>
            <a:prstGeom prst="ellipse">
              <a:avLst/>
            </a:prstGeom>
            <a:solidFill>
              <a:srgbClr val="92D05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 name="Oval 46"/>
            <p:cNvSpPr/>
            <p:nvPr/>
          </p:nvSpPr>
          <p:spPr bwMode="auto">
            <a:xfrm>
              <a:off x="6623303" y="42710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8" name="Oval 47"/>
            <p:cNvSpPr/>
            <p:nvPr/>
          </p:nvSpPr>
          <p:spPr bwMode="auto">
            <a:xfrm>
              <a:off x="6089903" y="3813854"/>
              <a:ext cx="152400" cy="152400"/>
            </a:xfrm>
            <a:prstGeom prst="ellipse">
              <a:avLst/>
            </a:prstGeom>
            <a:solidFill>
              <a:srgbClr val="92D05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Oval 48"/>
            <p:cNvSpPr/>
            <p:nvPr/>
          </p:nvSpPr>
          <p:spPr bwMode="auto">
            <a:xfrm>
              <a:off x="6242303" y="55664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Oval 49"/>
            <p:cNvSpPr/>
            <p:nvPr/>
          </p:nvSpPr>
          <p:spPr bwMode="auto">
            <a:xfrm>
              <a:off x="5632703" y="48044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38" name="Group 37"/>
            <p:cNvGrpSpPr/>
            <p:nvPr/>
          </p:nvGrpSpPr>
          <p:grpSpPr>
            <a:xfrm>
              <a:off x="4794503" y="3194050"/>
              <a:ext cx="3452907" cy="2866436"/>
              <a:chOff x="603250" y="3194050"/>
              <a:chExt cx="3452907" cy="2866436"/>
            </a:xfrm>
          </p:grpSpPr>
          <p:sp>
            <p:nvSpPr>
              <p:cNvPr id="25" name="TextBox 24"/>
              <p:cNvSpPr txBox="1"/>
              <p:nvPr/>
            </p:nvSpPr>
            <p:spPr>
              <a:xfrm>
                <a:off x="1365250" y="3432854"/>
                <a:ext cx="633507" cy="341632"/>
              </a:xfrm>
              <a:prstGeom prst="rect">
                <a:avLst/>
              </a:prstGeom>
              <a:solidFill>
                <a:srgbClr val="FFCCFF"/>
              </a:solidFill>
            </p:spPr>
            <p:txBody>
              <a:bodyPr wrap="none" rtlCol="0">
                <a:spAutoFit/>
              </a:bodyPr>
              <a:lstStyle/>
              <a:p>
                <a:r>
                  <a:rPr lang="en-US" dirty="0" smtClean="0"/>
                  <a:t>0.79</a:t>
                </a:r>
                <a:endParaRPr lang="en-US" baseline="-25000" dirty="0"/>
              </a:p>
            </p:txBody>
          </p:sp>
          <p:sp>
            <p:nvSpPr>
              <p:cNvPr id="26" name="TextBox 25"/>
              <p:cNvSpPr txBox="1"/>
              <p:nvPr/>
            </p:nvSpPr>
            <p:spPr>
              <a:xfrm>
                <a:off x="2279650" y="3890054"/>
                <a:ext cx="633507" cy="341632"/>
              </a:xfrm>
              <a:prstGeom prst="rect">
                <a:avLst/>
              </a:prstGeom>
              <a:solidFill>
                <a:srgbClr val="FFCCFF"/>
              </a:solidFill>
            </p:spPr>
            <p:txBody>
              <a:bodyPr wrap="none" rtlCol="0">
                <a:spAutoFit/>
              </a:bodyPr>
              <a:lstStyle/>
              <a:p>
                <a:r>
                  <a:rPr lang="en-US" dirty="0" smtClean="0"/>
                  <a:t>1.51</a:t>
                </a:r>
                <a:endParaRPr lang="en-US" baseline="-25000" dirty="0"/>
              </a:p>
            </p:txBody>
          </p:sp>
          <p:sp>
            <p:nvSpPr>
              <p:cNvPr id="37" name="TextBox 36"/>
              <p:cNvSpPr txBox="1"/>
              <p:nvPr/>
            </p:nvSpPr>
            <p:spPr>
              <a:xfrm>
                <a:off x="1974850" y="5718854"/>
                <a:ext cx="633507" cy="341632"/>
              </a:xfrm>
              <a:prstGeom prst="rect">
                <a:avLst/>
              </a:prstGeom>
              <a:solidFill>
                <a:srgbClr val="FFCCFF"/>
              </a:solidFill>
            </p:spPr>
            <p:txBody>
              <a:bodyPr wrap="none" rtlCol="0">
                <a:spAutoFit/>
              </a:bodyPr>
              <a:lstStyle/>
              <a:p>
                <a:r>
                  <a:rPr lang="en-US" dirty="0" smtClean="0"/>
                  <a:t>1.14</a:t>
                </a:r>
                <a:endParaRPr lang="en-US" baseline="-25000" dirty="0"/>
              </a:p>
            </p:txBody>
          </p:sp>
          <p:sp>
            <p:nvSpPr>
              <p:cNvPr id="34" name="TextBox 33"/>
              <p:cNvSpPr txBox="1"/>
              <p:nvPr/>
            </p:nvSpPr>
            <p:spPr>
              <a:xfrm>
                <a:off x="3422650" y="4108450"/>
                <a:ext cx="633507" cy="341632"/>
              </a:xfrm>
              <a:prstGeom prst="rect">
                <a:avLst/>
              </a:prstGeom>
              <a:solidFill>
                <a:srgbClr val="FFCCFF"/>
              </a:solidFill>
            </p:spPr>
            <p:txBody>
              <a:bodyPr wrap="none" rtlCol="0">
                <a:spAutoFit/>
              </a:bodyPr>
              <a:lstStyle/>
              <a:p>
                <a:r>
                  <a:rPr lang="en-US" dirty="0" smtClean="0"/>
                  <a:t>0.42</a:t>
                </a:r>
                <a:endParaRPr lang="en-US" baseline="-25000" dirty="0"/>
              </a:p>
            </p:txBody>
          </p:sp>
          <p:sp>
            <p:nvSpPr>
              <p:cNvPr id="40" name="TextBox 39"/>
              <p:cNvSpPr txBox="1"/>
              <p:nvPr/>
            </p:nvSpPr>
            <p:spPr>
              <a:xfrm>
                <a:off x="3041650" y="3194050"/>
                <a:ext cx="633507" cy="341632"/>
              </a:xfrm>
              <a:prstGeom prst="rect">
                <a:avLst/>
              </a:prstGeom>
              <a:solidFill>
                <a:srgbClr val="FFCCFF"/>
              </a:solidFill>
            </p:spPr>
            <p:txBody>
              <a:bodyPr wrap="none" rtlCol="0">
                <a:spAutoFit/>
              </a:bodyPr>
              <a:lstStyle/>
              <a:p>
                <a:r>
                  <a:rPr lang="en-US" dirty="0" smtClean="0"/>
                  <a:t>1.20</a:t>
                </a:r>
                <a:endParaRPr lang="en-US" baseline="-25000" dirty="0"/>
              </a:p>
            </p:txBody>
          </p:sp>
          <p:sp>
            <p:nvSpPr>
              <p:cNvPr id="41" name="TextBox 40"/>
              <p:cNvSpPr txBox="1"/>
              <p:nvPr/>
            </p:nvSpPr>
            <p:spPr>
              <a:xfrm>
                <a:off x="3117850" y="5099050"/>
                <a:ext cx="633507" cy="341632"/>
              </a:xfrm>
              <a:prstGeom prst="rect">
                <a:avLst/>
              </a:prstGeom>
              <a:solidFill>
                <a:srgbClr val="FFCCFF"/>
              </a:solidFill>
            </p:spPr>
            <p:txBody>
              <a:bodyPr wrap="none" rtlCol="0">
                <a:spAutoFit/>
              </a:bodyPr>
              <a:lstStyle/>
              <a:p>
                <a:r>
                  <a:rPr lang="en-US" dirty="0" smtClean="0"/>
                  <a:t>0.78</a:t>
                </a:r>
                <a:endParaRPr lang="en-US" baseline="-25000" dirty="0"/>
              </a:p>
            </p:txBody>
          </p:sp>
          <p:sp>
            <p:nvSpPr>
              <p:cNvPr id="42" name="TextBox 41"/>
              <p:cNvSpPr txBox="1"/>
              <p:nvPr/>
            </p:nvSpPr>
            <p:spPr>
              <a:xfrm>
                <a:off x="603250" y="4641850"/>
                <a:ext cx="633507" cy="341632"/>
              </a:xfrm>
              <a:prstGeom prst="rect">
                <a:avLst/>
              </a:prstGeom>
              <a:solidFill>
                <a:srgbClr val="FFCCFF"/>
              </a:solidFill>
            </p:spPr>
            <p:txBody>
              <a:bodyPr wrap="none" rtlCol="0">
                <a:spAutoFit/>
              </a:bodyPr>
              <a:lstStyle/>
              <a:p>
                <a:r>
                  <a:rPr lang="en-US" dirty="0" smtClean="0"/>
                  <a:t>1.16</a:t>
                </a:r>
                <a:endParaRPr lang="en-US" baseline="-25000" dirty="0"/>
              </a:p>
            </p:txBody>
          </p:sp>
        </p:grpSp>
      </p:grpSp>
      <p:grpSp>
        <p:nvGrpSpPr>
          <p:cNvPr id="80" name="Group 79"/>
          <p:cNvGrpSpPr/>
          <p:nvPr/>
        </p:nvGrpSpPr>
        <p:grpSpPr>
          <a:xfrm>
            <a:off x="1212850" y="3117850"/>
            <a:ext cx="2181114" cy="2438398"/>
            <a:chOff x="1136650" y="3651252"/>
            <a:chExt cx="2181114" cy="2438398"/>
          </a:xfrm>
        </p:grpSpPr>
        <p:cxnSp>
          <p:nvCxnSpPr>
            <p:cNvPr id="39" name="Straight Connector 38"/>
            <p:cNvCxnSpPr/>
            <p:nvPr/>
          </p:nvCxnSpPr>
          <p:spPr bwMode="auto">
            <a:xfrm flipV="1">
              <a:off x="2258764" y="3824209"/>
              <a:ext cx="701928"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bwMode="auto">
            <a:xfrm flipV="1">
              <a:off x="1276066" y="4479343"/>
              <a:ext cx="982699" cy="5543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flipV="1">
              <a:off x="1744017" y="3824209"/>
              <a:ext cx="1216675" cy="20157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flipH="1">
              <a:off x="1276066" y="3975394"/>
              <a:ext cx="421157" cy="105829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rot="5400000">
              <a:off x="1391253" y="4972491"/>
              <a:ext cx="1360661" cy="37436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rot="16200000" flipH="1">
              <a:off x="1153677" y="5109278"/>
              <a:ext cx="806317"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rot="16200000" flipH="1">
              <a:off x="2577331" y="4207570"/>
              <a:ext cx="907106" cy="14038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rot="16200000" flipH="1">
              <a:off x="2013989" y="4724117"/>
              <a:ext cx="957502" cy="46795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flipV="1">
              <a:off x="1884403" y="5436844"/>
              <a:ext cx="842314" cy="35276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58" name="Oval 57"/>
            <p:cNvSpPr/>
            <p:nvPr/>
          </p:nvSpPr>
          <p:spPr bwMode="auto">
            <a:xfrm>
              <a:off x="2889250" y="3737654"/>
              <a:ext cx="152400" cy="152400"/>
            </a:xfrm>
            <a:prstGeom prst="ellipse">
              <a:avLst/>
            </a:prstGeom>
            <a:solidFill>
              <a:srgbClr val="FFC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 name="Oval 58"/>
            <p:cNvSpPr/>
            <p:nvPr/>
          </p:nvSpPr>
          <p:spPr bwMode="auto">
            <a:xfrm>
              <a:off x="3041650" y="4652054"/>
              <a:ext cx="152400" cy="152400"/>
            </a:xfrm>
            <a:prstGeom prst="ellipse">
              <a:avLst/>
            </a:prstGeom>
            <a:solidFill>
              <a:srgbClr val="7030A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 name="Oval 59"/>
            <p:cNvSpPr/>
            <p:nvPr/>
          </p:nvSpPr>
          <p:spPr bwMode="auto">
            <a:xfrm>
              <a:off x="2660650" y="5337854"/>
              <a:ext cx="152400" cy="152400"/>
            </a:xfrm>
            <a:prstGeom prst="ellipse">
              <a:avLst/>
            </a:prstGeom>
            <a:solidFill>
              <a:srgbClr val="92D05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1" name="Oval 60"/>
            <p:cNvSpPr/>
            <p:nvPr/>
          </p:nvSpPr>
          <p:spPr bwMode="auto">
            <a:xfrm>
              <a:off x="2203450" y="44234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 name="Oval 61"/>
            <p:cNvSpPr/>
            <p:nvPr/>
          </p:nvSpPr>
          <p:spPr bwMode="auto">
            <a:xfrm>
              <a:off x="1670050" y="3966254"/>
              <a:ext cx="152400" cy="152400"/>
            </a:xfrm>
            <a:prstGeom prst="ellipse">
              <a:avLst/>
            </a:prstGeom>
            <a:solidFill>
              <a:srgbClr val="92D05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 name="Oval 62"/>
            <p:cNvSpPr/>
            <p:nvPr/>
          </p:nvSpPr>
          <p:spPr bwMode="auto">
            <a:xfrm>
              <a:off x="1822450" y="57188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 name="Oval 63"/>
            <p:cNvSpPr/>
            <p:nvPr/>
          </p:nvSpPr>
          <p:spPr bwMode="auto">
            <a:xfrm>
              <a:off x="1212850" y="49568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73" name="Picture 72" descr="aapo.jpg"/>
            <p:cNvPicPr>
              <a:picLocks noChangeAspect="1"/>
            </p:cNvPicPr>
            <p:nvPr/>
          </p:nvPicPr>
          <p:blipFill>
            <a:blip r:embed="rId2" cstate="print"/>
            <a:stretch>
              <a:fillRect/>
            </a:stretch>
          </p:blipFill>
          <p:spPr>
            <a:xfrm>
              <a:off x="2636179" y="5216389"/>
              <a:ext cx="298466" cy="482362"/>
            </a:xfrm>
            <a:prstGeom prst="rect">
              <a:avLst/>
            </a:prstGeom>
            <a:ln>
              <a:noFill/>
            </a:ln>
            <a:effectLst/>
          </p:spPr>
        </p:pic>
        <p:pic>
          <p:nvPicPr>
            <p:cNvPr id="74" name="Picture 73" descr="arthur.jpg"/>
            <p:cNvPicPr>
              <a:picLocks noChangeAspect="1"/>
            </p:cNvPicPr>
            <p:nvPr/>
          </p:nvPicPr>
          <p:blipFill>
            <a:blip r:embed="rId3" cstate="print"/>
            <a:stretch>
              <a:fillRect/>
            </a:stretch>
          </p:blipFill>
          <p:spPr>
            <a:xfrm>
              <a:off x="2964200" y="4509554"/>
              <a:ext cx="353564" cy="482362"/>
            </a:xfrm>
            <a:prstGeom prst="rect">
              <a:avLst/>
            </a:prstGeom>
            <a:ln>
              <a:noFill/>
            </a:ln>
            <a:effectLst/>
          </p:spPr>
        </p:pic>
        <p:pic>
          <p:nvPicPr>
            <p:cNvPr id="75" name="Picture 74" descr="funiak.jpg"/>
            <p:cNvPicPr>
              <a:picLocks noChangeAspect="1"/>
            </p:cNvPicPr>
            <p:nvPr/>
          </p:nvPicPr>
          <p:blipFill>
            <a:blip r:embed="rId4" cstate="print"/>
            <a:stretch>
              <a:fillRect/>
            </a:stretch>
          </p:blipFill>
          <p:spPr>
            <a:xfrm>
              <a:off x="2776760" y="3651252"/>
              <a:ext cx="392878" cy="469354"/>
            </a:xfrm>
            <a:prstGeom prst="rect">
              <a:avLst/>
            </a:prstGeom>
            <a:ln>
              <a:noFill/>
            </a:ln>
            <a:effectLst/>
          </p:spPr>
        </p:pic>
        <p:pic>
          <p:nvPicPr>
            <p:cNvPr id="76" name="Picture 75" descr="gonzalez.jpg"/>
            <p:cNvPicPr>
              <a:picLocks noChangeAspect="1"/>
            </p:cNvPicPr>
            <p:nvPr/>
          </p:nvPicPr>
          <p:blipFill>
            <a:blip r:embed="rId5" cstate="print"/>
            <a:stretch>
              <a:fillRect/>
            </a:stretch>
          </p:blipFill>
          <p:spPr>
            <a:xfrm>
              <a:off x="1136650" y="4812483"/>
              <a:ext cx="320212" cy="483004"/>
            </a:xfrm>
            <a:prstGeom prst="rect">
              <a:avLst/>
            </a:prstGeom>
            <a:ln>
              <a:noFill/>
            </a:ln>
            <a:effectLst/>
          </p:spPr>
        </p:pic>
        <p:pic>
          <p:nvPicPr>
            <p:cNvPr id="77" name="Picture 76" descr="guestrin.jpg"/>
            <p:cNvPicPr>
              <a:picLocks noChangeAspect="1"/>
            </p:cNvPicPr>
            <p:nvPr/>
          </p:nvPicPr>
          <p:blipFill>
            <a:blip r:embed="rId6" cstate="print"/>
            <a:stretch>
              <a:fillRect/>
            </a:stretch>
          </p:blipFill>
          <p:spPr>
            <a:xfrm>
              <a:off x="2120716" y="4257111"/>
              <a:ext cx="324200" cy="469354"/>
            </a:xfrm>
            <a:prstGeom prst="rect">
              <a:avLst/>
            </a:prstGeom>
            <a:ln>
              <a:noFill/>
            </a:ln>
            <a:effectLst/>
          </p:spPr>
        </p:pic>
        <p:pic>
          <p:nvPicPr>
            <p:cNvPr id="78" name="Picture 77" descr="ylow.jpg"/>
            <p:cNvPicPr>
              <a:picLocks noChangeAspect="1"/>
            </p:cNvPicPr>
            <p:nvPr/>
          </p:nvPicPr>
          <p:blipFill>
            <a:blip r:embed="rId7" cstate="print"/>
            <a:stretch>
              <a:fillRect/>
            </a:stretch>
          </p:blipFill>
          <p:spPr>
            <a:xfrm>
              <a:off x="1745833" y="5620296"/>
              <a:ext cx="344515" cy="469354"/>
            </a:xfrm>
            <a:prstGeom prst="rect">
              <a:avLst/>
            </a:prstGeom>
            <a:ln>
              <a:noFill/>
            </a:ln>
            <a:effectLst/>
          </p:spPr>
        </p:pic>
        <p:pic>
          <p:nvPicPr>
            <p:cNvPr id="79" name="Picture 78" descr="hong.jpg"/>
            <p:cNvPicPr>
              <a:picLocks noChangeAspect="1"/>
            </p:cNvPicPr>
            <p:nvPr/>
          </p:nvPicPr>
          <p:blipFill>
            <a:blip r:embed="rId8" cstate="print"/>
            <a:stretch>
              <a:fillRect/>
            </a:stretch>
          </p:blipFill>
          <p:spPr>
            <a:xfrm>
              <a:off x="1517650" y="3727450"/>
              <a:ext cx="332043" cy="482360"/>
            </a:xfrm>
            <a:prstGeom prst="rect">
              <a:avLst/>
            </a:prstGeom>
            <a:ln>
              <a:noFill/>
            </a:ln>
            <a:effectLst/>
          </p:spPr>
        </p:pic>
      </p:grpSp>
    </p:spTree>
    <p:extLst>
      <p:ext uri="{BB962C8B-B14F-4D97-AF65-F5344CB8AC3E}">
        <p14:creationId xmlns:p14="http://schemas.microsoft.com/office/powerpoint/2010/main" val="36370673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Computation</a:t>
            </a:r>
            <a:endParaRPr lang="en-US" dirty="0"/>
          </a:p>
        </p:txBody>
      </p:sp>
      <p:sp>
        <p:nvSpPr>
          <p:cNvPr id="3" name="Content Placeholder 2"/>
          <p:cNvSpPr>
            <a:spLocks noGrp="1"/>
          </p:cNvSpPr>
          <p:nvPr>
            <p:ph idx="1"/>
          </p:nvPr>
        </p:nvSpPr>
        <p:spPr>
          <a:xfrm>
            <a:off x="290513" y="1060451"/>
            <a:ext cx="5037137" cy="5372100"/>
          </a:xfrm>
        </p:spPr>
        <p:txBody>
          <a:bodyPr/>
          <a:lstStyle/>
          <a:p>
            <a:r>
              <a:rPr lang="en-US" dirty="0" smtClean="0"/>
              <a:t>Initially</a:t>
            </a:r>
          </a:p>
          <a:p>
            <a:pPr lvl="1"/>
            <a:r>
              <a:rPr lang="en-US" dirty="0" smtClean="0"/>
              <a:t>Assign weight 1.0 to each page</a:t>
            </a:r>
          </a:p>
          <a:p>
            <a:r>
              <a:rPr lang="en-US" dirty="0" smtClean="0"/>
              <a:t>Iteratively</a:t>
            </a:r>
          </a:p>
          <a:p>
            <a:pPr lvl="1"/>
            <a:r>
              <a:rPr lang="en-US" dirty="0" smtClean="0"/>
              <a:t>Select arbitrary node and update its value</a:t>
            </a:r>
          </a:p>
          <a:p>
            <a:r>
              <a:rPr lang="en-US" dirty="0" smtClean="0"/>
              <a:t>Convergence</a:t>
            </a:r>
          </a:p>
          <a:p>
            <a:pPr lvl="1"/>
            <a:r>
              <a:rPr lang="en-US" dirty="0" smtClean="0"/>
              <a:t>Results unique, regardless of selection ordering</a:t>
            </a:r>
          </a:p>
          <a:p>
            <a:endParaRPr lang="en-US" dirty="0" smtClean="0"/>
          </a:p>
          <a:p>
            <a:pPr lvl="1"/>
            <a:endParaRPr lang="en-US" dirty="0"/>
          </a:p>
        </p:txBody>
      </p:sp>
      <p:grpSp>
        <p:nvGrpSpPr>
          <p:cNvPr id="4" name="Group 40"/>
          <p:cNvGrpSpPr/>
          <p:nvPr/>
        </p:nvGrpSpPr>
        <p:grpSpPr>
          <a:xfrm>
            <a:off x="5556250" y="1136650"/>
            <a:ext cx="2743200" cy="2757361"/>
            <a:chOff x="679450" y="3346450"/>
            <a:chExt cx="2743200" cy="2757361"/>
          </a:xfrm>
        </p:grpSpPr>
        <p:sp>
          <p:nvSpPr>
            <p:cNvPr id="23" name="Freeform 22"/>
            <p:cNvSpPr/>
            <p:nvPr/>
          </p:nvSpPr>
          <p:spPr>
            <a:xfrm>
              <a:off x="1153272" y="3346450"/>
              <a:ext cx="1697432" cy="2757361"/>
            </a:xfrm>
            <a:custGeom>
              <a:avLst/>
              <a:gdLst>
                <a:gd name="connsiteX0" fmla="*/ 45630 w 1770936"/>
                <a:gd name="connsiteY0" fmla="*/ 1459542 h 3061433"/>
                <a:gd name="connsiteX1" fmla="*/ 555161 w 1770936"/>
                <a:gd name="connsiteY1" fmla="*/ 136235 h 3061433"/>
                <a:gd name="connsiteX2" fmla="*/ 1163557 w 1770936"/>
                <a:gd name="connsiteY2" fmla="*/ 82999 h 3061433"/>
                <a:gd name="connsiteX3" fmla="*/ 1224397 w 1770936"/>
                <a:gd name="connsiteY3" fmla="*/ 493680 h 3061433"/>
                <a:gd name="connsiteX4" fmla="*/ 806125 w 1770936"/>
                <a:gd name="connsiteY4" fmla="*/ 1117308 h 3061433"/>
                <a:gd name="connsiteX5" fmla="*/ 1163557 w 1770936"/>
                <a:gd name="connsiteY5" fmla="*/ 645784 h 3061433"/>
                <a:gd name="connsiteX6" fmla="*/ 1665484 w 1770936"/>
                <a:gd name="connsiteY6" fmla="*/ 668600 h 3061433"/>
                <a:gd name="connsiteX7" fmla="*/ 1756743 w 1770936"/>
                <a:gd name="connsiteY7" fmla="*/ 1018440 h 3061433"/>
                <a:gd name="connsiteX8" fmla="*/ 1460150 w 1770936"/>
                <a:gd name="connsiteY8" fmla="*/ 1406306 h 3061433"/>
                <a:gd name="connsiteX9" fmla="*/ 828939 w 1770936"/>
                <a:gd name="connsiteY9" fmla="*/ 1588831 h 3061433"/>
                <a:gd name="connsiteX10" fmla="*/ 1384101 w 1770936"/>
                <a:gd name="connsiteY10" fmla="*/ 2136406 h 3061433"/>
                <a:gd name="connsiteX11" fmla="*/ 1414521 w 1770936"/>
                <a:gd name="connsiteY11" fmla="*/ 2950164 h 3061433"/>
                <a:gd name="connsiteX12" fmla="*/ 692050 w 1770936"/>
                <a:gd name="connsiteY12" fmla="*/ 2912138 h 3061433"/>
                <a:gd name="connsiteX13" fmla="*/ 0 w 1770936"/>
                <a:gd name="connsiteY13" fmla="*/ 1642067 h 3061433"/>
                <a:gd name="connsiteX0" fmla="*/ 0 w 1725306"/>
                <a:gd name="connsiteY0" fmla="*/ 1459542 h 3073753"/>
                <a:gd name="connsiteX1" fmla="*/ 509531 w 1725306"/>
                <a:gd name="connsiteY1" fmla="*/ 136235 h 3073753"/>
                <a:gd name="connsiteX2" fmla="*/ 1117927 w 1725306"/>
                <a:gd name="connsiteY2" fmla="*/ 82999 h 3073753"/>
                <a:gd name="connsiteX3" fmla="*/ 1178767 w 1725306"/>
                <a:gd name="connsiteY3" fmla="*/ 493680 h 3073753"/>
                <a:gd name="connsiteX4" fmla="*/ 760495 w 1725306"/>
                <a:gd name="connsiteY4" fmla="*/ 1117308 h 3073753"/>
                <a:gd name="connsiteX5" fmla="*/ 1117927 w 1725306"/>
                <a:gd name="connsiteY5" fmla="*/ 645784 h 3073753"/>
                <a:gd name="connsiteX6" fmla="*/ 1619854 w 1725306"/>
                <a:gd name="connsiteY6" fmla="*/ 668600 h 3073753"/>
                <a:gd name="connsiteX7" fmla="*/ 1711113 w 1725306"/>
                <a:gd name="connsiteY7" fmla="*/ 1018440 h 3073753"/>
                <a:gd name="connsiteX8" fmla="*/ 1414520 w 1725306"/>
                <a:gd name="connsiteY8" fmla="*/ 1406306 h 3073753"/>
                <a:gd name="connsiteX9" fmla="*/ 783309 w 1725306"/>
                <a:gd name="connsiteY9" fmla="*/ 1588831 h 3073753"/>
                <a:gd name="connsiteX10" fmla="*/ 1338471 w 1725306"/>
                <a:gd name="connsiteY10" fmla="*/ 2136406 h 3073753"/>
                <a:gd name="connsiteX11" fmla="*/ 1368891 w 1725306"/>
                <a:gd name="connsiteY11" fmla="*/ 2950164 h 3073753"/>
                <a:gd name="connsiteX12" fmla="*/ 646420 w 1725306"/>
                <a:gd name="connsiteY12" fmla="*/ 2912138 h 3073753"/>
                <a:gd name="connsiteX13" fmla="*/ 15210 w 1725306"/>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1171162 w 1723947"/>
                <a:gd name="connsiteY5" fmla="*/ 683810 h 3073753"/>
                <a:gd name="connsiteX6" fmla="*/ 1619854 w 1723947"/>
                <a:gd name="connsiteY6" fmla="*/ 668600 h 3073753"/>
                <a:gd name="connsiteX7" fmla="*/ 1711113 w 1723947"/>
                <a:gd name="connsiteY7" fmla="*/ 1018440 h 3073753"/>
                <a:gd name="connsiteX8" fmla="*/ 1414520 w 1723947"/>
                <a:gd name="connsiteY8" fmla="*/ 1406306 h 3073753"/>
                <a:gd name="connsiteX9" fmla="*/ 783309 w 1723947"/>
                <a:gd name="connsiteY9" fmla="*/ 1588831 h 3073753"/>
                <a:gd name="connsiteX10" fmla="*/ 1338471 w 1723947"/>
                <a:gd name="connsiteY10" fmla="*/ 2136406 h 3073753"/>
                <a:gd name="connsiteX11" fmla="*/ 1368891 w 1723947"/>
                <a:gd name="connsiteY11" fmla="*/ 2950164 h 3073753"/>
                <a:gd name="connsiteX12" fmla="*/ 646420 w 1723947"/>
                <a:gd name="connsiteY12" fmla="*/ 2912138 h 3073753"/>
                <a:gd name="connsiteX13" fmla="*/ 15210 w 1723947"/>
                <a:gd name="connsiteY13"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60495 w 1723947"/>
                <a:gd name="connsiteY4" fmla="*/ 1117308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3947"/>
                <a:gd name="connsiteY0" fmla="*/ 1459542 h 3073753"/>
                <a:gd name="connsiteX1" fmla="*/ 509531 w 1723947"/>
                <a:gd name="connsiteY1" fmla="*/ 136235 h 3073753"/>
                <a:gd name="connsiteX2" fmla="*/ 1117927 w 1723947"/>
                <a:gd name="connsiteY2" fmla="*/ 82999 h 3073753"/>
                <a:gd name="connsiteX3" fmla="*/ 1178767 w 1723947"/>
                <a:gd name="connsiteY3" fmla="*/ 493680 h 3073753"/>
                <a:gd name="connsiteX4" fmla="*/ 790914 w 1723947"/>
                <a:gd name="connsiteY4" fmla="*/ 1018440 h 3073753"/>
                <a:gd name="connsiteX5" fmla="*/ 935409 w 1723947"/>
                <a:gd name="connsiteY5" fmla="*/ 1071676 h 3073753"/>
                <a:gd name="connsiteX6" fmla="*/ 1171162 w 1723947"/>
                <a:gd name="connsiteY6" fmla="*/ 683810 h 3073753"/>
                <a:gd name="connsiteX7" fmla="*/ 1619854 w 1723947"/>
                <a:gd name="connsiteY7" fmla="*/ 668600 h 3073753"/>
                <a:gd name="connsiteX8" fmla="*/ 1711113 w 1723947"/>
                <a:gd name="connsiteY8" fmla="*/ 1018440 h 3073753"/>
                <a:gd name="connsiteX9" fmla="*/ 1414520 w 1723947"/>
                <a:gd name="connsiteY9" fmla="*/ 1406306 h 3073753"/>
                <a:gd name="connsiteX10" fmla="*/ 783309 w 1723947"/>
                <a:gd name="connsiteY10" fmla="*/ 1588831 h 3073753"/>
                <a:gd name="connsiteX11" fmla="*/ 1338471 w 1723947"/>
                <a:gd name="connsiteY11" fmla="*/ 2136406 h 3073753"/>
                <a:gd name="connsiteX12" fmla="*/ 1368891 w 1723947"/>
                <a:gd name="connsiteY12" fmla="*/ 2950164 h 3073753"/>
                <a:gd name="connsiteX13" fmla="*/ 646420 w 1723947"/>
                <a:gd name="connsiteY13" fmla="*/ 2912138 h 3073753"/>
                <a:gd name="connsiteX14" fmla="*/ 15210 w 1723947"/>
                <a:gd name="connsiteY14" fmla="*/ 1451937 h 3073753"/>
                <a:gd name="connsiteX0" fmla="*/ 0 w 1722609"/>
                <a:gd name="connsiteY0" fmla="*/ 1459542 h 3073753"/>
                <a:gd name="connsiteX1" fmla="*/ 509531 w 1722609"/>
                <a:gd name="connsiteY1" fmla="*/ 136235 h 3073753"/>
                <a:gd name="connsiteX2" fmla="*/ 1117927 w 1722609"/>
                <a:gd name="connsiteY2" fmla="*/ 82999 h 3073753"/>
                <a:gd name="connsiteX3" fmla="*/ 1178767 w 1722609"/>
                <a:gd name="connsiteY3" fmla="*/ 493680 h 3073753"/>
                <a:gd name="connsiteX4" fmla="*/ 790914 w 1722609"/>
                <a:gd name="connsiteY4" fmla="*/ 1018440 h 3073753"/>
                <a:gd name="connsiteX5" fmla="*/ 935409 w 1722609"/>
                <a:gd name="connsiteY5" fmla="*/ 1071676 h 3073753"/>
                <a:gd name="connsiteX6" fmla="*/ 1232002 w 1722609"/>
                <a:gd name="connsiteY6" fmla="*/ 683810 h 3073753"/>
                <a:gd name="connsiteX7" fmla="*/ 1619854 w 1722609"/>
                <a:gd name="connsiteY7" fmla="*/ 668600 h 3073753"/>
                <a:gd name="connsiteX8" fmla="*/ 1711113 w 1722609"/>
                <a:gd name="connsiteY8" fmla="*/ 1018440 h 3073753"/>
                <a:gd name="connsiteX9" fmla="*/ 1414520 w 1722609"/>
                <a:gd name="connsiteY9" fmla="*/ 1406306 h 3073753"/>
                <a:gd name="connsiteX10" fmla="*/ 783309 w 1722609"/>
                <a:gd name="connsiteY10" fmla="*/ 1588831 h 3073753"/>
                <a:gd name="connsiteX11" fmla="*/ 1338471 w 1722609"/>
                <a:gd name="connsiteY11" fmla="*/ 2136406 h 3073753"/>
                <a:gd name="connsiteX12" fmla="*/ 1368891 w 1722609"/>
                <a:gd name="connsiteY12" fmla="*/ 2950164 h 3073753"/>
                <a:gd name="connsiteX13" fmla="*/ 646420 w 1722609"/>
                <a:gd name="connsiteY13" fmla="*/ 2912138 h 3073753"/>
                <a:gd name="connsiteX14" fmla="*/ 15210 w 1722609"/>
                <a:gd name="connsiteY14" fmla="*/ 1451937 h 3073753"/>
                <a:gd name="connsiteX0" fmla="*/ 0 w 1722609"/>
                <a:gd name="connsiteY0" fmla="*/ 1459542 h 2950164"/>
                <a:gd name="connsiteX1" fmla="*/ 509531 w 1722609"/>
                <a:gd name="connsiteY1" fmla="*/ 136235 h 2950164"/>
                <a:gd name="connsiteX2" fmla="*/ 1117927 w 1722609"/>
                <a:gd name="connsiteY2" fmla="*/ 82999 h 2950164"/>
                <a:gd name="connsiteX3" fmla="*/ 1178767 w 1722609"/>
                <a:gd name="connsiteY3" fmla="*/ 493680 h 2950164"/>
                <a:gd name="connsiteX4" fmla="*/ 790914 w 1722609"/>
                <a:gd name="connsiteY4" fmla="*/ 1018440 h 2950164"/>
                <a:gd name="connsiteX5" fmla="*/ 935409 w 1722609"/>
                <a:gd name="connsiteY5" fmla="*/ 1071676 h 2950164"/>
                <a:gd name="connsiteX6" fmla="*/ 1232002 w 1722609"/>
                <a:gd name="connsiteY6" fmla="*/ 683810 h 2950164"/>
                <a:gd name="connsiteX7" fmla="*/ 1619854 w 1722609"/>
                <a:gd name="connsiteY7" fmla="*/ 668600 h 2950164"/>
                <a:gd name="connsiteX8" fmla="*/ 1711113 w 1722609"/>
                <a:gd name="connsiteY8" fmla="*/ 1018440 h 2950164"/>
                <a:gd name="connsiteX9" fmla="*/ 1414520 w 1722609"/>
                <a:gd name="connsiteY9" fmla="*/ 1406306 h 2950164"/>
                <a:gd name="connsiteX10" fmla="*/ 783309 w 1722609"/>
                <a:gd name="connsiteY10" fmla="*/ 1588831 h 2950164"/>
                <a:gd name="connsiteX11" fmla="*/ 1338471 w 1722609"/>
                <a:gd name="connsiteY11" fmla="*/ 2136406 h 2950164"/>
                <a:gd name="connsiteX12" fmla="*/ 1368891 w 1722609"/>
                <a:gd name="connsiteY12" fmla="*/ 2950164 h 2950164"/>
                <a:gd name="connsiteX13" fmla="*/ 714865 w 1722609"/>
                <a:gd name="connsiteY13" fmla="*/ 2722008 h 2950164"/>
                <a:gd name="connsiteX14" fmla="*/ 15210 w 1722609"/>
                <a:gd name="connsiteY14" fmla="*/ 1451937 h 2950164"/>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5210 w 1722609"/>
                <a:gd name="connsiteY14" fmla="*/ 1451937 h 2831973"/>
                <a:gd name="connsiteX0" fmla="*/ 0 w 1722609"/>
                <a:gd name="connsiteY0" fmla="*/ 1459542 h 2813818"/>
                <a:gd name="connsiteX1" fmla="*/ 509531 w 1722609"/>
                <a:gd name="connsiteY1" fmla="*/ 136235 h 2813818"/>
                <a:gd name="connsiteX2" fmla="*/ 1117927 w 1722609"/>
                <a:gd name="connsiteY2" fmla="*/ 82999 h 2813818"/>
                <a:gd name="connsiteX3" fmla="*/ 1178767 w 1722609"/>
                <a:gd name="connsiteY3" fmla="*/ 493680 h 2813818"/>
                <a:gd name="connsiteX4" fmla="*/ 790914 w 1722609"/>
                <a:gd name="connsiteY4" fmla="*/ 1018440 h 2813818"/>
                <a:gd name="connsiteX5" fmla="*/ 935409 w 1722609"/>
                <a:gd name="connsiteY5" fmla="*/ 1071676 h 2813818"/>
                <a:gd name="connsiteX6" fmla="*/ 1232002 w 1722609"/>
                <a:gd name="connsiteY6" fmla="*/ 683810 h 2813818"/>
                <a:gd name="connsiteX7" fmla="*/ 1619854 w 1722609"/>
                <a:gd name="connsiteY7" fmla="*/ 668600 h 2813818"/>
                <a:gd name="connsiteX8" fmla="*/ 1711113 w 1722609"/>
                <a:gd name="connsiteY8" fmla="*/ 1018440 h 2813818"/>
                <a:gd name="connsiteX9" fmla="*/ 1414520 w 1722609"/>
                <a:gd name="connsiteY9" fmla="*/ 1406306 h 2813818"/>
                <a:gd name="connsiteX10" fmla="*/ 783309 w 1722609"/>
                <a:gd name="connsiteY10" fmla="*/ 1588831 h 2813818"/>
                <a:gd name="connsiteX11" fmla="*/ 1338471 w 1722609"/>
                <a:gd name="connsiteY11" fmla="*/ 2136406 h 2813818"/>
                <a:gd name="connsiteX12" fmla="*/ 1178767 w 1722609"/>
                <a:gd name="connsiteY12" fmla="*/ 2699192 h 2813818"/>
                <a:gd name="connsiteX13" fmla="*/ 714865 w 1722609"/>
                <a:gd name="connsiteY13" fmla="*/ 2722008 h 2813818"/>
                <a:gd name="connsiteX14" fmla="*/ 60840 w 1722609"/>
                <a:gd name="connsiteY14" fmla="*/ 1702909 h 2813818"/>
                <a:gd name="connsiteX0" fmla="*/ 0 w 1722609"/>
                <a:gd name="connsiteY0" fmla="*/ 1459542 h 2830868"/>
                <a:gd name="connsiteX1" fmla="*/ 509531 w 1722609"/>
                <a:gd name="connsiteY1" fmla="*/ 136235 h 2830868"/>
                <a:gd name="connsiteX2" fmla="*/ 1117927 w 1722609"/>
                <a:gd name="connsiteY2" fmla="*/ 82999 h 2830868"/>
                <a:gd name="connsiteX3" fmla="*/ 1178767 w 1722609"/>
                <a:gd name="connsiteY3" fmla="*/ 493680 h 2830868"/>
                <a:gd name="connsiteX4" fmla="*/ 790914 w 1722609"/>
                <a:gd name="connsiteY4" fmla="*/ 1018440 h 2830868"/>
                <a:gd name="connsiteX5" fmla="*/ 935409 w 1722609"/>
                <a:gd name="connsiteY5" fmla="*/ 1071676 h 2830868"/>
                <a:gd name="connsiteX6" fmla="*/ 1232002 w 1722609"/>
                <a:gd name="connsiteY6" fmla="*/ 683810 h 2830868"/>
                <a:gd name="connsiteX7" fmla="*/ 1619854 w 1722609"/>
                <a:gd name="connsiteY7" fmla="*/ 668600 h 2830868"/>
                <a:gd name="connsiteX8" fmla="*/ 1711113 w 1722609"/>
                <a:gd name="connsiteY8" fmla="*/ 1018440 h 2830868"/>
                <a:gd name="connsiteX9" fmla="*/ 1414520 w 1722609"/>
                <a:gd name="connsiteY9" fmla="*/ 1406306 h 2830868"/>
                <a:gd name="connsiteX10" fmla="*/ 783309 w 1722609"/>
                <a:gd name="connsiteY10" fmla="*/ 1588831 h 2830868"/>
                <a:gd name="connsiteX11" fmla="*/ 1338471 w 1722609"/>
                <a:gd name="connsiteY11" fmla="*/ 2136406 h 2830868"/>
                <a:gd name="connsiteX12" fmla="*/ 1178767 w 1722609"/>
                <a:gd name="connsiteY12" fmla="*/ 2699192 h 2830868"/>
                <a:gd name="connsiteX13" fmla="*/ 714865 w 1722609"/>
                <a:gd name="connsiteY13" fmla="*/ 2722008 h 2830868"/>
                <a:gd name="connsiteX14" fmla="*/ 1 w 1722609"/>
                <a:gd name="connsiteY14" fmla="*/ 1467147 h 2830868"/>
                <a:gd name="connsiteX0" fmla="*/ 60839 w 1783448"/>
                <a:gd name="connsiteY0" fmla="*/ 1459542 h 2807271"/>
                <a:gd name="connsiteX1" fmla="*/ 570370 w 1783448"/>
                <a:gd name="connsiteY1" fmla="*/ 136235 h 2807271"/>
                <a:gd name="connsiteX2" fmla="*/ 1178766 w 1783448"/>
                <a:gd name="connsiteY2" fmla="*/ 82999 h 2807271"/>
                <a:gd name="connsiteX3" fmla="*/ 1239606 w 1783448"/>
                <a:gd name="connsiteY3" fmla="*/ 493680 h 2807271"/>
                <a:gd name="connsiteX4" fmla="*/ 851753 w 1783448"/>
                <a:gd name="connsiteY4" fmla="*/ 1018440 h 2807271"/>
                <a:gd name="connsiteX5" fmla="*/ 996248 w 1783448"/>
                <a:gd name="connsiteY5" fmla="*/ 1071676 h 2807271"/>
                <a:gd name="connsiteX6" fmla="*/ 1292841 w 1783448"/>
                <a:gd name="connsiteY6" fmla="*/ 683810 h 2807271"/>
                <a:gd name="connsiteX7" fmla="*/ 1680693 w 1783448"/>
                <a:gd name="connsiteY7" fmla="*/ 668600 h 2807271"/>
                <a:gd name="connsiteX8" fmla="*/ 1771952 w 1783448"/>
                <a:gd name="connsiteY8" fmla="*/ 1018440 h 2807271"/>
                <a:gd name="connsiteX9" fmla="*/ 1475359 w 1783448"/>
                <a:gd name="connsiteY9" fmla="*/ 1406306 h 2807271"/>
                <a:gd name="connsiteX10" fmla="*/ 844148 w 1783448"/>
                <a:gd name="connsiteY10" fmla="*/ 1588831 h 2807271"/>
                <a:gd name="connsiteX11" fmla="*/ 1399310 w 1783448"/>
                <a:gd name="connsiteY11" fmla="*/ 2136406 h 2807271"/>
                <a:gd name="connsiteX12" fmla="*/ 1239606 w 1783448"/>
                <a:gd name="connsiteY12" fmla="*/ 2699192 h 2807271"/>
                <a:gd name="connsiteX13" fmla="*/ 775704 w 1783448"/>
                <a:gd name="connsiteY13" fmla="*/ 2722008 h 2807271"/>
                <a:gd name="connsiteX14" fmla="*/ 0 w 1783448"/>
                <a:gd name="connsiteY14" fmla="*/ 1794171 h 2807271"/>
                <a:gd name="connsiteX0" fmla="*/ 0 w 1722609"/>
                <a:gd name="connsiteY0" fmla="*/ 1459542 h 2831973"/>
                <a:gd name="connsiteX1" fmla="*/ 509531 w 1722609"/>
                <a:gd name="connsiteY1" fmla="*/ 136235 h 2831973"/>
                <a:gd name="connsiteX2" fmla="*/ 1117927 w 1722609"/>
                <a:gd name="connsiteY2" fmla="*/ 82999 h 2831973"/>
                <a:gd name="connsiteX3" fmla="*/ 1178767 w 1722609"/>
                <a:gd name="connsiteY3" fmla="*/ 493680 h 2831973"/>
                <a:gd name="connsiteX4" fmla="*/ 790914 w 1722609"/>
                <a:gd name="connsiteY4" fmla="*/ 1018440 h 2831973"/>
                <a:gd name="connsiteX5" fmla="*/ 935409 w 1722609"/>
                <a:gd name="connsiteY5" fmla="*/ 1071676 h 2831973"/>
                <a:gd name="connsiteX6" fmla="*/ 1232002 w 1722609"/>
                <a:gd name="connsiteY6" fmla="*/ 683810 h 2831973"/>
                <a:gd name="connsiteX7" fmla="*/ 1619854 w 1722609"/>
                <a:gd name="connsiteY7" fmla="*/ 668600 h 2831973"/>
                <a:gd name="connsiteX8" fmla="*/ 1711113 w 1722609"/>
                <a:gd name="connsiteY8" fmla="*/ 1018440 h 2831973"/>
                <a:gd name="connsiteX9" fmla="*/ 1414520 w 1722609"/>
                <a:gd name="connsiteY9" fmla="*/ 1406306 h 2831973"/>
                <a:gd name="connsiteX10" fmla="*/ 783309 w 1722609"/>
                <a:gd name="connsiteY10" fmla="*/ 1588831 h 2831973"/>
                <a:gd name="connsiteX11" fmla="*/ 1338471 w 1722609"/>
                <a:gd name="connsiteY11" fmla="*/ 2136406 h 2831973"/>
                <a:gd name="connsiteX12" fmla="*/ 1178767 w 1722609"/>
                <a:gd name="connsiteY12" fmla="*/ 2699192 h 2831973"/>
                <a:gd name="connsiteX13" fmla="*/ 714865 w 1722609"/>
                <a:gd name="connsiteY13" fmla="*/ 2722008 h 2831973"/>
                <a:gd name="connsiteX14" fmla="*/ 1 w 1722609"/>
                <a:gd name="connsiteY14" fmla="*/ 1451937 h 2831973"/>
                <a:gd name="connsiteX0" fmla="*/ 0 w 1722609"/>
                <a:gd name="connsiteY0" fmla="*/ 1459542 h 2818202"/>
                <a:gd name="connsiteX1" fmla="*/ 509531 w 1722609"/>
                <a:gd name="connsiteY1" fmla="*/ 136235 h 2818202"/>
                <a:gd name="connsiteX2" fmla="*/ 1117927 w 1722609"/>
                <a:gd name="connsiteY2" fmla="*/ 82999 h 2818202"/>
                <a:gd name="connsiteX3" fmla="*/ 1178767 w 1722609"/>
                <a:gd name="connsiteY3" fmla="*/ 493680 h 2818202"/>
                <a:gd name="connsiteX4" fmla="*/ 790914 w 1722609"/>
                <a:gd name="connsiteY4" fmla="*/ 1018440 h 2818202"/>
                <a:gd name="connsiteX5" fmla="*/ 935409 w 1722609"/>
                <a:gd name="connsiteY5" fmla="*/ 1071676 h 2818202"/>
                <a:gd name="connsiteX6" fmla="*/ 1232002 w 1722609"/>
                <a:gd name="connsiteY6" fmla="*/ 683810 h 2818202"/>
                <a:gd name="connsiteX7" fmla="*/ 1619854 w 1722609"/>
                <a:gd name="connsiteY7" fmla="*/ 668600 h 2818202"/>
                <a:gd name="connsiteX8" fmla="*/ 1711113 w 1722609"/>
                <a:gd name="connsiteY8" fmla="*/ 1018440 h 2818202"/>
                <a:gd name="connsiteX9" fmla="*/ 1414520 w 1722609"/>
                <a:gd name="connsiteY9" fmla="*/ 1406306 h 2818202"/>
                <a:gd name="connsiteX10" fmla="*/ 783309 w 1722609"/>
                <a:gd name="connsiteY10" fmla="*/ 1588831 h 2818202"/>
                <a:gd name="connsiteX11" fmla="*/ 1338471 w 1722609"/>
                <a:gd name="connsiteY11" fmla="*/ 2136406 h 2818202"/>
                <a:gd name="connsiteX12" fmla="*/ 1178767 w 1722609"/>
                <a:gd name="connsiteY12" fmla="*/ 2699192 h 2818202"/>
                <a:gd name="connsiteX13" fmla="*/ 714865 w 1722609"/>
                <a:gd name="connsiteY13" fmla="*/ 2722008 h 2818202"/>
                <a:gd name="connsiteX14" fmla="*/ 22816 w 1722609"/>
                <a:gd name="connsiteY14" fmla="*/ 1642067 h 2818202"/>
                <a:gd name="connsiteX0" fmla="*/ 15209 w 1699793"/>
                <a:gd name="connsiteY0" fmla="*/ 1654646 h 2830781"/>
                <a:gd name="connsiteX1" fmla="*/ 486715 w 1699793"/>
                <a:gd name="connsiteY1" fmla="*/ 148814 h 2830781"/>
                <a:gd name="connsiteX2" fmla="*/ 1095111 w 1699793"/>
                <a:gd name="connsiteY2" fmla="*/ 95578 h 2830781"/>
                <a:gd name="connsiteX3" fmla="*/ 1155951 w 1699793"/>
                <a:gd name="connsiteY3" fmla="*/ 506259 h 2830781"/>
                <a:gd name="connsiteX4" fmla="*/ 768098 w 1699793"/>
                <a:gd name="connsiteY4" fmla="*/ 1031019 h 2830781"/>
                <a:gd name="connsiteX5" fmla="*/ 912593 w 1699793"/>
                <a:gd name="connsiteY5" fmla="*/ 1084255 h 2830781"/>
                <a:gd name="connsiteX6" fmla="*/ 1209186 w 1699793"/>
                <a:gd name="connsiteY6" fmla="*/ 696389 h 2830781"/>
                <a:gd name="connsiteX7" fmla="*/ 1597038 w 1699793"/>
                <a:gd name="connsiteY7" fmla="*/ 681179 h 2830781"/>
                <a:gd name="connsiteX8" fmla="*/ 1688297 w 1699793"/>
                <a:gd name="connsiteY8" fmla="*/ 1031019 h 2830781"/>
                <a:gd name="connsiteX9" fmla="*/ 1391704 w 1699793"/>
                <a:gd name="connsiteY9" fmla="*/ 1418885 h 2830781"/>
                <a:gd name="connsiteX10" fmla="*/ 760493 w 1699793"/>
                <a:gd name="connsiteY10" fmla="*/ 1601410 h 2830781"/>
                <a:gd name="connsiteX11" fmla="*/ 1315655 w 1699793"/>
                <a:gd name="connsiteY11" fmla="*/ 2148985 h 2830781"/>
                <a:gd name="connsiteX12" fmla="*/ 1155951 w 1699793"/>
                <a:gd name="connsiteY12" fmla="*/ 2711771 h 2830781"/>
                <a:gd name="connsiteX13" fmla="*/ 692049 w 1699793"/>
                <a:gd name="connsiteY13" fmla="*/ 2734587 h 2830781"/>
                <a:gd name="connsiteX14" fmla="*/ 0 w 1699793"/>
                <a:gd name="connsiteY14" fmla="*/ 1654646 h 2830781"/>
                <a:gd name="connsiteX0" fmla="*/ 15209 w 1699793"/>
                <a:gd name="connsiteY0" fmla="*/ 1618106 h 2794241"/>
                <a:gd name="connsiteX1" fmla="*/ 486715 w 1699793"/>
                <a:gd name="connsiteY1" fmla="*/ 173116 h 2794241"/>
                <a:gd name="connsiteX2" fmla="*/ 1095111 w 1699793"/>
                <a:gd name="connsiteY2" fmla="*/ 59038 h 2794241"/>
                <a:gd name="connsiteX3" fmla="*/ 1155951 w 1699793"/>
                <a:gd name="connsiteY3" fmla="*/ 469719 h 2794241"/>
                <a:gd name="connsiteX4" fmla="*/ 768098 w 1699793"/>
                <a:gd name="connsiteY4" fmla="*/ 994479 h 2794241"/>
                <a:gd name="connsiteX5" fmla="*/ 912593 w 1699793"/>
                <a:gd name="connsiteY5" fmla="*/ 1047715 h 2794241"/>
                <a:gd name="connsiteX6" fmla="*/ 1209186 w 1699793"/>
                <a:gd name="connsiteY6" fmla="*/ 659849 h 2794241"/>
                <a:gd name="connsiteX7" fmla="*/ 1597038 w 1699793"/>
                <a:gd name="connsiteY7" fmla="*/ 644639 h 2794241"/>
                <a:gd name="connsiteX8" fmla="*/ 1688297 w 1699793"/>
                <a:gd name="connsiteY8" fmla="*/ 994479 h 2794241"/>
                <a:gd name="connsiteX9" fmla="*/ 1391704 w 1699793"/>
                <a:gd name="connsiteY9" fmla="*/ 1382345 h 2794241"/>
                <a:gd name="connsiteX10" fmla="*/ 760493 w 1699793"/>
                <a:gd name="connsiteY10" fmla="*/ 1564870 h 2794241"/>
                <a:gd name="connsiteX11" fmla="*/ 1315655 w 1699793"/>
                <a:gd name="connsiteY11" fmla="*/ 2112445 h 2794241"/>
                <a:gd name="connsiteX12" fmla="*/ 1155951 w 1699793"/>
                <a:gd name="connsiteY12" fmla="*/ 2675231 h 2794241"/>
                <a:gd name="connsiteX13" fmla="*/ 692049 w 1699793"/>
                <a:gd name="connsiteY13" fmla="*/ 2698047 h 2794241"/>
                <a:gd name="connsiteX14" fmla="*/ 0 w 1699793"/>
                <a:gd name="connsiteY14" fmla="*/ 1618106 h 2794241"/>
                <a:gd name="connsiteX0" fmla="*/ 15209 w 1699793"/>
                <a:gd name="connsiteY0" fmla="*/ 1586341 h 2762476"/>
                <a:gd name="connsiteX1" fmla="*/ 486715 w 1699793"/>
                <a:gd name="connsiteY1" fmla="*/ 141351 h 2762476"/>
                <a:gd name="connsiteX2" fmla="*/ 1034272 w 1699793"/>
                <a:gd name="connsiteY2" fmla="*/ 88115 h 2762476"/>
                <a:gd name="connsiteX3" fmla="*/ 1155951 w 1699793"/>
                <a:gd name="connsiteY3" fmla="*/ 437954 h 2762476"/>
                <a:gd name="connsiteX4" fmla="*/ 768098 w 1699793"/>
                <a:gd name="connsiteY4" fmla="*/ 962714 h 2762476"/>
                <a:gd name="connsiteX5" fmla="*/ 912593 w 1699793"/>
                <a:gd name="connsiteY5" fmla="*/ 1015950 h 2762476"/>
                <a:gd name="connsiteX6" fmla="*/ 1209186 w 1699793"/>
                <a:gd name="connsiteY6" fmla="*/ 628084 h 2762476"/>
                <a:gd name="connsiteX7" fmla="*/ 1597038 w 1699793"/>
                <a:gd name="connsiteY7" fmla="*/ 612874 h 2762476"/>
                <a:gd name="connsiteX8" fmla="*/ 1688297 w 1699793"/>
                <a:gd name="connsiteY8" fmla="*/ 962714 h 2762476"/>
                <a:gd name="connsiteX9" fmla="*/ 1391704 w 1699793"/>
                <a:gd name="connsiteY9" fmla="*/ 1350580 h 2762476"/>
                <a:gd name="connsiteX10" fmla="*/ 760493 w 1699793"/>
                <a:gd name="connsiteY10" fmla="*/ 1533105 h 2762476"/>
                <a:gd name="connsiteX11" fmla="*/ 1315655 w 1699793"/>
                <a:gd name="connsiteY11" fmla="*/ 2080680 h 2762476"/>
                <a:gd name="connsiteX12" fmla="*/ 1155951 w 1699793"/>
                <a:gd name="connsiteY12" fmla="*/ 2643466 h 2762476"/>
                <a:gd name="connsiteX13" fmla="*/ 692049 w 1699793"/>
                <a:gd name="connsiteY13" fmla="*/ 2666282 h 2762476"/>
                <a:gd name="connsiteX14" fmla="*/ 0 w 1699793"/>
                <a:gd name="connsiteY14" fmla="*/ 1586341 h 276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9793" h="2762476">
                  <a:moveTo>
                    <a:pt x="15209" y="1586341"/>
                  </a:moveTo>
                  <a:cubicBezTo>
                    <a:pt x="176814" y="1039399"/>
                    <a:pt x="316871" y="391055"/>
                    <a:pt x="486715" y="141351"/>
                  </a:cubicBezTo>
                  <a:cubicBezTo>
                    <a:pt x="656559" y="-108353"/>
                    <a:pt x="922733" y="38681"/>
                    <a:pt x="1034272" y="88115"/>
                  </a:cubicBezTo>
                  <a:cubicBezTo>
                    <a:pt x="1145811" y="137549"/>
                    <a:pt x="1200313" y="292187"/>
                    <a:pt x="1155951" y="437954"/>
                  </a:cubicBezTo>
                  <a:cubicBezTo>
                    <a:pt x="1111589" y="583721"/>
                    <a:pt x="808658" y="866381"/>
                    <a:pt x="768098" y="962714"/>
                  </a:cubicBezTo>
                  <a:cubicBezTo>
                    <a:pt x="727538" y="1059047"/>
                    <a:pt x="844149" y="1088200"/>
                    <a:pt x="912593" y="1015950"/>
                  </a:cubicBezTo>
                  <a:cubicBezTo>
                    <a:pt x="981038" y="943700"/>
                    <a:pt x="1095112" y="695263"/>
                    <a:pt x="1209186" y="628084"/>
                  </a:cubicBezTo>
                  <a:cubicBezTo>
                    <a:pt x="1323260" y="560905"/>
                    <a:pt x="1517186" y="557102"/>
                    <a:pt x="1597038" y="612874"/>
                  </a:cubicBezTo>
                  <a:cubicBezTo>
                    <a:pt x="1676890" y="668646"/>
                    <a:pt x="1722519" y="839763"/>
                    <a:pt x="1688297" y="962714"/>
                  </a:cubicBezTo>
                  <a:cubicBezTo>
                    <a:pt x="1654075" y="1085665"/>
                    <a:pt x="1546338" y="1255515"/>
                    <a:pt x="1391704" y="1350580"/>
                  </a:cubicBezTo>
                  <a:cubicBezTo>
                    <a:pt x="1237070" y="1445645"/>
                    <a:pt x="773168" y="1411422"/>
                    <a:pt x="760493" y="1533105"/>
                  </a:cubicBezTo>
                  <a:cubicBezTo>
                    <a:pt x="747818" y="1654788"/>
                    <a:pt x="1249745" y="1895620"/>
                    <a:pt x="1315655" y="2080680"/>
                  </a:cubicBezTo>
                  <a:cubicBezTo>
                    <a:pt x="1381565" y="2265740"/>
                    <a:pt x="1259885" y="2545866"/>
                    <a:pt x="1155951" y="2643466"/>
                  </a:cubicBezTo>
                  <a:cubicBezTo>
                    <a:pt x="1052017" y="2741066"/>
                    <a:pt x="884708" y="2842470"/>
                    <a:pt x="692049" y="2666282"/>
                  </a:cubicBezTo>
                  <a:cubicBezTo>
                    <a:pt x="499390" y="2490094"/>
                    <a:pt x="0" y="1586341"/>
                    <a:pt x="0" y="1586341"/>
                  </a:cubicBezTo>
                </a:path>
              </a:pathLst>
            </a:custGeom>
            <a:solidFill>
              <a:schemeClr val="accent6">
                <a:lumMod val="60000"/>
                <a:lumOff val="40000"/>
              </a:schemeClr>
            </a:solidFill>
            <a:ln>
              <a:solidFill>
                <a:schemeClr val="accent6">
                  <a:lumMod val="75000"/>
                </a:schemeClr>
              </a:solidFill>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endParaRPr>
            </a:p>
          </p:txBody>
        </p:sp>
        <p:sp>
          <p:nvSpPr>
            <p:cNvPr id="24" name="Oval 23"/>
            <p:cNvSpPr/>
            <p:nvPr/>
          </p:nvSpPr>
          <p:spPr bwMode="auto">
            <a:xfrm>
              <a:off x="1136650" y="4535054"/>
              <a:ext cx="684847" cy="684530"/>
            </a:xfrm>
            <a:prstGeom prst="ellipse">
              <a:avLst/>
            </a:prstGeom>
            <a:solidFill>
              <a:srgbClr val="FAC090"/>
            </a:solidFill>
            <a:ln w="38100" cap="flat" cmpd="sng" algn="ctr">
              <a:solidFill>
                <a:srgbClr val="E46C0A"/>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prstClr val="black"/>
                </a:solidFill>
              </a:endParaRPr>
            </a:p>
          </p:txBody>
        </p:sp>
        <p:cxnSp>
          <p:nvCxnSpPr>
            <p:cNvPr id="27" name="Straight Connector 26"/>
            <p:cNvCxnSpPr/>
            <p:nvPr/>
          </p:nvCxnSpPr>
          <p:spPr bwMode="auto">
            <a:xfrm flipV="1">
              <a:off x="2487364" y="3671809"/>
              <a:ext cx="701928"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flipV="1">
              <a:off x="1504666" y="4326943"/>
              <a:ext cx="982699" cy="55434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flipV="1">
              <a:off x="1972617" y="3671809"/>
              <a:ext cx="1216675" cy="201579"/>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flipH="1">
              <a:off x="1504666" y="3822994"/>
              <a:ext cx="421157" cy="1058292"/>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rot="5400000">
              <a:off x="1619853" y="4820091"/>
              <a:ext cx="1360661" cy="37436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rot="16200000" flipH="1">
              <a:off x="1382277" y="4956878"/>
              <a:ext cx="806317" cy="655133"/>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rot="16200000" flipH="1">
              <a:off x="2805931" y="4055170"/>
              <a:ext cx="907106" cy="140386"/>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rot="16200000" flipH="1">
              <a:off x="2242589" y="4571717"/>
              <a:ext cx="957502" cy="467951"/>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flipV="1">
              <a:off x="2113003" y="5284444"/>
              <a:ext cx="842314" cy="352764"/>
            </a:xfrm>
            <a:prstGeom prst="line">
              <a:avLst/>
            </a:prstGeom>
            <a:ln>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4" name="Oval 43"/>
            <p:cNvSpPr/>
            <p:nvPr/>
          </p:nvSpPr>
          <p:spPr bwMode="auto">
            <a:xfrm>
              <a:off x="3117850" y="35852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5" name="Oval 44"/>
            <p:cNvSpPr/>
            <p:nvPr/>
          </p:nvSpPr>
          <p:spPr bwMode="auto">
            <a:xfrm>
              <a:off x="3270250" y="44996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2889250" y="51854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7" name="Oval 46"/>
            <p:cNvSpPr/>
            <p:nvPr/>
          </p:nvSpPr>
          <p:spPr bwMode="auto">
            <a:xfrm>
              <a:off x="2432050" y="42710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8" name="Oval 47"/>
            <p:cNvSpPr/>
            <p:nvPr/>
          </p:nvSpPr>
          <p:spPr bwMode="auto">
            <a:xfrm>
              <a:off x="1898650" y="38138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Oval 48"/>
            <p:cNvSpPr/>
            <p:nvPr/>
          </p:nvSpPr>
          <p:spPr bwMode="auto">
            <a:xfrm>
              <a:off x="2051050" y="5566454"/>
              <a:ext cx="152400" cy="152400"/>
            </a:xfrm>
            <a:prstGeom prst="ellipse">
              <a:avLst/>
            </a:prstGeom>
            <a:solidFill>
              <a:srgbClr val="FF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Oval 49"/>
            <p:cNvSpPr/>
            <p:nvPr/>
          </p:nvSpPr>
          <p:spPr bwMode="auto">
            <a:xfrm>
              <a:off x="1441450" y="4804454"/>
              <a:ext cx="152400" cy="152400"/>
            </a:xfrm>
            <a:prstGeom prst="ellipse">
              <a:avLst/>
            </a:prstGeom>
            <a:solidFill>
              <a:srgbClr val="FFFF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 name="TextBox 24"/>
            <p:cNvSpPr txBox="1"/>
            <p:nvPr/>
          </p:nvSpPr>
          <p:spPr>
            <a:xfrm>
              <a:off x="1365250" y="3432854"/>
              <a:ext cx="436338" cy="341632"/>
            </a:xfrm>
            <a:prstGeom prst="rect">
              <a:avLst/>
            </a:prstGeom>
            <a:solidFill>
              <a:srgbClr val="FFC000"/>
            </a:solidFill>
          </p:spPr>
          <p:txBody>
            <a:bodyPr wrap="none" rtlCol="0">
              <a:spAutoFit/>
            </a:bodyPr>
            <a:lstStyle/>
            <a:p>
              <a:r>
                <a:rPr lang="en-US" dirty="0" smtClean="0"/>
                <a:t>R</a:t>
              </a:r>
              <a:r>
                <a:rPr lang="en-US" baseline="-25000" dirty="0" smtClean="0"/>
                <a:t>2</a:t>
              </a:r>
              <a:endParaRPr lang="en-US" baseline="-25000" dirty="0"/>
            </a:p>
          </p:txBody>
        </p:sp>
        <p:sp>
          <p:nvSpPr>
            <p:cNvPr id="26" name="TextBox 25"/>
            <p:cNvSpPr txBox="1"/>
            <p:nvPr/>
          </p:nvSpPr>
          <p:spPr>
            <a:xfrm>
              <a:off x="2279650" y="3890054"/>
              <a:ext cx="436338" cy="341632"/>
            </a:xfrm>
            <a:prstGeom prst="rect">
              <a:avLst/>
            </a:prstGeom>
            <a:solidFill>
              <a:srgbClr val="FFC000"/>
            </a:solidFill>
          </p:spPr>
          <p:txBody>
            <a:bodyPr wrap="none" rtlCol="0">
              <a:spAutoFit/>
            </a:bodyPr>
            <a:lstStyle/>
            <a:p>
              <a:r>
                <a:rPr lang="en-US" dirty="0" smtClean="0"/>
                <a:t>R</a:t>
              </a:r>
              <a:r>
                <a:rPr lang="en-US" baseline="-25000" dirty="0" smtClean="0"/>
                <a:t>3</a:t>
              </a:r>
              <a:endParaRPr lang="en-US" baseline="-25000" dirty="0"/>
            </a:p>
          </p:txBody>
        </p:sp>
        <p:sp>
          <p:nvSpPr>
            <p:cNvPr id="37" name="TextBox 36"/>
            <p:cNvSpPr txBox="1"/>
            <p:nvPr/>
          </p:nvSpPr>
          <p:spPr>
            <a:xfrm>
              <a:off x="1974850" y="5718854"/>
              <a:ext cx="436338" cy="341632"/>
            </a:xfrm>
            <a:prstGeom prst="rect">
              <a:avLst/>
            </a:prstGeom>
            <a:solidFill>
              <a:srgbClr val="FFC000"/>
            </a:solidFill>
          </p:spPr>
          <p:txBody>
            <a:bodyPr wrap="none" rtlCol="0">
              <a:spAutoFit/>
            </a:bodyPr>
            <a:lstStyle/>
            <a:p>
              <a:r>
                <a:rPr lang="en-US" dirty="0" smtClean="0"/>
                <a:t>R</a:t>
              </a:r>
              <a:r>
                <a:rPr lang="en-US" baseline="-25000" dirty="0" smtClean="0"/>
                <a:t>5</a:t>
              </a:r>
              <a:endParaRPr lang="en-US" baseline="-25000" dirty="0"/>
            </a:p>
          </p:txBody>
        </p:sp>
        <p:sp>
          <p:nvSpPr>
            <p:cNvPr id="38" name="TextBox 37"/>
            <p:cNvSpPr txBox="1"/>
            <p:nvPr/>
          </p:nvSpPr>
          <p:spPr>
            <a:xfrm>
              <a:off x="679450" y="4728254"/>
              <a:ext cx="436338" cy="341632"/>
            </a:xfrm>
            <a:prstGeom prst="rect">
              <a:avLst/>
            </a:prstGeom>
            <a:solidFill>
              <a:srgbClr val="FF99FF"/>
            </a:solidFill>
          </p:spPr>
          <p:txBody>
            <a:bodyPr wrap="none" rtlCol="0">
              <a:spAutoFit/>
            </a:bodyPr>
            <a:lstStyle/>
            <a:p>
              <a:r>
                <a:rPr lang="en-US" dirty="0" smtClean="0"/>
                <a:t>R</a:t>
              </a:r>
              <a:r>
                <a:rPr lang="en-US" baseline="-25000" dirty="0" smtClean="0"/>
                <a:t>1</a:t>
              </a:r>
              <a:endParaRPr lang="en-US" baseline="-25000" dirty="0"/>
            </a:p>
          </p:txBody>
        </p:sp>
      </p:grpSp>
      <p:sp>
        <p:nvSpPr>
          <p:cNvPr id="39" name="TextBox 38"/>
          <p:cNvSpPr txBox="1"/>
          <p:nvPr/>
        </p:nvSpPr>
        <p:spPr>
          <a:xfrm>
            <a:off x="4565650" y="4489450"/>
            <a:ext cx="4180953" cy="341632"/>
          </a:xfrm>
          <a:prstGeom prst="rect">
            <a:avLst/>
          </a:prstGeom>
          <a:noFill/>
        </p:spPr>
        <p:txBody>
          <a:bodyPr wrap="none" rtlCol="0">
            <a:spAutoFit/>
          </a:bodyPr>
          <a:lstStyle/>
          <a:p>
            <a:r>
              <a:rPr lang="en-US" dirty="0" smtClean="0">
                <a:solidFill>
                  <a:srgbClr val="C00000"/>
                </a:solidFill>
              </a:rPr>
              <a:t>R</a:t>
            </a:r>
            <a:r>
              <a:rPr lang="en-US" baseline="-25000" dirty="0" smtClean="0">
                <a:solidFill>
                  <a:srgbClr val="C00000"/>
                </a:solidFill>
              </a:rPr>
              <a:t>1</a:t>
            </a:r>
            <a:r>
              <a:rPr lang="en-US" dirty="0" smtClean="0">
                <a:solidFill>
                  <a:srgbClr val="C00000"/>
                </a:solidFill>
              </a:rPr>
              <a:t> </a:t>
            </a:r>
            <a:r>
              <a:rPr lang="en-US" dirty="0" smtClean="0">
                <a:solidFill>
                  <a:srgbClr val="C00000"/>
                </a:solidFill>
                <a:sym typeface="Wingdings" pitchFamily="2" charset="2"/>
              </a:rPr>
              <a:t> 0.1 + 0.9 * (½ R</a:t>
            </a:r>
            <a:r>
              <a:rPr lang="en-US" baseline="-25000" dirty="0" smtClean="0">
                <a:solidFill>
                  <a:srgbClr val="C00000"/>
                </a:solidFill>
                <a:sym typeface="Wingdings" pitchFamily="2" charset="2"/>
              </a:rPr>
              <a:t>2</a:t>
            </a:r>
            <a:r>
              <a:rPr lang="en-US" dirty="0" smtClean="0">
                <a:solidFill>
                  <a:srgbClr val="C00000"/>
                </a:solidFill>
                <a:sym typeface="Wingdings" pitchFamily="2" charset="2"/>
              </a:rPr>
              <a:t> + ¼ R</a:t>
            </a:r>
            <a:r>
              <a:rPr lang="en-US" baseline="-25000" dirty="0" smtClean="0">
                <a:solidFill>
                  <a:srgbClr val="C00000"/>
                </a:solidFill>
                <a:sym typeface="Wingdings" pitchFamily="2" charset="2"/>
              </a:rPr>
              <a:t>3</a:t>
            </a:r>
            <a:r>
              <a:rPr lang="en-US" dirty="0" smtClean="0">
                <a:solidFill>
                  <a:srgbClr val="C00000"/>
                </a:solidFill>
                <a:sym typeface="Wingdings" pitchFamily="2" charset="2"/>
              </a:rPr>
              <a:t> + ⅓ R</a:t>
            </a:r>
            <a:r>
              <a:rPr lang="en-US" baseline="-25000" dirty="0" smtClean="0">
                <a:solidFill>
                  <a:srgbClr val="C00000"/>
                </a:solidFill>
                <a:sym typeface="Wingdings" pitchFamily="2" charset="2"/>
              </a:rPr>
              <a:t>5</a:t>
            </a:r>
            <a:r>
              <a:rPr lang="en-US" dirty="0" smtClean="0">
                <a:solidFill>
                  <a:srgbClr val="C00000"/>
                </a:solidFill>
                <a:sym typeface="Wingdings" pitchFamily="2" charset="2"/>
              </a:rPr>
              <a:t>)</a:t>
            </a:r>
            <a:endParaRPr lang="en-US" dirty="0">
              <a:solidFill>
                <a:srgbClr val="C00000"/>
              </a:solidFill>
            </a:endParaRPr>
          </a:p>
        </p:txBody>
      </p:sp>
    </p:spTree>
    <p:extLst>
      <p:ext uri="{BB962C8B-B14F-4D97-AF65-F5344CB8AC3E}">
        <p14:creationId xmlns:p14="http://schemas.microsoft.com/office/powerpoint/2010/main" val="40911612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with Map/Reduce</a:t>
            </a:r>
            <a:endParaRPr lang="en-US" dirty="0"/>
          </a:p>
        </p:txBody>
      </p:sp>
      <p:sp>
        <p:nvSpPr>
          <p:cNvPr id="3" name="Content Placeholder 2"/>
          <p:cNvSpPr>
            <a:spLocks noGrp="1"/>
          </p:cNvSpPr>
          <p:nvPr>
            <p:ph idx="1"/>
          </p:nvPr>
        </p:nvSpPr>
        <p:spPr/>
        <p:txBody>
          <a:bodyPr/>
          <a:lstStyle/>
          <a:p>
            <a:r>
              <a:rPr lang="en-US" dirty="0" smtClean="0"/>
              <a:t>Each Iteration: Update all nodes</a:t>
            </a:r>
          </a:p>
          <a:p>
            <a:pPr lvl="1"/>
            <a:r>
              <a:rPr lang="en-US" dirty="0" smtClean="0"/>
              <a:t>Map: Generate values to pass along each edge</a:t>
            </a:r>
          </a:p>
          <a:p>
            <a:pPr lvl="2"/>
            <a:r>
              <a:rPr lang="en-US" dirty="0" smtClean="0"/>
              <a:t>Key value 1: (1, </a:t>
            </a:r>
            <a:r>
              <a:rPr lang="en-US" dirty="0" smtClean="0">
                <a:sym typeface="Wingdings" pitchFamily="2" charset="2"/>
              </a:rPr>
              <a:t>½ R</a:t>
            </a:r>
            <a:r>
              <a:rPr lang="en-US" baseline="-25000" dirty="0" smtClean="0">
                <a:sym typeface="Wingdings" pitchFamily="2" charset="2"/>
              </a:rPr>
              <a:t>2</a:t>
            </a:r>
            <a:r>
              <a:rPr lang="en-US" dirty="0" smtClean="0">
                <a:sym typeface="Wingdings" pitchFamily="2" charset="2"/>
              </a:rPr>
              <a:t>)	</a:t>
            </a:r>
            <a:r>
              <a:rPr lang="en-US" dirty="0" smtClean="0"/>
              <a:t> (1, </a:t>
            </a:r>
            <a:r>
              <a:rPr lang="en-US" dirty="0" smtClean="0">
                <a:sym typeface="Wingdings" pitchFamily="2" charset="2"/>
              </a:rPr>
              <a:t>¼ R</a:t>
            </a:r>
            <a:r>
              <a:rPr lang="en-US" baseline="-25000" dirty="0" smtClean="0">
                <a:sym typeface="Wingdings" pitchFamily="2" charset="2"/>
              </a:rPr>
              <a:t>3</a:t>
            </a:r>
            <a:r>
              <a:rPr lang="en-US" dirty="0" smtClean="0">
                <a:sym typeface="Wingdings" pitchFamily="2" charset="2"/>
              </a:rPr>
              <a:t>)	</a:t>
            </a:r>
            <a:r>
              <a:rPr lang="en-US" dirty="0" smtClean="0"/>
              <a:t> (1, </a:t>
            </a:r>
            <a:r>
              <a:rPr lang="en-US" dirty="0" smtClean="0">
                <a:sym typeface="Wingdings" pitchFamily="2" charset="2"/>
              </a:rPr>
              <a:t>⅓ R</a:t>
            </a:r>
            <a:r>
              <a:rPr lang="en-US" baseline="-25000" dirty="0" smtClean="0">
                <a:sym typeface="Wingdings" pitchFamily="2" charset="2"/>
              </a:rPr>
              <a:t>5</a:t>
            </a:r>
            <a:r>
              <a:rPr lang="en-US" dirty="0" smtClean="0">
                <a:sym typeface="Wingdings" pitchFamily="2" charset="2"/>
              </a:rPr>
              <a:t>)</a:t>
            </a:r>
          </a:p>
          <a:p>
            <a:pPr lvl="2"/>
            <a:r>
              <a:rPr lang="en-US" dirty="0" smtClean="0">
                <a:sym typeface="Wingdings" pitchFamily="2" charset="2"/>
              </a:rPr>
              <a:t>Similar for all other keys</a:t>
            </a:r>
            <a:endParaRPr lang="en-US" dirty="0" smtClean="0"/>
          </a:p>
          <a:p>
            <a:pPr lvl="1"/>
            <a:r>
              <a:rPr lang="en-US" dirty="0" smtClean="0"/>
              <a:t>Reduce: Combine edge values to get new rank</a:t>
            </a:r>
          </a:p>
          <a:p>
            <a:pPr lvl="2"/>
            <a:r>
              <a:rPr lang="en-US" dirty="0" smtClean="0"/>
              <a:t>R</a:t>
            </a:r>
            <a:r>
              <a:rPr lang="en-US" baseline="-25000" dirty="0" smtClean="0"/>
              <a:t>1</a:t>
            </a:r>
            <a:r>
              <a:rPr lang="en-US" dirty="0" smtClean="0"/>
              <a:t> </a:t>
            </a:r>
            <a:r>
              <a:rPr lang="en-US" dirty="0" smtClean="0">
                <a:sym typeface="Wingdings" pitchFamily="2" charset="2"/>
              </a:rPr>
              <a:t> 0.1 + 0.9 * (½ R</a:t>
            </a:r>
            <a:r>
              <a:rPr lang="en-US" baseline="-25000" dirty="0" smtClean="0">
                <a:sym typeface="Wingdings" pitchFamily="2" charset="2"/>
              </a:rPr>
              <a:t>2</a:t>
            </a:r>
            <a:r>
              <a:rPr lang="en-US" dirty="0" smtClean="0">
                <a:sym typeface="Wingdings" pitchFamily="2" charset="2"/>
              </a:rPr>
              <a:t> + ¼ R</a:t>
            </a:r>
            <a:r>
              <a:rPr lang="en-US" baseline="-25000" dirty="0" smtClean="0">
                <a:sym typeface="Wingdings" pitchFamily="2" charset="2"/>
              </a:rPr>
              <a:t>3</a:t>
            </a:r>
            <a:r>
              <a:rPr lang="en-US" dirty="0" smtClean="0">
                <a:sym typeface="Wingdings" pitchFamily="2" charset="2"/>
              </a:rPr>
              <a:t> + ⅓ R</a:t>
            </a:r>
            <a:r>
              <a:rPr lang="en-US" baseline="-25000" dirty="0" smtClean="0">
                <a:sym typeface="Wingdings" pitchFamily="2" charset="2"/>
              </a:rPr>
              <a:t>5</a:t>
            </a:r>
            <a:r>
              <a:rPr lang="en-US" dirty="0" smtClean="0">
                <a:sym typeface="Wingdings" pitchFamily="2" charset="2"/>
              </a:rPr>
              <a:t>)</a:t>
            </a:r>
          </a:p>
          <a:p>
            <a:pPr lvl="2"/>
            <a:r>
              <a:rPr lang="en-US" dirty="0" smtClean="0">
                <a:sym typeface="Wingdings" pitchFamily="2" charset="2"/>
              </a:rPr>
              <a:t>Similar for all other nodes</a:t>
            </a:r>
          </a:p>
          <a:p>
            <a:r>
              <a:rPr lang="en-US" dirty="0" smtClean="0">
                <a:sym typeface="Wingdings" pitchFamily="2" charset="2"/>
              </a:rPr>
              <a:t>Performance</a:t>
            </a:r>
          </a:p>
          <a:p>
            <a:pPr lvl="1"/>
            <a:r>
              <a:rPr lang="en-US" dirty="0" smtClean="0">
                <a:sym typeface="Wingdings" pitchFamily="2" charset="2"/>
              </a:rPr>
              <a:t>Very slow!</a:t>
            </a:r>
          </a:p>
          <a:p>
            <a:pPr lvl="1"/>
            <a:r>
              <a:rPr lang="en-US" dirty="0" err="1" smtClean="0">
                <a:sym typeface="Wingdings" pitchFamily="2" charset="2"/>
              </a:rPr>
              <a:t>Altavista</a:t>
            </a:r>
            <a:r>
              <a:rPr lang="en-US" dirty="0" smtClean="0">
                <a:sym typeface="Wingdings" pitchFamily="2" charset="2"/>
              </a:rPr>
              <a:t> </a:t>
            </a:r>
            <a:r>
              <a:rPr lang="en-US" dirty="0" err="1" smtClean="0">
                <a:sym typeface="Wingdings" pitchFamily="2" charset="2"/>
              </a:rPr>
              <a:t>Webgraph</a:t>
            </a:r>
            <a:r>
              <a:rPr lang="en-US" dirty="0" smtClean="0">
                <a:sym typeface="Wingdings" pitchFamily="2" charset="2"/>
              </a:rPr>
              <a:t> 2002</a:t>
            </a:r>
          </a:p>
          <a:p>
            <a:pPr lvl="2"/>
            <a:r>
              <a:rPr lang="en-US" dirty="0" smtClean="0">
                <a:sym typeface="Wingdings" pitchFamily="2" charset="2"/>
              </a:rPr>
              <a:t>1.4B vertices, 6.7B edges</a:t>
            </a:r>
            <a:endParaRPr lang="en-US" dirty="0" smtClean="0"/>
          </a:p>
        </p:txBody>
      </p:sp>
      <p:grpSp>
        <p:nvGrpSpPr>
          <p:cNvPr id="4" name="Group 5"/>
          <p:cNvGrpSpPr/>
          <p:nvPr/>
        </p:nvGrpSpPr>
        <p:grpSpPr>
          <a:xfrm>
            <a:off x="69850" y="5530850"/>
            <a:ext cx="8873059" cy="863600"/>
            <a:chOff x="-355592" y="2497138"/>
            <a:chExt cx="8873059" cy="863600"/>
          </a:xfrm>
        </p:grpSpPr>
        <p:sp>
          <p:nvSpPr>
            <p:cNvPr id="7" name="Rectangle 6"/>
            <p:cNvSpPr/>
            <p:nvPr/>
          </p:nvSpPr>
          <p:spPr bwMode="auto">
            <a:xfrm>
              <a:off x="-355592" y="2497138"/>
              <a:ext cx="4216394"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err="1" smtClean="0">
                  <a:latin typeface="Tahoma" pitchFamily="-64" charset="0"/>
                </a:rPr>
                <a:t>Hadoop</a:t>
              </a:r>
              <a:endParaRPr kumimoji="0" lang="en-US" sz="2800" i="0" u="none" strike="noStrike" cap="none" normalizeH="0" baseline="0" dirty="0" smtClean="0">
                <a:ln>
                  <a:noFill/>
                </a:ln>
                <a:solidFill>
                  <a:schemeClr val="tx1"/>
                </a:solidFill>
                <a:effectLst/>
                <a:latin typeface="Tahoma" pitchFamily="-64" charset="0"/>
              </a:endParaRPr>
            </a:p>
          </p:txBody>
        </p:sp>
        <p:sp>
          <p:nvSpPr>
            <p:cNvPr id="8" name="Rectangle 7"/>
            <p:cNvSpPr/>
            <p:nvPr/>
          </p:nvSpPr>
          <p:spPr bwMode="auto">
            <a:xfrm>
              <a:off x="5791200" y="2497138"/>
              <a:ext cx="2726267"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Tahoma" pitchFamily="-64" charset="0"/>
                </a:rPr>
                <a:t>9000s</a:t>
              </a:r>
            </a:p>
          </p:txBody>
        </p:sp>
        <p:sp>
          <p:nvSpPr>
            <p:cNvPr id="9" name="Rectangle 8"/>
            <p:cNvSpPr/>
            <p:nvPr/>
          </p:nvSpPr>
          <p:spPr bwMode="auto">
            <a:xfrm>
              <a:off x="3860801" y="2497138"/>
              <a:ext cx="1930399"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800 cores</a:t>
              </a:r>
              <a:endParaRPr kumimoji="0" lang="en-US" sz="2800" i="0" u="none" strike="noStrike" cap="none" normalizeH="0" baseline="0" dirty="0" smtClean="0">
                <a:ln>
                  <a:noFill/>
                </a:ln>
                <a:solidFill>
                  <a:schemeClr val="tx1"/>
                </a:solidFill>
                <a:effectLst/>
                <a:latin typeface="Tahoma" pitchFamily="-64" charset="0"/>
              </a:endParaRPr>
            </a:p>
          </p:txBody>
        </p:sp>
      </p:grpSp>
      <p:sp>
        <p:nvSpPr>
          <p:cNvPr id="10" name="TextBox 9"/>
          <p:cNvSpPr txBox="1"/>
          <p:nvPr/>
        </p:nvSpPr>
        <p:spPr>
          <a:xfrm>
            <a:off x="4757987" y="1060450"/>
            <a:ext cx="4180953" cy="341632"/>
          </a:xfrm>
          <a:prstGeom prst="rect">
            <a:avLst/>
          </a:prstGeom>
          <a:noFill/>
        </p:spPr>
        <p:txBody>
          <a:bodyPr wrap="none" rtlCol="0">
            <a:spAutoFit/>
          </a:bodyPr>
          <a:lstStyle/>
          <a:p>
            <a:r>
              <a:rPr lang="en-US" dirty="0" smtClean="0"/>
              <a:t>R</a:t>
            </a:r>
            <a:r>
              <a:rPr lang="en-US" baseline="-25000" dirty="0" smtClean="0"/>
              <a:t>1</a:t>
            </a:r>
            <a:r>
              <a:rPr lang="en-US" dirty="0" smtClean="0"/>
              <a:t> </a:t>
            </a:r>
            <a:r>
              <a:rPr lang="en-US" dirty="0" smtClean="0">
                <a:sym typeface="Wingdings" pitchFamily="2" charset="2"/>
              </a:rPr>
              <a:t> 0.1 + 0.9 * (</a:t>
            </a:r>
            <a:r>
              <a:rPr lang="en-US" dirty="0" smtClean="0">
                <a:solidFill>
                  <a:srgbClr val="C00000"/>
                </a:solidFill>
                <a:sym typeface="Wingdings" pitchFamily="2" charset="2"/>
              </a:rPr>
              <a:t>½</a:t>
            </a:r>
            <a:r>
              <a:rPr lang="en-US" dirty="0" smtClean="0">
                <a:sym typeface="Wingdings" pitchFamily="2" charset="2"/>
              </a:rPr>
              <a:t> </a:t>
            </a:r>
            <a:r>
              <a:rPr lang="en-US" dirty="0" smtClean="0">
                <a:solidFill>
                  <a:srgbClr val="C00000"/>
                </a:solidFill>
                <a:sym typeface="Wingdings" pitchFamily="2" charset="2"/>
              </a:rPr>
              <a:t>R</a:t>
            </a:r>
            <a:r>
              <a:rPr lang="en-US" baseline="-25000" dirty="0" smtClean="0">
                <a:solidFill>
                  <a:srgbClr val="C00000"/>
                </a:solidFill>
                <a:sym typeface="Wingdings" pitchFamily="2" charset="2"/>
              </a:rPr>
              <a:t>2</a:t>
            </a:r>
            <a:r>
              <a:rPr lang="en-US" dirty="0" smtClean="0">
                <a:sym typeface="Wingdings" pitchFamily="2" charset="2"/>
              </a:rPr>
              <a:t> + </a:t>
            </a:r>
            <a:r>
              <a:rPr lang="en-US" dirty="0" smtClean="0">
                <a:solidFill>
                  <a:srgbClr val="C00000"/>
                </a:solidFill>
                <a:sym typeface="Wingdings" pitchFamily="2" charset="2"/>
              </a:rPr>
              <a:t>¼ R</a:t>
            </a:r>
            <a:r>
              <a:rPr lang="en-US" baseline="-25000" dirty="0" smtClean="0">
                <a:solidFill>
                  <a:srgbClr val="C00000"/>
                </a:solidFill>
                <a:sym typeface="Wingdings" pitchFamily="2" charset="2"/>
              </a:rPr>
              <a:t>3</a:t>
            </a:r>
            <a:r>
              <a:rPr lang="en-US" dirty="0" smtClean="0">
                <a:solidFill>
                  <a:srgbClr val="C00000"/>
                </a:solidFill>
                <a:sym typeface="Wingdings" pitchFamily="2" charset="2"/>
              </a:rPr>
              <a:t> </a:t>
            </a:r>
            <a:r>
              <a:rPr lang="en-US" dirty="0" smtClean="0">
                <a:sym typeface="Wingdings" pitchFamily="2" charset="2"/>
              </a:rPr>
              <a:t>+ </a:t>
            </a:r>
            <a:r>
              <a:rPr lang="en-US" dirty="0" smtClean="0">
                <a:solidFill>
                  <a:srgbClr val="C00000"/>
                </a:solidFill>
                <a:sym typeface="Wingdings" pitchFamily="2" charset="2"/>
              </a:rPr>
              <a:t>⅓ R</a:t>
            </a:r>
            <a:r>
              <a:rPr lang="en-US" baseline="-25000" dirty="0" smtClean="0">
                <a:solidFill>
                  <a:srgbClr val="C00000"/>
                </a:solidFill>
                <a:sym typeface="Wingdings" pitchFamily="2" charset="2"/>
              </a:rPr>
              <a:t>5</a:t>
            </a:r>
            <a:r>
              <a:rPr lang="en-US" dirty="0" smtClean="0">
                <a:sym typeface="Wingdings" pitchFamily="2" charset="2"/>
              </a:rPr>
              <a:t>)</a:t>
            </a:r>
            <a:endParaRPr lang="en-US" dirty="0"/>
          </a:p>
        </p:txBody>
      </p:sp>
    </p:spTree>
    <p:extLst>
      <p:ext uri="{BB962C8B-B14F-4D97-AF65-F5344CB8AC3E}">
        <p14:creationId xmlns:p14="http://schemas.microsoft.com/office/powerpoint/2010/main" val="33024986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eaLnBrk="1" hangingPunct="1">
              <a:defRPr/>
            </a:pPr>
            <a:r>
              <a:rPr lang="en-US" dirty="0" smtClean="0"/>
              <a:t>HPC Programming Model</a:t>
            </a:r>
          </a:p>
        </p:txBody>
      </p:sp>
      <p:sp>
        <p:nvSpPr>
          <p:cNvPr id="30723" name="Rectangle 3"/>
          <p:cNvSpPr>
            <a:spLocks noGrp="1" noChangeArrowheads="1"/>
          </p:cNvSpPr>
          <p:nvPr>
            <p:ph idx="1"/>
          </p:nvPr>
        </p:nvSpPr>
        <p:spPr>
          <a:xfrm>
            <a:off x="290513" y="4413250"/>
            <a:ext cx="8294687" cy="2019300"/>
          </a:xfrm>
        </p:spPr>
        <p:txBody>
          <a:bodyPr/>
          <a:lstStyle/>
          <a:p>
            <a:pPr lvl="1" eaLnBrk="1" hangingPunct="1"/>
            <a:r>
              <a:rPr lang="en-US" sz="1800" dirty="0" smtClean="0"/>
              <a:t> Programs described at very low level</a:t>
            </a:r>
          </a:p>
          <a:p>
            <a:pPr lvl="2" eaLnBrk="1" hangingPunct="1"/>
            <a:r>
              <a:rPr lang="en-US" sz="1600" dirty="0" smtClean="0"/>
              <a:t>Specify detailed control of processing &amp; communications</a:t>
            </a:r>
          </a:p>
          <a:p>
            <a:pPr lvl="1" eaLnBrk="1" hangingPunct="1"/>
            <a:r>
              <a:rPr lang="en-US" sz="1800" dirty="0" smtClean="0"/>
              <a:t>Rely on small number of software packages</a:t>
            </a:r>
          </a:p>
          <a:p>
            <a:pPr lvl="2" eaLnBrk="1" hangingPunct="1"/>
            <a:r>
              <a:rPr lang="en-US" sz="1600" dirty="0" smtClean="0"/>
              <a:t>Written by specialists</a:t>
            </a:r>
          </a:p>
          <a:p>
            <a:pPr lvl="2" eaLnBrk="1" hangingPunct="1"/>
            <a:r>
              <a:rPr lang="en-US" sz="1600" dirty="0" smtClean="0"/>
              <a:t>Limits classes of problems &amp; solution methods</a:t>
            </a:r>
          </a:p>
        </p:txBody>
      </p:sp>
      <p:grpSp>
        <p:nvGrpSpPr>
          <p:cNvPr id="22" name="Group 21"/>
          <p:cNvGrpSpPr/>
          <p:nvPr/>
        </p:nvGrpSpPr>
        <p:grpSpPr>
          <a:xfrm>
            <a:off x="2376487" y="1593850"/>
            <a:ext cx="3865563" cy="2514600"/>
            <a:chOff x="450850" y="1593850"/>
            <a:chExt cx="3865563" cy="2514600"/>
          </a:xfrm>
        </p:grpSpPr>
        <p:sp>
          <p:nvSpPr>
            <p:cNvPr id="30726" name="Rectangle 6"/>
            <p:cNvSpPr>
              <a:spLocks noChangeArrowheads="1"/>
            </p:cNvSpPr>
            <p:nvPr/>
          </p:nvSpPr>
          <p:spPr bwMode="auto">
            <a:xfrm>
              <a:off x="450850" y="3422650"/>
              <a:ext cx="1981200" cy="76200"/>
            </a:xfrm>
            <a:prstGeom prst="rect">
              <a:avLst/>
            </a:prstGeom>
            <a:solidFill>
              <a:srgbClr val="990000"/>
            </a:solidFill>
            <a:ln w="19050">
              <a:solidFill>
                <a:schemeClr val="accent1"/>
              </a:solidFill>
              <a:miter lim="800000"/>
              <a:headEnd/>
              <a:tailEnd type="none" w="lg" len="med"/>
            </a:ln>
          </p:spPr>
          <p:txBody>
            <a:bodyPr lIns="45720" rIns="45720" anchor="ctr">
              <a:spAutoFit/>
            </a:bodyPr>
            <a:lstStyle/>
            <a:p>
              <a:endParaRPr lang="en-US"/>
            </a:p>
          </p:txBody>
        </p:sp>
        <p:sp>
          <p:nvSpPr>
            <p:cNvPr id="30727" name="Rectangle 7"/>
            <p:cNvSpPr>
              <a:spLocks noChangeArrowheads="1"/>
            </p:cNvSpPr>
            <p:nvPr/>
          </p:nvSpPr>
          <p:spPr bwMode="auto">
            <a:xfrm>
              <a:off x="755650" y="3586163"/>
              <a:ext cx="1414463" cy="522287"/>
            </a:xfrm>
            <a:prstGeom prst="rect">
              <a:avLst/>
            </a:prstGeom>
            <a:solidFill>
              <a:srgbClr val="CCFFCC"/>
            </a:solidFill>
            <a:ln w="19050">
              <a:solidFill>
                <a:schemeClr val="tx2"/>
              </a:solidFill>
              <a:miter lim="800000"/>
              <a:headEnd/>
              <a:tailEnd type="none" w="lg" len="med"/>
            </a:ln>
          </p:spPr>
          <p:txBody>
            <a:bodyPr wrap="none" lIns="45720" rIns="45720" anchor="ctr"/>
            <a:lstStyle/>
            <a:p>
              <a:pPr algn="ctr"/>
              <a:r>
                <a:rPr lang="en-US" sz="1600"/>
                <a:t>Hardware</a:t>
              </a:r>
            </a:p>
          </p:txBody>
        </p:sp>
        <p:sp>
          <p:nvSpPr>
            <p:cNvPr id="30728" name="Text Box 8"/>
            <p:cNvSpPr txBox="1">
              <a:spLocks noChangeArrowheads="1"/>
            </p:cNvSpPr>
            <p:nvPr/>
          </p:nvSpPr>
          <p:spPr bwMode="auto">
            <a:xfrm>
              <a:off x="2508250" y="3175000"/>
              <a:ext cx="1808163" cy="476250"/>
            </a:xfrm>
            <a:prstGeom prst="rect">
              <a:avLst/>
            </a:prstGeom>
            <a:noFill/>
            <a:ln w="19050">
              <a:noFill/>
              <a:miter lim="800000"/>
              <a:headEnd/>
              <a:tailEnd type="none" w="lg" len="med"/>
            </a:ln>
          </p:spPr>
          <p:txBody>
            <a:bodyPr wrap="none" lIns="45720" rIns="45720">
              <a:spAutoFit/>
            </a:bodyPr>
            <a:lstStyle/>
            <a:p>
              <a:r>
                <a:rPr lang="en-US" sz="1400"/>
                <a:t>Machine-Dependent</a:t>
              </a:r>
            </a:p>
            <a:p>
              <a:r>
                <a:rPr lang="en-US" sz="1400"/>
                <a:t>Programming Model</a:t>
              </a:r>
            </a:p>
          </p:txBody>
        </p:sp>
        <p:sp>
          <p:nvSpPr>
            <p:cNvPr id="30729" name="Rectangle 9"/>
            <p:cNvSpPr>
              <a:spLocks noChangeArrowheads="1"/>
            </p:cNvSpPr>
            <p:nvPr/>
          </p:nvSpPr>
          <p:spPr bwMode="auto">
            <a:xfrm>
              <a:off x="1289050" y="2432050"/>
              <a:ext cx="1165225" cy="674688"/>
            </a:xfrm>
            <a:prstGeom prst="rect">
              <a:avLst/>
            </a:prstGeom>
            <a:solidFill>
              <a:srgbClr val="FFCCFF"/>
            </a:solidFill>
            <a:ln w="19050">
              <a:solidFill>
                <a:schemeClr val="tx2"/>
              </a:solidFill>
              <a:miter lim="800000"/>
              <a:headEnd/>
              <a:tailEnd type="none" w="lg" len="med"/>
            </a:ln>
          </p:spPr>
          <p:txBody>
            <a:bodyPr wrap="none" lIns="45720" rIns="45720" anchor="ctr"/>
            <a:lstStyle/>
            <a:p>
              <a:pPr algn="ctr"/>
              <a:r>
                <a:rPr lang="en-US" sz="1600"/>
                <a:t>Software</a:t>
              </a:r>
            </a:p>
            <a:p>
              <a:pPr algn="ctr"/>
              <a:r>
                <a:rPr lang="en-US" sz="1600"/>
                <a:t>Packages</a:t>
              </a:r>
            </a:p>
          </p:txBody>
        </p:sp>
        <p:sp>
          <p:nvSpPr>
            <p:cNvPr id="30730" name="Rectangle 10"/>
            <p:cNvSpPr>
              <a:spLocks noChangeArrowheads="1"/>
            </p:cNvSpPr>
            <p:nvPr/>
          </p:nvSpPr>
          <p:spPr bwMode="auto">
            <a:xfrm>
              <a:off x="755650" y="1593850"/>
              <a:ext cx="1414463" cy="522288"/>
            </a:xfrm>
            <a:prstGeom prst="rect">
              <a:avLst/>
            </a:prstGeom>
            <a:solidFill>
              <a:srgbClr val="FFFF99"/>
            </a:solidFill>
            <a:ln w="19050">
              <a:solidFill>
                <a:schemeClr val="tx2"/>
              </a:solidFill>
              <a:miter lim="800000"/>
              <a:headEnd/>
              <a:tailEnd type="none" w="lg" len="med"/>
            </a:ln>
          </p:spPr>
          <p:txBody>
            <a:bodyPr wrap="none" lIns="45720" rIns="45720" anchor="ctr"/>
            <a:lstStyle/>
            <a:p>
              <a:pPr algn="ctr"/>
              <a:r>
                <a:rPr lang="en-US" sz="1600"/>
                <a:t>Application</a:t>
              </a:r>
            </a:p>
            <a:p>
              <a:pPr algn="ctr"/>
              <a:r>
                <a:rPr lang="en-US" sz="1600"/>
                <a:t>Programs</a:t>
              </a:r>
            </a:p>
          </p:txBody>
        </p:sp>
        <p:sp>
          <p:nvSpPr>
            <p:cNvPr id="30731" name="Line 11"/>
            <p:cNvSpPr>
              <a:spLocks noChangeShapeType="1"/>
            </p:cNvSpPr>
            <p:nvPr/>
          </p:nvSpPr>
          <p:spPr bwMode="auto">
            <a:xfrm>
              <a:off x="1670050" y="2116138"/>
              <a:ext cx="0" cy="3159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a:p>
          </p:txBody>
        </p:sp>
        <p:sp>
          <p:nvSpPr>
            <p:cNvPr id="30732" name="Line 12"/>
            <p:cNvSpPr>
              <a:spLocks noChangeShapeType="1"/>
            </p:cNvSpPr>
            <p:nvPr/>
          </p:nvSpPr>
          <p:spPr bwMode="auto">
            <a:xfrm>
              <a:off x="1060450" y="2116138"/>
              <a:ext cx="0" cy="1306512"/>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a:p>
          </p:txBody>
        </p:sp>
        <p:sp>
          <p:nvSpPr>
            <p:cNvPr id="30733" name="Line 13"/>
            <p:cNvSpPr>
              <a:spLocks noChangeShapeType="1"/>
            </p:cNvSpPr>
            <p:nvPr/>
          </p:nvSpPr>
          <p:spPr bwMode="auto">
            <a:xfrm>
              <a:off x="1670050" y="3117850"/>
              <a:ext cx="0" cy="304800"/>
            </a:xfrm>
            <a:prstGeom prst="line">
              <a:avLst/>
            </a:prstGeom>
            <a:noFill/>
            <a:ln w="38100">
              <a:solidFill>
                <a:schemeClr val="tx2"/>
              </a:solidFill>
              <a:round/>
              <a:headEnd type="triangle" w="med" len="med"/>
              <a:tailEnd type="triangle" w="med" len="med"/>
            </a:ln>
          </p:spPr>
          <p:txBody>
            <a:bodyPr lIns="45720" rIns="45720" anchor="ctr">
              <a:spAutoFit/>
            </a:bodyPr>
            <a:lstStyle/>
            <a:p>
              <a:endParaRPr lang="en-US"/>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with </a:t>
            </a:r>
            <a:r>
              <a:rPr lang="en-US" dirty="0" err="1" smtClean="0"/>
              <a:t>GraphLab</a:t>
            </a:r>
            <a:endParaRPr lang="en-US" dirty="0"/>
          </a:p>
        </p:txBody>
      </p:sp>
      <p:sp>
        <p:nvSpPr>
          <p:cNvPr id="3" name="Content Placeholder 2"/>
          <p:cNvSpPr>
            <a:spLocks noGrp="1"/>
          </p:cNvSpPr>
          <p:nvPr>
            <p:ph idx="1"/>
          </p:nvPr>
        </p:nvSpPr>
        <p:spPr>
          <a:xfrm>
            <a:off x="290513" y="1136650"/>
            <a:ext cx="8294687" cy="5064125"/>
          </a:xfrm>
        </p:spPr>
        <p:txBody>
          <a:bodyPr/>
          <a:lstStyle/>
          <a:p>
            <a:r>
              <a:rPr lang="en-US" dirty="0" smtClean="0"/>
              <a:t>Operation</a:t>
            </a:r>
          </a:p>
          <a:p>
            <a:pPr lvl="1"/>
            <a:r>
              <a:rPr lang="en-US" dirty="0" smtClean="0"/>
              <a:t>Graph partitioned across multiple processors</a:t>
            </a:r>
          </a:p>
          <a:p>
            <a:pPr lvl="2"/>
            <a:r>
              <a:rPr lang="en-US" dirty="0" smtClean="0"/>
              <a:t>Each doing updates to its portion of graph</a:t>
            </a:r>
          </a:p>
          <a:p>
            <a:pPr lvl="2"/>
            <a:r>
              <a:rPr lang="en-US" dirty="0" smtClean="0"/>
              <a:t>Exploits locality</a:t>
            </a:r>
          </a:p>
          <a:p>
            <a:pPr lvl="2"/>
            <a:r>
              <a:rPr lang="en-US" dirty="0" smtClean="0"/>
              <a:t>Greater asynchrony</a:t>
            </a:r>
          </a:p>
          <a:p>
            <a:pPr lvl="2"/>
            <a:r>
              <a:rPr lang="en-US" dirty="0" smtClean="0"/>
              <a:t>Only iterate over portions of graph where values are changing</a:t>
            </a:r>
          </a:p>
          <a:p>
            <a:r>
              <a:rPr lang="en-US" dirty="0" smtClean="0"/>
              <a:t>Performance</a:t>
            </a:r>
          </a:p>
          <a:p>
            <a:pPr lvl="1"/>
            <a:r>
              <a:rPr lang="en-US" dirty="0" err="1" smtClean="0">
                <a:sym typeface="Wingdings" pitchFamily="2" charset="2"/>
              </a:rPr>
              <a:t>Altavista</a:t>
            </a:r>
            <a:r>
              <a:rPr lang="en-US" dirty="0" smtClean="0">
                <a:sym typeface="Wingdings" pitchFamily="2" charset="2"/>
              </a:rPr>
              <a:t> </a:t>
            </a:r>
            <a:r>
              <a:rPr lang="en-US" dirty="0" err="1" smtClean="0">
                <a:sym typeface="Wingdings" pitchFamily="2" charset="2"/>
              </a:rPr>
              <a:t>Webgraph</a:t>
            </a:r>
            <a:r>
              <a:rPr lang="en-US" dirty="0" smtClean="0">
                <a:sym typeface="Wingdings" pitchFamily="2" charset="2"/>
              </a:rPr>
              <a:t> 2002</a:t>
            </a:r>
          </a:p>
          <a:p>
            <a:pPr lvl="2"/>
            <a:r>
              <a:rPr lang="en-US" dirty="0" smtClean="0">
                <a:sym typeface="Wingdings" pitchFamily="2" charset="2"/>
              </a:rPr>
              <a:t>1.4B vertices, 6.7B edges</a:t>
            </a:r>
            <a:endParaRPr lang="en-US" dirty="0" smtClean="0"/>
          </a:p>
          <a:p>
            <a:pPr lvl="1"/>
            <a:endParaRPr lang="en-US" dirty="0"/>
          </a:p>
        </p:txBody>
      </p:sp>
      <p:grpSp>
        <p:nvGrpSpPr>
          <p:cNvPr id="4" name="Group 3"/>
          <p:cNvGrpSpPr/>
          <p:nvPr/>
        </p:nvGrpSpPr>
        <p:grpSpPr>
          <a:xfrm>
            <a:off x="69850" y="4565650"/>
            <a:ext cx="8873059" cy="863600"/>
            <a:chOff x="-355592" y="2497138"/>
            <a:chExt cx="8873059" cy="863600"/>
          </a:xfrm>
        </p:grpSpPr>
        <p:sp>
          <p:nvSpPr>
            <p:cNvPr id="5" name="Rectangle 4"/>
            <p:cNvSpPr/>
            <p:nvPr/>
          </p:nvSpPr>
          <p:spPr bwMode="auto">
            <a:xfrm>
              <a:off x="-355592" y="2497138"/>
              <a:ext cx="4216394"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err="1" smtClean="0">
                  <a:latin typeface="Tahoma" pitchFamily="-64" charset="0"/>
                </a:rPr>
                <a:t>Hadoop</a:t>
              </a:r>
              <a:endParaRPr kumimoji="0" lang="en-US" sz="2800" i="0" u="none" strike="noStrike" cap="none" normalizeH="0" baseline="0" dirty="0" smtClean="0">
                <a:ln>
                  <a:noFill/>
                </a:ln>
                <a:solidFill>
                  <a:schemeClr val="tx1"/>
                </a:solidFill>
                <a:effectLst/>
                <a:latin typeface="Tahoma" pitchFamily="-64" charset="0"/>
              </a:endParaRPr>
            </a:p>
          </p:txBody>
        </p:sp>
        <p:sp>
          <p:nvSpPr>
            <p:cNvPr id="6" name="Rectangle 5"/>
            <p:cNvSpPr/>
            <p:nvPr/>
          </p:nvSpPr>
          <p:spPr bwMode="auto">
            <a:xfrm>
              <a:off x="5791200" y="2497138"/>
              <a:ext cx="2726267"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Tahoma" pitchFamily="-64" charset="0"/>
                </a:rPr>
                <a:t>9000s</a:t>
              </a:r>
            </a:p>
          </p:txBody>
        </p:sp>
        <p:sp>
          <p:nvSpPr>
            <p:cNvPr id="7" name="Rectangle 6"/>
            <p:cNvSpPr/>
            <p:nvPr/>
          </p:nvSpPr>
          <p:spPr bwMode="auto">
            <a:xfrm>
              <a:off x="3860801" y="2497138"/>
              <a:ext cx="1930399"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latin typeface="Tahoma" pitchFamily="-64" charset="0"/>
                </a:rPr>
                <a:t>800 cores</a:t>
              </a:r>
              <a:endParaRPr kumimoji="0" lang="en-US" sz="2800" i="0" u="none" strike="noStrike" cap="none" normalizeH="0" baseline="0" dirty="0" smtClean="0">
                <a:ln>
                  <a:noFill/>
                </a:ln>
                <a:solidFill>
                  <a:schemeClr val="tx1"/>
                </a:solidFill>
                <a:effectLst/>
                <a:latin typeface="Tahoma" pitchFamily="-64" charset="0"/>
              </a:endParaRPr>
            </a:p>
          </p:txBody>
        </p:sp>
      </p:grpSp>
      <p:grpSp>
        <p:nvGrpSpPr>
          <p:cNvPr id="8" name="Group 7"/>
          <p:cNvGrpSpPr/>
          <p:nvPr/>
        </p:nvGrpSpPr>
        <p:grpSpPr>
          <a:xfrm>
            <a:off x="69850" y="5454650"/>
            <a:ext cx="8873059" cy="863600"/>
            <a:chOff x="-355592" y="3360738"/>
            <a:chExt cx="8873059" cy="863600"/>
          </a:xfrm>
        </p:grpSpPr>
        <p:sp>
          <p:nvSpPr>
            <p:cNvPr id="9" name="Rectangle 8"/>
            <p:cNvSpPr/>
            <p:nvPr/>
          </p:nvSpPr>
          <p:spPr bwMode="auto">
            <a:xfrm>
              <a:off x="-355592" y="3360738"/>
              <a:ext cx="4216393"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Tahoma" pitchFamily="-64" charset="0"/>
                </a:rPr>
                <a:t>Prototype GraphLab2</a:t>
              </a:r>
              <a:endParaRPr kumimoji="0" lang="en-US" sz="2800" b="1" i="0" u="none" strike="noStrike" cap="none" normalizeH="0" baseline="0" dirty="0" smtClean="0">
                <a:ln>
                  <a:noFill/>
                </a:ln>
                <a:solidFill>
                  <a:schemeClr val="tx1"/>
                </a:solidFill>
                <a:effectLst/>
                <a:latin typeface="Tahoma" pitchFamily="-64" charset="0"/>
              </a:endParaRPr>
            </a:p>
          </p:txBody>
        </p:sp>
        <p:sp>
          <p:nvSpPr>
            <p:cNvPr id="10" name="Rectangle 9"/>
            <p:cNvSpPr/>
            <p:nvPr/>
          </p:nvSpPr>
          <p:spPr bwMode="auto">
            <a:xfrm>
              <a:off x="5791200" y="3360738"/>
              <a:ext cx="2726267"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ahoma" pitchFamily="-64" charset="0"/>
                </a:rPr>
                <a:t>431s</a:t>
              </a:r>
            </a:p>
          </p:txBody>
        </p:sp>
        <p:sp>
          <p:nvSpPr>
            <p:cNvPr id="11" name="Rectangle 10"/>
            <p:cNvSpPr/>
            <p:nvPr/>
          </p:nvSpPr>
          <p:spPr bwMode="auto">
            <a:xfrm>
              <a:off x="3860801" y="3360738"/>
              <a:ext cx="1930399" cy="863600"/>
            </a:xfrm>
            <a:prstGeom prst="rect">
              <a:avLst/>
            </a:prstGeom>
            <a:noFill/>
            <a:ln w="38100" cap="flat" cmpd="sng" algn="ctr">
              <a:solidFill>
                <a:srgbClr val="95B3D7"/>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Tahoma" pitchFamily="-64" charset="0"/>
                </a:rPr>
                <a:t>512 cores</a:t>
              </a:r>
              <a:endParaRPr kumimoji="0" lang="en-US" sz="2800" b="1" i="0" u="none" strike="noStrike" cap="none" normalizeH="0" baseline="0" dirty="0" smtClean="0">
                <a:ln>
                  <a:noFill/>
                </a:ln>
                <a:solidFill>
                  <a:schemeClr val="tx1"/>
                </a:solidFill>
                <a:effectLst/>
                <a:latin typeface="Tahoma" pitchFamily="-64" charset="0"/>
              </a:endParaRPr>
            </a:p>
          </p:txBody>
        </p:sp>
      </p:grpSp>
    </p:spTree>
    <p:extLst>
      <p:ext uri="{BB962C8B-B14F-4D97-AF65-F5344CB8AC3E}">
        <p14:creationId xmlns:p14="http://schemas.microsoft.com/office/powerpoint/2010/main" val="19725405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Distributed Systems Concepts Lead to Scalable Machines</a:t>
            </a:r>
          </a:p>
          <a:p>
            <a:pPr lvl="1"/>
            <a:r>
              <a:rPr lang="en-US" dirty="0" smtClean="0"/>
              <a:t>Loosely coupled execution model</a:t>
            </a:r>
          </a:p>
          <a:p>
            <a:pPr lvl="1"/>
            <a:r>
              <a:rPr lang="en-US" dirty="0" smtClean="0"/>
              <a:t>Lowers cost of procurement &amp; operation</a:t>
            </a:r>
          </a:p>
          <a:p>
            <a:r>
              <a:rPr lang="en-US" dirty="0" smtClean="0"/>
              <a:t>Map/Reduce Gaining Widespread Use</a:t>
            </a:r>
          </a:p>
          <a:p>
            <a:pPr lvl="1"/>
            <a:r>
              <a:rPr lang="en-US" dirty="0" smtClean="0"/>
              <a:t>Hadoop makes it widely available</a:t>
            </a:r>
          </a:p>
          <a:p>
            <a:pPr lvl="1"/>
            <a:r>
              <a:rPr lang="en-US" dirty="0" smtClean="0"/>
              <a:t>Great for some applications, good enough for many others</a:t>
            </a:r>
          </a:p>
          <a:p>
            <a:r>
              <a:rPr lang="en-US" dirty="0" smtClean="0"/>
              <a:t>Lots of Work to be Done</a:t>
            </a:r>
          </a:p>
          <a:p>
            <a:pPr lvl="1"/>
            <a:r>
              <a:rPr lang="en-US" dirty="0" smtClean="0"/>
              <a:t>Richer set of programming models and implementations</a:t>
            </a:r>
          </a:p>
          <a:p>
            <a:pPr lvl="1"/>
            <a:r>
              <a:rPr lang="en-US" dirty="0" smtClean="0"/>
              <a:t>Expanding range of applicability</a:t>
            </a:r>
          </a:p>
          <a:p>
            <a:pPr lvl="2"/>
            <a:r>
              <a:rPr lang="en-US" dirty="0" smtClean="0"/>
              <a:t>Problems that are data </a:t>
            </a:r>
            <a:r>
              <a:rPr lang="en-US" i="1" dirty="0" smtClean="0"/>
              <a:t>and</a:t>
            </a:r>
            <a:r>
              <a:rPr lang="en-US" dirty="0" smtClean="0"/>
              <a:t> compute intensive</a:t>
            </a:r>
          </a:p>
          <a:p>
            <a:pPr lvl="2"/>
            <a:r>
              <a:rPr lang="en-US" dirty="0" smtClean="0"/>
              <a:t>The future of supercomputing?</a:t>
            </a:r>
          </a:p>
          <a:p>
            <a:pPr lvl="1"/>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 name="Group 236"/>
          <p:cNvGrpSpPr/>
          <p:nvPr/>
        </p:nvGrpSpPr>
        <p:grpSpPr>
          <a:xfrm>
            <a:off x="5556250" y="2203450"/>
            <a:ext cx="2590800" cy="2590800"/>
            <a:chOff x="1136650" y="527050"/>
            <a:chExt cx="2590800" cy="2590800"/>
          </a:xfrm>
        </p:grpSpPr>
        <p:grpSp>
          <p:nvGrpSpPr>
            <p:cNvPr id="209" name="Group 208"/>
            <p:cNvGrpSpPr/>
            <p:nvPr/>
          </p:nvGrpSpPr>
          <p:grpSpPr>
            <a:xfrm rot="5400000">
              <a:off x="1821656" y="604044"/>
              <a:ext cx="1219200" cy="2436812"/>
              <a:chOff x="1822450" y="603250"/>
              <a:chExt cx="1219200" cy="2436812"/>
            </a:xfrm>
          </p:grpSpPr>
          <p:grpSp>
            <p:nvGrpSpPr>
              <p:cNvPr id="210" name="Group 209"/>
              <p:cNvGrpSpPr/>
              <p:nvPr/>
            </p:nvGrpSpPr>
            <p:grpSpPr>
              <a:xfrm>
                <a:off x="1822450" y="603250"/>
                <a:ext cx="1219200" cy="611188"/>
                <a:chOff x="1822450" y="603250"/>
                <a:chExt cx="1219200" cy="611188"/>
              </a:xfrm>
            </p:grpSpPr>
            <p:grpSp>
              <p:nvGrpSpPr>
                <p:cNvPr id="229" name="Group 228"/>
                <p:cNvGrpSpPr/>
                <p:nvPr/>
              </p:nvGrpSpPr>
              <p:grpSpPr>
                <a:xfrm>
                  <a:off x="2736850" y="603250"/>
                  <a:ext cx="304800" cy="611188"/>
                  <a:chOff x="4337050" y="601662"/>
                  <a:chExt cx="609600" cy="611188"/>
                </a:xfrm>
              </p:grpSpPr>
              <p:cxnSp>
                <p:nvCxnSpPr>
                  <p:cNvPr id="234" name="Straight Connector 233"/>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5" name="Straight Connector 234"/>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6" name="Straight Connector 235"/>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230" name="Group 229"/>
                <p:cNvGrpSpPr/>
                <p:nvPr/>
              </p:nvGrpSpPr>
              <p:grpSpPr>
                <a:xfrm>
                  <a:off x="1822450" y="603250"/>
                  <a:ext cx="304800" cy="611188"/>
                  <a:chOff x="4337050" y="601662"/>
                  <a:chExt cx="609600" cy="611188"/>
                </a:xfrm>
              </p:grpSpPr>
              <p:cxnSp>
                <p:nvCxnSpPr>
                  <p:cNvPr id="231" name="Straight Connector 230"/>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2" name="Straight Connector 231"/>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3" name="Straight Connector 232"/>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nvGrpSpPr>
              <p:cNvPr id="211" name="Group 210"/>
              <p:cNvGrpSpPr/>
              <p:nvPr/>
            </p:nvGrpSpPr>
            <p:grpSpPr>
              <a:xfrm>
                <a:off x="1822450" y="1516062"/>
                <a:ext cx="1219200" cy="611188"/>
                <a:chOff x="1822450" y="603250"/>
                <a:chExt cx="1219200" cy="611188"/>
              </a:xfrm>
            </p:grpSpPr>
            <p:grpSp>
              <p:nvGrpSpPr>
                <p:cNvPr id="221" name="Group 220"/>
                <p:cNvGrpSpPr/>
                <p:nvPr/>
              </p:nvGrpSpPr>
              <p:grpSpPr>
                <a:xfrm>
                  <a:off x="2736850" y="603250"/>
                  <a:ext cx="304800" cy="611188"/>
                  <a:chOff x="4337050" y="601662"/>
                  <a:chExt cx="609600" cy="611188"/>
                </a:xfrm>
              </p:grpSpPr>
              <p:cxnSp>
                <p:nvCxnSpPr>
                  <p:cNvPr id="226" name="Straight Connector 225"/>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7" name="Straight Connector 226"/>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8" name="Straight Connector 227"/>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222" name="Group 221"/>
                <p:cNvGrpSpPr/>
                <p:nvPr/>
              </p:nvGrpSpPr>
              <p:grpSpPr>
                <a:xfrm>
                  <a:off x="1822450" y="603250"/>
                  <a:ext cx="304800" cy="611188"/>
                  <a:chOff x="4337050" y="601662"/>
                  <a:chExt cx="609600" cy="611188"/>
                </a:xfrm>
              </p:grpSpPr>
              <p:cxnSp>
                <p:nvCxnSpPr>
                  <p:cNvPr id="223" name="Straight Connector 222"/>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4" name="Straight Connector 223"/>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5" name="Straight Connector 224"/>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nvGrpSpPr>
              <p:cNvPr id="212" name="Group 211"/>
              <p:cNvGrpSpPr/>
              <p:nvPr/>
            </p:nvGrpSpPr>
            <p:grpSpPr>
              <a:xfrm>
                <a:off x="1822450" y="2428874"/>
                <a:ext cx="1219200" cy="611188"/>
                <a:chOff x="1822450" y="603250"/>
                <a:chExt cx="1219200" cy="611188"/>
              </a:xfrm>
            </p:grpSpPr>
            <p:grpSp>
              <p:nvGrpSpPr>
                <p:cNvPr id="213" name="Group 212"/>
                <p:cNvGrpSpPr/>
                <p:nvPr/>
              </p:nvGrpSpPr>
              <p:grpSpPr>
                <a:xfrm>
                  <a:off x="2736850" y="603250"/>
                  <a:ext cx="304800" cy="611188"/>
                  <a:chOff x="4337050" y="601662"/>
                  <a:chExt cx="609600" cy="611188"/>
                </a:xfrm>
              </p:grpSpPr>
              <p:cxnSp>
                <p:nvCxnSpPr>
                  <p:cNvPr id="218" name="Straight Connector 217"/>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19" name="Straight Connector 218"/>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0" name="Straight Connector 219"/>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214" name="Group 213"/>
                <p:cNvGrpSpPr/>
                <p:nvPr/>
              </p:nvGrpSpPr>
              <p:grpSpPr>
                <a:xfrm>
                  <a:off x="1822450" y="603250"/>
                  <a:ext cx="304800" cy="611188"/>
                  <a:chOff x="4337050" y="601662"/>
                  <a:chExt cx="609600" cy="611188"/>
                </a:xfrm>
              </p:grpSpPr>
              <p:cxnSp>
                <p:nvCxnSpPr>
                  <p:cNvPr id="215" name="Straight Connector 214"/>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16" name="Straight Connector 215"/>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17" name="Straight Connector 216"/>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grpSp>
          <p:nvGrpSpPr>
            <p:cNvPr id="208" name="Group 207"/>
            <p:cNvGrpSpPr/>
            <p:nvPr/>
          </p:nvGrpSpPr>
          <p:grpSpPr>
            <a:xfrm>
              <a:off x="1822450" y="603250"/>
              <a:ext cx="1219200" cy="2436812"/>
              <a:chOff x="1822450" y="603250"/>
              <a:chExt cx="1219200" cy="2436812"/>
            </a:xfrm>
          </p:grpSpPr>
          <p:grpSp>
            <p:nvGrpSpPr>
              <p:cNvPr id="189" name="Group 188"/>
              <p:cNvGrpSpPr/>
              <p:nvPr/>
            </p:nvGrpSpPr>
            <p:grpSpPr>
              <a:xfrm>
                <a:off x="1822450" y="603250"/>
                <a:ext cx="1219200" cy="611188"/>
                <a:chOff x="1822450" y="603250"/>
                <a:chExt cx="1219200" cy="611188"/>
              </a:xfrm>
            </p:grpSpPr>
            <p:grpSp>
              <p:nvGrpSpPr>
                <p:cNvPr id="185" name="Group 184"/>
                <p:cNvGrpSpPr/>
                <p:nvPr/>
              </p:nvGrpSpPr>
              <p:grpSpPr>
                <a:xfrm>
                  <a:off x="2736850" y="603250"/>
                  <a:ext cx="304800" cy="611188"/>
                  <a:chOff x="4337050" y="601662"/>
                  <a:chExt cx="609600" cy="611188"/>
                </a:xfrm>
              </p:grpSpPr>
              <p:cxnSp>
                <p:nvCxnSpPr>
                  <p:cNvPr id="186" name="Straight Connector 185"/>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7" name="Straight Connector 186"/>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8" name="Straight Connector 187"/>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181" name="Group 180"/>
                <p:cNvGrpSpPr/>
                <p:nvPr/>
              </p:nvGrpSpPr>
              <p:grpSpPr>
                <a:xfrm>
                  <a:off x="1822450" y="603250"/>
                  <a:ext cx="304800" cy="611188"/>
                  <a:chOff x="4337050" y="601662"/>
                  <a:chExt cx="609600" cy="611188"/>
                </a:xfrm>
              </p:grpSpPr>
              <p:cxnSp>
                <p:nvCxnSpPr>
                  <p:cNvPr id="182" name="Straight Connector 181"/>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3" name="Straight Connector 182"/>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4" name="Straight Connector 183"/>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nvGrpSpPr>
              <p:cNvPr id="190" name="Group 189"/>
              <p:cNvGrpSpPr/>
              <p:nvPr/>
            </p:nvGrpSpPr>
            <p:grpSpPr>
              <a:xfrm>
                <a:off x="1822450" y="1516062"/>
                <a:ext cx="1219200" cy="611188"/>
                <a:chOff x="1822450" y="603250"/>
                <a:chExt cx="1219200" cy="611188"/>
              </a:xfrm>
            </p:grpSpPr>
            <p:grpSp>
              <p:nvGrpSpPr>
                <p:cNvPr id="191" name="Group 190"/>
                <p:cNvGrpSpPr/>
                <p:nvPr/>
              </p:nvGrpSpPr>
              <p:grpSpPr>
                <a:xfrm>
                  <a:off x="2736850" y="603250"/>
                  <a:ext cx="304800" cy="611188"/>
                  <a:chOff x="4337050" y="601662"/>
                  <a:chExt cx="609600" cy="611188"/>
                </a:xfrm>
              </p:grpSpPr>
              <p:cxnSp>
                <p:nvCxnSpPr>
                  <p:cNvPr id="196" name="Straight Connector 195"/>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97" name="Straight Connector 196"/>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98" name="Straight Connector 197"/>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192" name="Group 191"/>
                <p:cNvGrpSpPr/>
                <p:nvPr/>
              </p:nvGrpSpPr>
              <p:grpSpPr>
                <a:xfrm>
                  <a:off x="1822450" y="603250"/>
                  <a:ext cx="304800" cy="611188"/>
                  <a:chOff x="4337050" y="601662"/>
                  <a:chExt cx="609600" cy="611188"/>
                </a:xfrm>
              </p:grpSpPr>
              <p:cxnSp>
                <p:nvCxnSpPr>
                  <p:cNvPr id="193" name="Straight Connector 192"/>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94" name="Straight Connector 193"/>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95" name="Straight Connector 194"/>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nvGrpSpPr>
              <p:cNvPr id="199" name="Group 198"/>
              <p:cNvGrpSpPr/>
              <p:nvPr/>
            </p:nvGrpSpPr>
            <p:grpSpPr>
              <a:xfrm>
                <a:off x="1822450" y="2428874"/>
                <a:ext cx="1219200" cy="611188"/>
                <a:chOff x="1822450" y="603250"/>
                <a:chExt cx="1219200" cy="611188"/>
              </a:xfrm>
            </p:grpSpPr>
            <p:grpSp>
              <p:nvGrpSpPr>
                <p:cNvPr id="200" name="Group 199"/>
                <p:cNvGrpSpPr/>
                <p:nvPr/>
              </p:nvGrpSpPr>
              <p:grpSpPr>
                <a:xfrm>
                  <a:off x="2736850" y="603250"/>
                  <a:ext cx="304800" cy="611188"/>
                  <a:chOff x="4337050" y="601662"/>
                  <a:chExt cx="609600" cy="611188"/>
                </a:xfrm>
              </p:grpSpPr>
              <p:cxnSp>
                <p:nvCxnSpPr>
                  <p:cNvPr id="205" name="Straight Connector 204"/>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6" name="Straight Connector 205"/>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7" name="Straight Connector 206"/>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nvGrpSpPr>
                <p:cNvPr id="201" name="Group 200"/>
                <p:cNvGrpSpPr/>
                <p:nvPr/>
              </p:nvGrpSpPr>
              <p:grpSpPr>
                <a:xfrm>
                  <a:off x="1822450" y="603250"/>
                  <a:ext cx="304800" cy="611188"/>
                  <a:chOff x="4337050" y="601662"/>
                  <a:chExt cx="609600" cy="611188"/>
                </a:xfrm>
              </p:grpSpPr>
              <p:cxnSp>
                <p:nvCxnSpPr>
                  <p:cNvPr id="202" name="Straight Connector 201"/>
                  <p:cNvCxnSpPr/>
                  <p:nvPr/>
                </p:nvCxnSpPr>
                <p:spPr bwMode="auto">
                  <a:xfrm>
                    <a:off x="4337050" y="906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3" name="Straight Connector 202"/>
                  <p:cNvCxnSpPr/>
                  <p:nvPr/>
                </p:nvCxnSpPr>
                <p:spPr bwMode="auto">
                  <a:xfrm>
                    <a:off x="4337050" y="1211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4" name="Straight Connector 203"/>
                  <p:cNvCxnSpPr/>
                  <p:nvPr/>
                </p:nvCxnSpPr>
                <p:spPr bwMode="auto">
                  <a:xfrm>
                    <a:off x="4337050" y="601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grpSp>
        </p:grpSp>
        <p:grpSp>
          <p:nvGrpSpPr>
            <p:cNvPr id="180" name="Group 179"/>
            <p:cNvGrpSpPr/>
            <p:nvPr/>
          </p:nvGrpSpPr>
          <p:grpSpPr>
            <a:xfrm>
              <a:off x="1136650" y="527050"/>
              <a:ext cx="2590800" cy="2590800"/>
              <a:chOff x="1136650" y="527050"/>
              <a:chExt cx="2590800" cy="2590800"/>
            </a:xfrm>
          </p:grpSpPr>
          <p:grpSp>
            <p:nvGrpSpPr>
              <p:cNvPr id="25" name="Group 24"/>
              <p:cNvGrpSpPr/>
              <p:nvPr/>
            </p:nvGrpSpPr>
            <p:grpSpPr>
              <a:xfrm>
                <a:off x="1136650" y="527050"/>
                <a:ext cx="762000" cy="762000"/>
                <a:chOff x="2660650" y="1517650"/>
                <a:chExt cx="762000" cy="762000"/>
              </a:xfrm>
            </p:grpSpPr>
            <p:grpSp>
              <p:nvGrpSpPr>
                <p:cNvPr id="24" name="Group 23"/>
                <p:cNvGrpSpPr/>
                <p:nvPr/>
              </p:nvGrpSpPr>
              <p:grpSpPr>
                <a:xfrm rot="5400000">
                  <a:off x="2737644" y="1593056"/>
                  <a:ext cx="609600" cy="611188"/>
                  <a:chOff x="2889250" y="1744662"/>
                  <a:chExt cx="609600" cy="611188"/>
                </a:xfrm>
              </p:grpSpPr>
              <p:cxnSp>
                <p:nvCxnSpPr>
                  <p:cNvPr id="21" name="Straight Connector 20"/>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2" name="Straight Connector 21"/>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3" name="Straight Connector 22"/>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19" name="Straight Connector 18"/>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0" name="Straight Connector 19"/>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8" name="Straight Connector 17"/>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 name="Oval 4"/>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Oval 5"/>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Oval 6"/>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 name="Oval 7"/>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 name="Oval 8"/>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 name="Oval 9"/>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Oval 10"/>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Oval 11"/>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 name="Oval 12"/>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6" name="Group 25"/>
              <p:cNvGrpSpPr/>
              <p:nvPr/>
            </p:nvGrpSpPr>
            <p:grpSpPr>
              <a:xfrm>
                <a:off x="2051050" y="527050"/>
                <a:ext cx="762000" cy="762000"/>
                <a:chOff x="2660650" y="1517650"/>
                <a:chExt cx="762000" cy="762000"/>
              </a:xfrm>
            </p:grpSpPr>
            <p:grpSp>
              <p:nvGrpSpPr>
                <p:cNvPr id="27" name="Group 26"/>
                <p:cNvGrpSpPr/>
                <p:nvPr/>
              </p:nvGrpSpPr>
              <p:grpSpPr>
                <a:xfrm rot="5400000">
                  <a:off x="2737644" y="1593056"/>
                  <a:ext cx="609600" cy="611188"/>
                  <a:chOff x="2889250" y="1744662"/>
                  <a:chExt cx="609600" cy="611188"/>
                </a:xfrm>
              </p:grpSpPr>
              <p:cxnSp>
                <p:nvCxnSpPr>
                  <p:cNvPr id="40" name="Straight Connector 39"/>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41" name="Straight Connector 40"/>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42" name="Straight Connector 41"/>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28" name="Straight Connector 27"/>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9" name="Straight Connector 28"/>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0" name="Straight Connector 29"/>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1" name="Oval 30"/>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 name="Oval 31"/>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 name="Oval 32"/>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 name="Oval 33"/>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 name="Oval 34"/>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 name="Oval 35"/>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Oval 36"/>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 name="Oval 37"/>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 name="Oval 38"/>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3" name="Group 42"/>
              <p:cNvGrpSpPr/>
              <p:nvPr/>
            </p:nvGrpSpPr>
            <p:grpSpPr>
              <a:xfrm>
                <a:off x="2965450" y="527050"/>
                <a:ext cx="762000" cy="762000"/>
                <a:chOff x="2660650" y="1517650"/>
                <a:chExt cx="762000" cy="762000"/>
              </a:xfrm>
            </p:grpSpPr>
            <p:grpSp>
              <p:nvGrpSpPr>
                <p:cNvPr id="44" name="Group 43"/>
                <p:cNvGrpSpPr/>
                <p:nvPr/>
              </p:nvGrpSpPr>
              <p:grpSpPr>
                <a:xfrm rot="5400000">
                  <a:off x="2737644" y="1593056"/>
                  <a:ext cx="609600" cy="611188"/>
                  <a:chOff x="2889250" y="1744662"/>
                  <a:chExt cx="609600" cy="611188"/>
                </a:xfrm>
              </p:grpSpPr>
              <p:cxnSp>
                <p:nvCxnSpPr>
                  <p:cNvPr id="57" name="Straight Connector 56"/>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 name="Straight Connector 57"/>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9" name="Straight Connector 58"/>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45" name="Straight Connector 44"/>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46" name="Straight Connector 45"/>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47" name="Straight Connector 46"/>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48" name="Oval 47"/>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49" name="Oval 48"/>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 name="Oval 49"/>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 name="Oval 50"/>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 name="Oval 52"/>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 name="Oval 53"/>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 name="Oval 54"/>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 name="Oval 55"/>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60" name="Group 59"/>
              <p:cNvGrpSpPr/>
              <p:nvPr/>
            </p:nvGrpSpPr>
            <p:grpSpPr>
              <a:xfrm>
                <a:off x="1136650" y="1441450"/>
                <a:ext cx="762000" cy="762000"/>
                <a:chOff x="2660650" y="1517650"/>
                <a:chExt cx="762000" cy="762000"/>
              </a:xfrm>
            </p:grpSpPr>
            <p:grpSp>
              <p:nvGrpSpPr>
                <p:cNvPr id="61" name="Group 60"/>
                <p:cNvGrpSpPr/>
                <p:nvPr/>
              </p:nvGrpSpPr>
              <p:grpSpPr>
                <a:xfrm rot="5400000">
                  <a:off x="2737644" y="1593056"/>
                  <a:ext cx="609600" cy="611188"/>
                  <a:chOff x="2889250" y="1744662"/>
                  <a:chExt cx="609600" cy="611188"/>
                </a:xfrm>
              </p:grpSpPr>
              <p:cxnSp>
                <p:nvCxnSpPr>
                  <p:cNvPr id="74" name="Straight Connector 73"/>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75" name="Straight Connector 74"/>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76" name="Straight Connector 75"/>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62" name="Straight Connector 61"/>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 name="Straight Connector 62"/>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4" name="Straight Connector 63"/>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65" name="Oval 64"/>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6" name="Oval 65"/>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7" name="Oval 66"/>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8" name="Oval 67"/>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9" name="Oval 68"/>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 name="Oval 69"/>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1" name="Oval 70"/>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2" name="Oval 71"/>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3" name="Oval 72"/>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77" name="Group 76"/>
              <p:cNvGrpSpPr/>
              <p:nvPr/>
            </p:nvGrpSpPr>
            <p:grpSpPr>
              <a:xfrm>
                <a:off x="2051050" y="1441450"/>
                <a:ext cx="762000" cy="762000"/>
                <a:chOff x="2660650" y="1517650"/>
                <a:chExt cx="762000" cy="762000"/>
              </a:xfrm>
            </p:grpSpPr>
            <p:grpSp>
              <p:nvGrpSpPr>
                <p:cNvPr id="78" name="Group 77"/>
                <p:cNvGrpSpPr/>
                <p:nvPr/>
              </p:nvGrpSpPr>
              <p:grpSpPr>
                <a:xfrm rot="5400000">
                  <a:off x="2737644" y="1593056"/>
                  <a:ext cx="609600" cy="611188"/>
                  <a:chOff x="2889250" y="1744662"/>
                  <a:chExt cx="609600" cy="611188"/>
                </a:xfrm>
              </p:grpSpPr>
              <p:cxnSp>
                <p:nvCxnSpPr>
                  <p:cNvPr id="91" name="Straight Connector 90"/>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92" name="Straight Connector 91"/>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93" name="Straight Connector 92"/>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79" name="Straight Connector 78"/>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80" name="Straight Connector 79"/>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81" name="Straight Connector 80"/>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82" name="Oval 81"/>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3" name="Oval 82"/>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4" name="Oval 83"/>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5" name="Oval 84"/>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6" name="Oval 85"/>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7" name="Oval 86"/>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8" name="Oval 87"/>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89" name="Oval 88"/>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90" name="Oval 89"/>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94" name="Group 93"/>
              <p:cNvGrpSpPr/>
              <p:nvPr/>
            </p:nvGrpSpPr>
            <p:grpSpPr>
              <a:xfrm>
                <a:off x="2965450" y="1441450"/>
                <a:ext cx="762000" cy="762000"/>
                <a:chOff x="2660650" y="1517650"/>
                <a:chExt cx="762000" cy="762000"/>
              </a:xfrm>
            </p:grpSpPr>
            <p:grpSp>
              <p:nvGrpSpPr>
                <p:cNvPr id="95" name="Group 94"/>
                <p:cNvGrpSpPr/>
                <p:nvPr/>
              </p:nvGrpSpPr>
              <p:grpSpPr>
                <a:xfrm rot="5400000">
                  <a:off x="2737644" y="1593056"/>
                  <a:ext cx="609600" cy="611188"/>
                  <a:chOff x="2889250" y="1744662"/>
                  <a:chExt cx="609600" cy="611188"/>
                </a:xfrm>
              </p:grpSpPr>
              <p:cxnSp>
                <p:nvCxnSpPr>
                  <p:cNvPr id="108" name="Straight Connector 107"/>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09" name="Straight Connector 108"/>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10" name="Straight Connector 109"/>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96" name="Straight Connector 95"/>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97" name="Straight Connector 96"/>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98" name="Straight Connector 97"/>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99" name="Oval 98"/>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0" name="Oval 99"/>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1" name="Oval 100"/>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2" name="Oval 101"/>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3" name="Oval 102"/>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4" name="Oval 103"/>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5" name="Oval 104"/>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6" name="Oval 105"/>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07" name="Oval 106"/>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111" name="Group 110"/>
              <p:cNvGrpSpPr/>
              <p:nvPr/>
            </p:nvGrpSpPr>
            <p:grpSpPr>
              <a:xfrm>
                <a:off x="1136650" y="2355850"/>
                <a:ext cx="762000" cy="762000"/>
                <a:chOff x="2660650" y="1517650"/>
                <a:chExt cx="762000" cy="762000"/>
              </a:xfrm>
            </p:grpSpPr>
            <p:grpSp>
              <p:nvGrpSpPr>
                <p:cNvPr id="112" name="Group 111"/>
                <p:cNvGrpSpPr/>
                <p:nvPr/>
              </p:nvGrpSpPr>
              <p:grpSpPr>
                <a:xfrm rot="5400000">
                  <a:off x="2737644" y="1593056"/>
                  <a:ext cx="609600" cy="611188"/>
                  <a:chOff x="2889250" y="1744662"/>
                  <a:chExt cx="609600" cy="611188"/>
                </a:xfrm>
              </p:grpSpPr>
              <p:cxnSp>
                <p:nvCxnSpPr>
                  <p:cNvPr id="125" name="Straight Connector 124"/>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26" name="Straight Connector 125"/>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27" name="Straight Connector 126"/>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113" name="Straight Connector 112"/>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14" name="Straight Connector 113"/>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15" name="Straight Connector 114"/>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116" name="Oval 115"/>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7" name="Oval 116"/>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8" name="Oval 117"/>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9" name="Oval 118"/>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0" name="Oval 119"/>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1" name="Oval 120"/>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2" name="Oval 121"/>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3" name="Oval 122"/>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4" name="Oval 123"/>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128" name="Group 127"/>
              <p:cNvGrpSpPr/>
              <p:nvPr/>
            </p:nvGrpSpPr>
            <p:grpSpPr>
              <a:xfrm>
                <a:off x="2051050" y="2355850"/>
                <a:ext cx="762000" cy="762000"/>
                <a:chOff x="2660650" y="1517650"/>
                <a:chExt cx="762000" cy="762000"/>
              </a:xfrm>
            </p:grpSpPr>
            <p:grpSp>
              <p:nvGrpSpPr>
                <p:cNvPr id="129" name="Group 128"/>
                <p:cNvGrpSpPr/>
                <p:nvPr/>
              </p:nvGrpSpPr>
              <p:grpSpPr>
                <a:xfrm rot="5400000">
                  <a:off x="2737644" y="1593056"/>
                  <a:ext cx="609600" cy="611188"/>
                  <a:chOff x="2889250" y="1744662"/>
                  <a:chExt cx="609600" cy="611188"/>
                </a:xfrm>
              </p:grpSpPr>
              <p:cxnSp>
                <p:nvCxnSpPr>
                  <p:cNvPr id="142" name="Straight Connector 141"/>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43" name="Straight Connector 142"/>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44" name="Straight Connector 143"/>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130" name="Straight Connector 129"/>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31" name="Straight Connector 130"/>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32" name="Straight Connector 131"/>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133" name="Oval 132"/>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4" name="Oval 133"/>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5" name="Oval 134"/>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6" name="Oval 135"/>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7" name="Oval 136"/>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8" name="Oval 137"/>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39" name="Oval 138"/>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0" name="Oval 139"/>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1" name="Oval 140"/>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145" name="Group 144"/>
              <p:cNvGrpSpPr/>
              <p:nvPr/>
            </p:nvGrpSpPr>
            <p:grpSpPr>
              <a:xfrm>
                <a:off x="2965450" y="2355850"/>
                <a:ext cx="762000" cy="762000"/>
                <a:chOff x="2660650" y="1517650"/>
                <a:chExt cx="762000" cy="762000"/>
              </a:xfrm>
            </p:grpSpPr>
            <p:grpSp>
              <p:nvGrpSpPr>
                <p:cNvPr id="146" name="Group 145"/>
                <p:cNvGrpSpPr/>
                <p:nvPr/>
              </p:nvGrpSpPr>
              <p:grpSpPr>
                <a:xfrm rot="5400000">
                  <a:off x="2737644" y="1593056"/>
                  <a:ext cx="609600" cy="611188"/>
                  <a:chOff x="2889250" y="1744662"/>
                  <a:chExt cx="609600" cy="611188"/>
                </a:xfrm>
              </p:grpSpPr>
              <p:cxnSp>
                <p:nvCxnSpPr>
                  <p:cNvPr id="159" name="Straight Connector 158"/>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60" name="Straight Connector 159"/>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61" name="Straight Connector 160"/>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147" name="Straight Connector 146"/>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48" name="Straight Connector 147"/>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149" name="Straight Connector 148"/>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150" name="Oval 149"/>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1" name="Oval 150"/>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2" name="Oval 151"/>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3" name="Oval 152"/>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4" name="Oval 153"/>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5" name="Oval 154"/>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6" name="Oval 155"/>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7" name="Oval 156"/>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8" name="Oval 157"/>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grpSp>
      <p:grpSp>
        <p:nvGrpSpPr>
          <p:cNvPr id="1133" name="Group 1132"/>
          <p:cNvGrpSpPr/>
          <p:nvPr/>
        </p:nvGrpSpPr>
        <p:grpSpPr>
          <a:xfrm>
            <a:off x="5403850" y="2051050"/>
            <a:ext cx="2895600" cy="2895600"/>
            <a:chOff x="222250" y="3346450"/>
            <a:chExt cx="2895600" cy="2895600"/>
          </a:xfrm>
        </p:grpSpPr>
        <p:sp>
          <p:nvSpPr>
            <p:cNvPr id="1129" name="Rectangle 1128"/>
            <p:cNvSpPr/>
            <p:nvPr/>
          </p:nvSpPr>
          <p:spPr bwMode="auto">
            <a:xfrm>
              <a:off x="222250" y="3346450"/>
              <a:ext cx="2895600" cy="2895600"/>
            </a:xfrm>
            <a:prstGeom prst="rect">
              <a:avLst/>
            </a:prstGeom>
            <a:solidFill>
              <a:schemeClr val="accent3"/>
            </a:solidFill>
            <a:ln w="19050" cap="flat" cmpd="sng" algn="ctr">
              <a:no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491" name="Group 490"/>
            <p:cNvGrpSpPr/>
            <p:nvPr/>
          </p:nvGrpSpPr>
          <p:grpSpPr>
            <a:xfrm>
              <a:off x="222250" y="3346450"/>
              <a:ext cx="2895600" cy="2895600"/>
              <a:chOff x="4337050" y="3346450"/>
              <a:chExt cx="2895600" cy="2895600"/>
            </a:xfrm>
          </p:grpSpPr>
          <p:grpSp>
            <p:nvGrpSpPr>
              <p:cNvPr id="464" name="Group 463"/>
              <p:cNvGrpSpPr/>
              <p:nvPr/>
            </p:nvGrpSpPr>
            <p:grpSpPr>
              <a:xfrm rot="5400000">
                <a:off x="5099050" y="3422650"/>
                <a:ext cx="1371600" cy="2743200"/>
                <a:chOff x="5099050" y="3422650"/>
                <a:chExt cx="1371600" cy="2743200"/>
              </a:xfrm>
            </p:grpSpPr>
            <p:grpSp>
              <p:nvGrpSpPr>
                <p:cNvPr id="465" name="Group 464"/>
                <p:cNvGrpSpPr/>
                <p:nvPr/>
              </p:nvGrpSpPr>
              <p:grpSpPr>
                <a:xfrm>
                  <a:off x="6165850" y="3422650"/>
                  <a:ext cx="304800" cy="2743200"/>
                  <a:chOff x="7461250" y="3270250"/>
                  <a:chExt cx="304800" cy="2743200"/>
                </a:xfrm>
              </p:grpSpPr>
              <p:grpSp>
                <p:nvGrpSpPr>
                  <p:cNvPr id="479" name="Group 478"/>
                  <p:cNvGrpSpPr/>
                  <p:nvPr/>
                </p:nvGrpSpPr>
                <p:grpSpPr>
                  <a:xfrm>
                    <a:off x="7461250" y="3270250"/>
                    <a:ext cx="304800" cy="611188"/>
                    <a:chOff x="4337050" y="601662"/>
                    <a:chExt cx="609600" cy="611188"/>
                  </a:xfrm>
                </p:grpSpPr>
                <p:cxnSp>
                  <p:nvCxnSpPr>
                    <p:cNvPr id="488" name="Straight Connector 487"/>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9" name="Straight Connector 488"/>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90" name="Straight Connector 489"/>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80" name="Group 479"/>
                  <p:cNvGrpSpPr/>
                  <p:nvPr/>
                </p:nvGrpSpPr>
                <p:grpSpPr>
                  <a:xfrm>
                    <a:off x="7461250" y="4335462"/>
                    <a:ext cx="304800" cy="611188"/>
                    <a:chOff x="4337050" y="601662"/>
                    <a:chExt cx="609600" cy="611188"/>
                  </a:xfrm>
                </p:grpSpPr>
                <p:cxnSp>
                  <p:nvCxnSpPr>
                    <p:cNvPr id="485" name="Straight Connector 484"/>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6" name="Straight Connector 485"/>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7" name="Straight Connector 486"/>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81" name="Group 480"/>
                  <p:cNvGrpSpPr/>
                  <p:nvPr/>
                </p:nvGrpSpPr>
                <p:grpSpPr>
                  <a:xfrm>
                    <a:off x="7461250" y="5402262"/>
                    <a:ext cx="304800" cy="611188"/>
                    <a:chOff x="4337050" y="601662"/>
                    <a:chExt cx="609600" cy="611188"/>
                  </a:xfrm>
                </p:grpSpPr>
                <p:cxnSp>
                  <p:nvCxnSpPr>
                    <p:cNvPr id="482" name="Straight Connector 481"/>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3" name="Straight Connector 482"/>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84" name="Straight Connector 483"/>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nvGrpSpPr>
                <p:cNvPr id="466" name="Group 465"/>
                <p:cNvGrpSpPr/>
                <p:nvPr/>
              </p:nvGrpSpPr>
              <p:grpSpPr>
                <a:xfrm>
                  <a:off x="5099050" y="3422650"/>
                  <a:ext cx="304800" cy="2743200"/>
                  <a:chOff x="7461250" y="3270250"/>
                  <a:chExt cx="304800" cy="2743200"/>
                </a:xfrm>
              </p:grpSpPr>
              <p:grpSp>
                <p:nvGrpSpPr>
                  <p:cNvPr id="467" name="Group 466"/>
                  <p:cNvGrpSpPr/>
                  <p:nvPr/>
                </p:nvGrpSpPr>
                <p:grpSpPr>
                  <a:xfrm>
                    <a:off x="7461250" y="3270250"/>
                    <a:ext cx="304800" cy="611188"/>
                    <a:chOff x="4337050" y="601662"/>
                    <a:chExt cx="609600" cy="611188"/>
                  </a:xfrm>
                </p:grpSpPr>
                <p:cxnSp>
                  <p:nvCxnSpPr>
                    <p:cNvPr id="476" name="Straight Connector 475"/>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7" name="Straight Connector 476"/>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8" name="Straight Connector 477"/>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68" name="Group 467"/>
                  <p:cNvGrpSpPr/>
                  <p:nvPr/>
                </p:nvGrpSpPr>
                <p:grpSpPr>
                  <a:xfrm>
                    <a:off x="7461250" y="4335462"/>
                    <a:ext cx="304800" cy="611188"/>
                    <a:chOff x="4337050" y="601662"/>
                    <a:chExt cx="609600" cy="611188"/>
                  </a:xfrm>
                </p:grpSpPr>
                <p:cxnSp>
                  <p:nvCxnSpPr>
                    <p:cNvPr id="473" name="Straight Connector 472"/>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4" name="Straight Connector 473"/>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5" name="Straight Connector 474"/>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69" name="Group 468"/>
                  <p:cNvGrpSpPr/>
                  <p:nvPr/>
                </p:nvGrpSpPr>
                <p:grpSpPr>
                  <a:xfrm>
                    <a:off x="7461250" y="5402262"/>
                    <a:ext cx="304800" cy="611188"/>
                    <a:chOff x="4337050" y="601662"/>
                    <a:chExt cx="609600" cy="611188"/>
                  </a:xfrm>
                </p:grpSpPr>
                <p:cxnSp>
                  <p:nvCxnSpPr>
                    <p:cNvPr id="470" name="Straight Connector 469"/>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1" name="Straight Connector 470"/>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72" name="Straight Connector 471"/>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grpSp>
            <p:nvGrpSpPr>
              <p:cNvPr id="463" name="Group 462"/>
              <p:cNvGrpSpPr/>
              <p:nvPr/>
            </p:nvGrpSpPr>
            <p:grpSpPr>
              <a:xfrm>
                <a:off x="5099050" y="3422650"/>
                <a:ext cx="1371600" cy="2743200"/>
                <a:chOff x="5099050" y="3422650"/>
                <a:chExt cx="1371600" cy="2743200"/>
              </a:xfrm>
            </p:grpSpPr>
            <p:grpSp>
              <p:nvGrpSpPr>
                <p:cNvPr id="450" name="Group 449"/>
                <p:cNvGrpSpPr/>
                <p:nvPr/>
              </p:nvGrpSpPr>
              <p:grpSpPr>
                <a:xfrm>
                  <a:off x="6165850" y="3422650"/>
                  <a:ext cx="304800" cy="2743200"/>
                  <a:chOff x="7461250" y="3270250"/>
                  <a:chExt cx="304800" cy="2743200"/>
                </a:xfrm>
              </p:grpSpPr>
              <p:grpSp>
                <p:nvGrpSpPr>
                  <p:cNvPr id="451" name="Group 450"/>
                  <p:cNvGrpSpPr/>
                  <p:nvPr/>
                </p:nvGrpSpPr>
                <p:grpSpPr>
                  <a:xfrm>
                    <a:off x="7461250" y="3270250"/>
                    <a:ext cx="304800" cy="611188"/>
                    <a:chOff x="4337050" y="601662"/>
                    <a:chExt cx="609600" cy="611188"/>
                  </a:xfrm>
                </p:grpSpPr>
                <p:cxnSp>
                  <p:nvCxnSpPr>
                    <p:cNvPr id="460" name="Straight Connector 459"/>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61" name="Straight Connector 460"/>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62" name="Straight Connector 461"/>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52" name="Group 451"/>
                  <p:cNvGrpSpPr/>
                  <p:nvPr/>
                </p:nvGrpSpPr>
                <p:grpSpPr>
                  <a:xfrm>
                    <a:off x="7461250" y="4335462"/>
                    <a:ext cx="304800" cy="611188"/>
                    <a:chOff x="4337050" y="601662"/>
                    <a:chExt cx="609600" cy="611188"/>
                  </a:xfrm>
                </p:grpSpPr>
                <p:cxnSp>
                  <p:nvCxnSpPr>
                    <p:cNvPr id="457" name="Straight Connector 456"/>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58" name="Straight Connector 457"/>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59" name="Straight Connector 458"/>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53" name="Group 452"/>
                  <p:cNvGrpSpPr/>
                  <p:nvPr/>
                </p:nvGrpSpPr>
                <p:grpSpPr>
                  <a:xfrm>
                    <a:off x="7461250" y="5402262"/>
                    <a:ext cx="304800" cy="611188"/>
                    <a:chOff x="4337050" y="601662"/>
                    <a:chExt cx="609600" cy="611188"/>
                  </a:xfrm>
                </p:grpSpPr>
                <p:cxnSp>
                  <p:nvCxnSpPr>
                    <p:cNvPr id="454" name="Straight Connector 453"/>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55" name="Straight Connector 454"/>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56" name="Straight Connector 455"/>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nvGrpSpPr>
                <p:cNvPr id="449" name="Group 448"/>
                <p:cNvGrpSpPr/>
                <p:nvPr/>
              </p:nvGrpSpPr>
              <p:grpSpPr>
                <a:xfrm>
                  <a:off x="5099050" y="3422650"/>
                  <a:ext cx="304800" cy="2743200"/>
                  <a:chOff x="7461250" y="3270250"/>
                  <a:chExt cx="304800" cy="2743200"/>
                </a:xfrm>
              </p:grpSpPr>
              <p:grpSp>
                <p:nvGrpSpPr>
                  <p:cNvPr id="415" name="Group 414"/>
                  <p:cNvGrpSpPr/>
                  <p:nvPr/>
                </p:nvGrpSpPr>
                <p:grpSpPr>
                  <a:xfrm>
                    <a:off x="7461250" y="3270250"/>
                    <a:ext cx="304800" cy="611188"/>
                    <a:chOff x="4337050" y="601662"/>
                    <a:chExt cx="609600" cy="611188"/>
                  </a:xfrm>
                </p:grpSpPr>
                <p:cxnSp>
                  <p:nvCxnSpPr>
                    <p:cNvPr id="416" name="Straight Connector 415"/>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17" name="Straight Connector 416"/>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18" name="Straight Connector 417"/>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407" name="Group 406"/>
                  <p:cNvGrpSpPr/>
                  <p:nvPr/>
                </p:nvGrpSpPr>
                <p:grpSpPr>
                  <a:xfrm>
                    <a:off x="7461250" y="4335462"/>
                    <a:ext cx="304800" cy="611188"/>
                    <a:chOff x="4337050" y="601662"/>
                    <a:chExt cx="609600" cy="611188"/>
                  </a:xfrm>
                </p:grpSpPr>
                <p:cxnSp>
                  <p:nvCxnSpPr>
                    <p:cNvPr id="408" name="Straight Connector 407"/>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09" name="Straight Connector 408"/>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10" name="Straight Connector 409"/>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399" name="Group 398"/>
                  <p:cNvGrpSpPr/>
                  <p:nvPr/>
                </p:nvGrpSpPr>
                <p:grpSpPr>
                  <a:xfrm>
                    <a:off x="7461250" y="5402262"/>
                    <a:ext cx="304800" cy="611188"/>
                    <a:chOff x="4337050" y="601662"/>
                    <a:chExt cx="609600" cy="611188"/>
                  </a:xfrm>
                </p:grpSpPr>
                <p:cxnSp>
                  <p:nvCxnSpPr>
                    <p:cNvPr id="400" name="Straight Connector 399"/>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01" name="Straight Connector 400"/>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402" name="Straight Connector 401"/>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grpSp>
            <p:nvGrpSpPr>
              <p:cNvPr id="242" name="Group 241"/>
              <p:cNvGrpSpPr/>
              <p:nvPr/>
            </p:nvGrpSpPr>
            <p:grpSpPr>
              <a:xfrm>
                <a:off x="4337050" y="3346450"/>
                <a:ext cx="762000" cy="762000"/>
                <a:chOff x="2660650" y="1517650"/>
                <a:chExt cx="762000" cy="762000"/>
              </a:xfrm>
            </p:grpSpPr>
            <p:grpSp>
              <p:nvGrpSpPr>
                <p:cNvPr id="379" name="Group 378"/>
                <p:cNvGrpSpPr/>
                <p:nvPr/>
              </p:nvGrpSpPr>
              <p:grpSpPr>
                <a:xfrm rot="5400000">
                  <a:off x="2737644" y="1593056"/>
                  <a:ext cx="609600" cy="611188"/>
                  <a:chOff x="2889250" y="1744662"/>
                  <a:chExt cx="609600" cy="611188"/>
                </a:xfrm>
              </p:grpSpPr>
              <p:cxnSp>
                <p:nvCxnSpPr>
                  <p:cNvPr id="392" name="Straight Connector 391"/>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93" name="Straight Connector 392"/>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94" name="Straight Connector 393"/>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80" name="Straight Connector 379"/>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81" name="Straight Connector 380"/>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82" name="Straight Connector 381"/>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83" name="Oval 382"/>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4" name="Oval 383"/>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5" name="Oval 384"/>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6" name="Oval 385"/>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7" name="Oval 386"/>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8" name="Oval 387"/>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89" name="Oval 388"/>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0" name="Oval 389"/>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91" name="Oval 390"/>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3" name="Group 242"/>
              <p:cNvGrpSpPr/>
              <p:nvPr/>
            </p:nvGrpSpPr>
            <p:grpSpPr>
              <a:xfrm>
                <a:off x="5403850" y="3346450"/>
                <a:ext cx="762000" cy="762000"/>
                <a:chOff x="2660650" y="1517650"/>
                <a:chExt cx="762000" cy="762000"/>
              </a:xfrm>
            </p:grpSpPr>
            <p:grpSp>
              <p:nvGrpSpPr>
                <p:cNvPr id="363" name="Group 362"/>
                <p:cNvGrpSpPr/>
                <p:nvPr/>
              </p:nvGrpSpPr>
              <p:grpSpPr>
                <a:xfrm rot="5400000">
                  <a:off x="2737644" y="1593056"/>
                  <a:ext cx="609600" cy="611188"/>
                  <a:chOff x="2889250" y="1744662"/>
                  <a:chExt cx="609600" cy="611188"/>
                </a:xfrm>
              </p:grpSpPr>
              <p:cxnSp>
                <p:nvCxnSpPr>
                  <p:cNvPr id="376" name="Straight Connector 375"/>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77" name="Straight Connector 376"/>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78" name="Straight Connector 377"/>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64" name="Straight Connector 363"/>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65" name="Straight Connector 364"/>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66" name="Straight Connector 365"/>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67" name="Oval 366"/>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8" name="Oval 367"/>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69" name="Oval 368"/>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0" name="Oval 369"/>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1" name="Oval 370"/>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2" name="Oval 371"/>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3" name="Oval 372"/>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4" name="Oval 373"/>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5" name="Oval 374"/>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4" name="Group 243"/>
              <p:cNvGrpSpPr/>
              <p:nvPr/>
            </p:nvGrpSpPr>
            <p:grpSpPr>
              <a:xfrm>
                <a:off x="6470650" y="3346450"/>
                <a:ext cx="762000" cy="762000"/>
                <a:chOff x="2660650" y="1517650"/>
                <a:chExt cx="762000" cy="762000"/>
              </a:xfrm>
            </p:grpSpPr>
            <p:grpSp>
              <p:nvGrpSpPr>
                <p:cNvPr id="347" name="Group 346"/>
                <p:cNvGrpSpPr/>
                <p:nvPr/>
              </p:nvGrpSpPr>
              <p:grpSpPr>
                <a:xfrm rot="5400000">
                  <a:off x="2737644" y="1593056"/>
                  <a:ext cx="609600" cy="611188"/>
                  <a:chOff x="2889250" y="1744662"/>
                  <a:chExt cx="609600" cy="611188"/>
                </a:xfrm>
              </p:grpSpPr>
              <p:cxnSp>
                <p:nvCxnSpPr>
                  <p:cNvPr id="360" name="Straight Connector 359"/>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61" name="Straight Connector 360"/>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62" name="Straight Connector 361"/>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48" name="Straight Connector 347"/>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49" name="Straight Connector 348"/>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50" name="Straight Connector 349"/>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51" name="Oval 350"/>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2" name="Oval 351"/>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3" name="Oval 352"/>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4" name="Oval 353"/>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5" name="Oval 354"/>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6" name="Oval 355"/>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7" name="Oval 356"/>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8" name="Oval 357"/>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9" name="Oval 358"/>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5" name="Group 244"/>
              <p:cNvGrpSpPr/>
              <p:nvPr/>
            </p:nvGrpSpPr>
            <p:grpSpPr>
              <a:xfrm>
                <a:off x="4337050" y="4413250"/>
                <a:ext cx="762000" cy="762000"/>
                <a:chOff x="2660650" y="1517650"/>
                <a:chExt cx="762000" cy="762000"/>
              </a:xfrm>
            </p:grpSpPr>
            <p:grpSp>
              <p:nvGrpSpPr>
                <p:cNvPr id="331" name="Group 330"/>
                <p:cNvGrpSpPr/>
                <p:nvPr/>
              </p:nvGrpSpPr>
              <p:grpSpPr>
                <a:xfrm rot="5400000">
                  <a:off x="2737644" y="1593056"/>
                  <a:ext cx="609600" cy="611188"/>
                  <a:chOff x="2889250" y="1744662"/>
                  <a:chExt cx="609600" cy="611188"/>
                </a:xfrm>
              </p:grpSpPr>
              <p:cxnSp>
                <p:nvCxnSpPr>
                  <p:cNvPr id="344" name="Straight Connector 343"/>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45" name="Straight Connector 344"/>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46" name="Straight Connector 345"/>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32" name="Straight Connector 331"/>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33" name="Straight Connector 332"/>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34" name="Straight Connector 333"/>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35" name="Oval 334"/>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6" name="Oval 335"/>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7" name="Oval 336"/>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8" name="Oval 337"/>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39" name="Oval 338"/>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0" name="Oval 339"/>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1" name="Oval 340"/>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2" name="Oval 341"/>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43" name="Oval 342"/>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6" name="Group 245"/>
              <p:cNvGrpSpPr/>
              <p:nvPr/>
            </p:nvGrpSpPr>
            <p:grpSpPr>
              <a:xfrm>
                <a:off x="5403850" y="4413250"/>
                <a:ext cx="762000" cy="762000"/>
                <a:chOff x="2660650" y="1517650"/>
                <a:chExt cx="762000" cy="762000"/>
              </a:xfrm>
            </p:grpSpPr>
            <p:grpSp>
              <p:nvGrpSpPr>
                <p:cNvPr id="315" name="Group 314"/>
                <p:cNvGrpSpPr/>
                <p:nvPr/>
              </p:nvGrpSpPr>
              <p:grpSpPr>
                <a:xfrm rot="5400000">
                  <a:off x="2737644" y="1593056"/>
                  <a:ext cx="609600" cy="611188"/>
                  <a:chOff x="2889250" y="1744662"/>
                  <a:chExt cx="609600" cy="611188"/>
                </a:xfrm>
              </p:grpSpPr>
              <p:cxnSp>
                <p:nvCxnSpPr>
                  <p:cNvPr id="328" name="Straight Connector 327"/>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29" name="Straight Connector 328"/>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30" name="Straight Connector 329"/>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16" name="Straight Connector 315"/>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17" name="Straight Connector 316"/>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18" name="Straight Connector 317"/>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19" name="Oval 318"/>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0" name="Oval 319"/>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1" name="Oval 320"/>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2" name="Oval 321"/>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3" name="Oval 322"/>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4" name="Oval 323"/>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5" name="Oval 324"/>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6" name="Oval 325"/>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7" name="Oval 326"/>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7" name="Group 246"/>
              <p:cNvGrpSpPr/>
              <p:nvPr/>
            </p:nvGrpSpPr>
            <p:grpSpPr>
              <a:xfrm>
                <a:off x="6470650" y="4413250"/>
                <a:ext cx="762000" cy="762000"/>
                <a:chOff x="2660650" y="1517650"/>
                <a:chExt cx="762000" cy="762000"/>
              </a:xfrm>
            </p:grpSpPr>
            <p:grpSp>
              <p:nvGrpSpPr>
                <p:cNvPr id="299" name="Group 298"/>
                <p:cNvGrpSpPr/>
                <p:nvPr/>
              </p:nvGrpSpPr>
              <p:grpSpPr>
                <a:xfrm rot="5400000">
                  <a:off x="2737644" y="1593056"/>
                  <a:ext cx="609600" cy="611188"/>
                  <a:chOff x="2889250" y="1744662"/>
                  <a:chExt cx="609600" cy="611188"/>
                </a:xfrm>
              </p:grpSpPr>
              <p:cxnSp>
                <p:nvCxnSpPr>
                  <p:cNvPr id="312" name="Straight Connector 311"/>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13" name="Straight Connector 312"/>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14" name="Straight Connector 313"/>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300" name="Straight Connector 299"/>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01" name="Straight Connector 300"/>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302" name="Straight Connector 301"/>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303" name="Oval 302"/>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4" name="Oval 303"/>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5" name="Oval 304"/>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6" name="Oval 305"/>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7" name="Oval 306"/>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8" name="Oval 307"/>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09" name="Oval 308"/>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10" name="Oval 309"/>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11" name="Oval 310"/>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8" name="Group 247"/>
              <p:cNvGrpSpPr/>
              <p:nvPr/>
            </p:nvGrpSpPr>
            <p:grpSpPr>
              <a:xfrm>
                <a:off x="4337050" y="5480050"/>
                <a:ext cx="762000" cy="762000"/>
                <a:chOff x="2660650" y="1517650"/>
                <a:chExt cx="762000" cy="762000"/>
              </a:xfrm>
            </p:grpSpPr>
            <p:grpSp>
              <p:nvGrpSpPr>
                <p:cNvPr id="283" name="Group 282"/>
                <p:cNvGrpSpPr/>
                <p:nvPr/>
              </p:nvGrpSpPr>
              <p:grpSpPr>
                <a:xfrm rot="5400000">
                  <a:off x="2737644" y="1593056"/>
                  <a:ext cx="609600" cy="611188"/>
                  <a:chOff x="2889250" y="1744662"/>
                  <a:chExt cx="609600" cy="611188"/>
                </a:xfrm>
              </p:grpSpPr>
              <p:cxnSp>
                <p:nvCxnSpPr>
                  <p:cNvPr id="296" name="Straight Connector 295"/>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97" name="Straight Connector 296"/>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98" name="Straight Connector 297"/>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284" name="Straight Connector 283"/>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85" name="Straight Connector 284"/>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86" name="Straight Connector 285"/>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287" name="Oval 286"/>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8" name="Oval 287"/>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89" name="Oval 288"/>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0" name="Oval 289"/>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1" name="Oval 290"/>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2" name="Oval 291"/>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3" name="Oval 292"/>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4" name="Oval 293"/>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95" name="Oval 294"/>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49" name="Group 248"/>
              <p:cNvGrpSpPr/>
              <p:nvPr/>
            </p:nvGrpSpPr>
            <p:grpSpPr>
              <a:xfrm>
                <a:off x="5403850" y="5480050"/>
                <a:ext cx="762000" cy="762000"/>
                <a:chOff x="2660650" y="1517650"/>
                <a:chExt cx="762000" cy="762000"/>
              </a:xfrm>
            </p:grpSpPr>
            <p:grpSp>
              <p:nvGrpSpPr>
                <p:cNvPr id="267" name="Group 266"/>
                <p:cNvGrpSpPr/>
                <p:nvPr/>
              </p:nvGrpSpPr>
              <p:grpSpPr>
                <a:xfrm rot="5400000">
                  <a:off x="2737644" y="1593056"/>
                  <a:ext cx="609600" cy="611188"/>
                  <a:chOff x="2889250" y="1744662"/>
                  <a:chExt cx="609600" cy="611188"/>
                </a:xfrm>
              </p:grpSpPr>
              <p:cxnSp>
                <p:nvCxnSpPr>
                  <p:cNvPr id="280" name="Straight Connector 279"/>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81" name="Straight Connector 280"/>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82" name="Straight Connector 281"/>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268" name="Straight Connector 267"/>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69" name="Straight Connector 268"/>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70" name="Straight Connector 269"/>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271" name="Oval 270"/>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2" name="Oval 271"/>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3" name="Oval 272"/>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4" name="Oval 273"/>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5" name="Oval 274"/>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6" name="Oval 275"/>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7" name="Oval 276"/>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8" name="Oval 277"/>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79" name="Oval 278"/>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250" name="Group 249"/>
              <p:cNvGrpSpPr/>
              <p:nvPr/>
            </p:nvGrpSpPr>
            <p:grpSpPr>
              <a:xfrm>
                <a:off x="6470650" y="5480050"/>
                <a:ext cx="762000" cy="762000"/>
                <a:chOff x="2660650" y="1517650"/>
                <a:chExt cx="762000" cy="762000"/>
              </a:xfrm>
            </p:grpSpPr>
            <p:grpSp>
              <p:nvGrpSpPr>
                <p:cNvPr id="251" name="Group 250"/>
                <p:cNvGrpSpPr/>
                <p:nvPr/>
              </p:nvGrpSpPr>
              <p:grpSpPr>
                <a:xfrm rot="5400000">
                  <a:off x="2737644" y="1593056"/>
                  <a:ext cx="609600" cy="611188"/>
                  <a:chOff x="2889250" y="1744662"/>
                  <a:chExt cx="609600" cy="611188"/>
                </a:xfrm>
              </p:grpSpPr>
              <p:cxnSp>
                <p:nvCxnSpPr>
                  <p:cNvPr id="264" name="Straight Connector 263"/>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65" name="Straight Connector 264"/>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66" name="Straight Connector 265"/>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252" name="Straight Connector 251"/>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53" name="Straight Connector 252"/>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254" name="Straight Connector 253"/>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255" name="Oval 254"/>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6" name="Oval 255"/>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7" name="Oval 256"/>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8" name="Oval 257"/>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59" name="Oval 258"/>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0" name="Oval 259"/>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1" name="Oval 260"/>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2" name="Oval 261"/>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63" name="Oval 262"/>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grpSp>
      <p:grpSp>
        <p:nvGrpSpPr>
          <p:cNvPr id="1131" name="Group 1130"/>
          <p:cNvGrpSpPr/>
          <p:nvPr/>
        </p:nvGrpSpPr>
        <p:grpSpPr>
          <a:xfrm>
            <a:off x="5327650" y="1974850"/>
            <a:ext cx="3048000" cy="3048000"/>
            <a:chOff x="5327650" y="3270250"/>
            <a:chExt cx="3048000" cy="3048000"/>
          </a:xfrm>
        </p:grpSpPr>
        <p:sp>
          <p:nvSpPr>
            <p:cNvPr id="711" name="Rectangle 710"/>
            <p:cNvSpPr/>
            <p:nvPr/>
          </p:nvSpPr>
          <p:spPr bwMode="auto">
            <a:xfrm>
              <a:off x="5403850" y="3346450"/>
              <a:ext cx="2895600" cy="2895600"/>
            </a:xfrm>
            <a:prstGeom prst="rect">
              <a:avLst/>
            </a:prstGeom>
            <a:solidFill>
              <a:schemeClr val="accent3"/>
            </a:solidFill>
            <a:ln w="19050" cap="flat" cmpd="sng" algn="ctr">
              <a:no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nvGrpSpPr>
            <p:cNvPr id="710" name="Group 709"/>
            <p:cNvGrpSpPr/>
            <p:nvPr/>
          </p:nvGrpSpPr>
          <p:grpSpPr>
            <a:xfrm>
              <a:off x="5327650" y="3270250"/>
              <a:ext cx="3048000" cy="3048000"/>
              <a:chOff x="5327650" y="3270250"/>
              <a:chExt cx="3048000" cy="3048000"/>
            </a:xfrm>
          </p:grpSpPr>
          <p:sp>
            <p:nvSpPr>
              <p:cNvPr id="701" name="Rounded Rectangle 700"/>
              <p:cNvSpPr/>
              <p:nvPr/>
            </p:nvSpPr>
            <p:spPr bwMode="auto">
              <a:xfrm>
                <a:off x="5327650" y="32702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2" name="Rounded Rectangle 701"/>
              <p:cNvSpPr/>
              <p:nvPr/>
            </p:nvSpPr>
            <p:spPr bwMode="auto">
              <a:xfrm>
                <a:off x="6394450" y="32702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3" name="Rounded Rectangle 702"/>
              <p:cNvSpPr/>
              <p:nvPr/>
            </p:nvSpPr>
            <p:spPr bwMode="auto">
              <a:xfrm>
                <a:off x="7461250" y="32702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4" name="Rounded Rectangle 703"/>
              <p:cNvSpPr/>
              <p:nvPr/>
            </p:nvSpPr>
            <p:spPr bwMode="auto">
              <a:xfrm>
                <a:off x="5327650" y="43370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5" name="Rounded Rectangle 704"/>
              <p:cNvSpPr/>
              <p:nvPr/>
            </p:nvSpPr>
            <p:spPr bwMode="auto">
              <a:xfrm>
                <a:off x="6394450" y="43370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6" name="Rounded Rectangle 705"/>
              <p:cNvSpPr/>
              <p:nvPr/>
            </p:nvSpPr>
            <p:spPr bwMode="auto">
              <a:xfrm>
                <a:off x="7461250" y="43370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7" name="Rounded Rectangle 706"/>
              <p:cNvSpPr/>
              <p:nvPr/>
            </p:nvSpPr>
            <p:spPr bwMode="auto">
              <a:xfrm>
                <a:off x="5327650" y="54038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8" name="Rounded Rectangle 707"/>
              <p:cNvSpPr/>
              <p:nvPr/>
            </p:nvSpPr>
            <p:spPr bwMode="auto">
              <a:xfrm>
                <a:off x="6394450" y="54038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09" name="Rounded Rectangle 708"/>
              <p:cNvSpPr/>
              <p:nvPr/>
            </p:nvSpPr>
            <p:spPr bwMode="auto">
              <a:xfrm>
                <a:off x="7461250" y="5403850"/>
                <a:ext cx="914400" cy="914400"/>
              </a:xfrm>
              <a:prstGeom prst="roundRect">
                <a:avLst/>
              </a:prstGeom>
              <a:gradFill flip="none" rotWithShape="1">
                <a:gsLst>
                  <a:gs pos="0">
                    <a:srgbClr val="03D4A8"/>
                  </a:gs>
                  <a:gs pos="25000">
                    <a:srgbClr val="21D6E0"/>
                  </a:gs>
                  <a:gs pos="75000">
                    <a:srgbClr val="0087E6"/>
                  </a:gs>
                  <a:gs pos="100000">
                    <a:srgbClr val="005CBF"/>
                  </a:gs>
                </a:gsLst>
                <a:path path="circle">
                  <a:fillToRect l="50000" t="50000" r="50000" b="50000"/>
                </a:path>
                <a:tileRect/>
              </a:gradFill>
              <a:ln w="19050" cap="flat" cmpd="sng" algn="ctr">
                <a:solidFill>
                  <a:schemeClr val="tx2"/>
                </a:solidFill>
                <a:prstDash val="solid"/>
                <a:round/>
                <a:headEnd type="none" w="med" len="med"/>
                <a:tailEnd type="triangle" w="lg" len="med"/>
              </a:ln>
              <a:effectLst>
                <a:outerShdw blurRad="50800" dist="38100" dir="5400000" algn="t" rotWithShape="0">
                  <a:prstClr val="black">
                    <a:alpha val="40000"/>
                  </a:prstClr>
                </a:outerShdw>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2" name="Group 491"/>
            <p:cNvGrpSpPr/>
            <p:nvPr/>
          </p:nvGrpSpPr>
          <p:grpSpPr>
            <a:xfrm>
              <a:off x="5403850" y="3346450"/>
              <a:ext cx="2895600" cy="2895600"/>
              <a:chOff x="4337050" y="3346450"/>
              <a:chExt cx="2895600" cy="2895600"/>
            </a:xfrm>
          </p:grpSpPr>
          <p:grpSp>
            <p:nvGrpSpPr>
              <p:cNvPr id="493" name="Group 492"/>
              <p:cNvGrpSpPr/>
              <p:nvPr/>
            </p:nvGrpSpPr>
            <p:grpSpPr>
              <a:xfrm rot="5400000">
                <a:off x="5099050" y="3422650"/>
                <a:ext cx="1371600" cy="2743200"/>
                <a:chOff x="5099050" y="3422650"/>
                <a:chExt cx="1371600" cy="2743200"/>
              </a:xfrm>
            </p:grpSpPr>
            <p:grpSp>
              <p:nvGrpSpPr>
                <p:cNvPr id="674" name="Group 673"/>
                <p:cNvGrpSpPr/>
                <p:nvPr/>
              </p:nvGrpSpPr>
              <p:grpSpPr>
                <a:xfrm>
                  <a:off x="6165850" y="3422650"/>
                  <a:ext cx="304800" cy="2743200"/>
                  <a:chOff x="7461250" y="3270250"/>
                  <a:chExt cx="304800" cy="2743200"/>
                </a:xfrm>
              </p:grpSpPr>
              <p:grpSp>
                <p:nvGrpSpPr>
                  <p:cNvPr id="688" name="Group 687"/>
                  <p:cNvGrpSpPr/>
                  <p:nvPr/>
                </p:nvGrpSpPr>
                <p:grpSpPr>
                  <a:xfrm>
                    <a:off x="7461250" y="3270250"/>
                    <a:ext cx="304800" cy="611188"/>
                    <a:chOff x="4337050" y="601662"/>
                    <a:chExt cx="609600" cy="611188"/>
                  </a:xfrm>
                </p:grpSpPr>
                <p:cxnSp>
                  <p:nvCxnSpPr>
                    <p:cNvPr id="697" name="Straight Connector 696"/>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8" name="Straight Connector 697"/>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9" name="Straight Connector 698"/>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89" name="Group 688"/>
                  <p:cNvGrpSpPr/>
                  <p:nvPr/>
                </p:nvGrpSpPr>
                <p:grpSpPr>
                  <a:xfrm>
                    <a:off x="7461250" y="4335462"/>
                    <a:ext cx="304800" cy="611188"/>
                    <a:chOff x="4337050" y="601662"/>
                    <a:chExt cx="609600" cy="611188"/>
                  </a:xfrm>
                </p:grpSpPr>
                <p:cxnSp>
                  <p:nvCxnSpPr>
                    <p:cNvPr id="694" name="Straight Connector 693"/>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5" name="Straight Connector 694"/>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6" name="Straight Connector 695"/>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90" name="Group 689"/>
                  <p:cNvGrpSpPr/>
                  <p:nvPr/>
                </p:nvGrpSpPr>
                <p:grpSpPr>
                  <a:xfrm>
                    <a:off x="7461250" y="5402262"/>
                    <a:ext cx="304800" cy="611188"/>
                    <a:chOff x="4337050" y="601662"/>
                    <a:chExt cx="609600" cy="611188"/>
                  </a:xfrm>
                </p:grpSpPr>
                <p:cxnSp>
                  <p:nvCxnSpPr>
                    <p:cNvPr id="691" name="Straight Connector 690"/>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2" name="Straight Connector 691"/>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93" name="Straight Connector 692"/>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nvGrpSpPr>
                <p:cNvPr id="675" name="Group 674"/>
                <p:cNvGrpSpPr/>
                <p:nvPr/>
              </p:nvGrpSpPr>
              <p:grpSpPr>
                <a:xfrm>
                  <a:off x="5099050" y="3422650"/>
                  <a:ext cx="304800" cy="2743200"/>
                  <a:chOff x="7461250" y="3270250"/>
                  <a:chExt cx="304800" cy="2743200"/>
                </a:xfrm>
              </p:grpSpPr>
              <p:grpSp>
                <p:nvGrpSpPr>
                  <p:cNvPr id="676" name="Group 675"/>
                  <p:cNvGrpSpPr/>
                  <p:nvPr/>
                </p:nvGrpSpPr>
                <p:grpSpPr>
                  <a:xfrm>
                    <a:off x="7461250" y="3270250"/>
                    <a:ext cx="304800" cy="611188"/>
                    <a:chOff x="4337050" y="601662"/>
                    <a:chExt cx="609600" cy="611188"/>
                  </a:xfrm>
                </p:grpSpPr>
                <p:cxnSp>
                  <p:nvCxnSpPr>
                    <p:cNvPr id="685" name="Straight Connector 684"/>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6" name="Straight Connector 685"/>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7" name="Straight Connector 686"/>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77" name="Group 676"/>
                  <p:cNvGrpSpPr/>
                  <p:nvPr/>
                </p:nvGrpSpPr>
                <p:grpSpPr>
                  <a:xfrm>
                    <a:off x="7461250" y="4335462"/>
                    <a:ext cx="304800" cy="611188"/>
                    <a:chOff x="4337050" y="601662"/>
                    <a:chExt cx="609600" cy="611188"/>
                  </a:xfrm>
                </p:grpSpPr>
                <p:cxnSp>
                  <p:nvCxnSpPr>
                    <p:cNvPr id="682" name="Straight Connector 681"/>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3" name="Straight Connector 682"/>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4" name="Straight Connector 683"/>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78" name="Group 677"/>
                  <p:cNvGrpSpPr/>
                  <p:nvPr/>
                </p:nvGrpSpPr>
                <p:grpSpPr>
                  <a:xfrm>
                    <a:off x="7461250" y="5402262"/>
                    <a:ext cx="304800" cy="611188"/>
                    <a:chOff x="4337050" y="601662"/>
                    <a:chExt cx="609600" cy="611188"/>
                  </a:xfrm>
                </p:grpSpPr>
                <p:cxnSp>
                  <p:nvCxnSpPr>
                    <p:cNvPr id="679" name="Straight Connector 678"/>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0" name="Straight Connector 679"/>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81" name="Straight Connector 680"/>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grpSp>
            <p:nvGrpSpPr>
              <p:cNvPr id="494" name="Group 493"/>
              <p:cNvGrpSpPr/>
              <p:nvPr/>
            </p:nvGrpSpPr>
            <p:grpSpPr>
              <a:xfrm>
                <a:off x="5099050" y="3422650"/>
                <a:ext cx="1371600" cy="2743200"/>
                <a:chOff x="5099050" y="3422650"/>
                <a:chExt cx="1371600" cy="2743200"/>
              </a:xfrm>
            </p:grpSpPr>
            <p:grpSp>
              <p:nvGrpSpPr>
                <p:cNvPr id="648" name="Group 647"/>
                <p:cNvGrpSpPr/>
                <p:nvPr/>
              </p:nvGrpSpPr>
              <p:grpSpPr>
                <a:xfrm>
                  <a:off x="6165850" y="3422650"/>
                  <a:ext cx="304800" cy="2743200"/>
                  <a:chOff x="7461250" y="3270250"/>
                  <a:chExt cx="304800" cy="2743200"/>
                </a:xfrm>
              </p:grpSpPr>
              <p:grpSp>
                <p:nvGrpSpPr>
                  <p:cNvPr id="662" name="Group 661"/>
                  <p:cNvGrpSpPr/>
                  <p:nvPr/>
                </p:nvGrpSpPr>
                <p:grpSpPr>
                  <a:xfrm>
                    <a:off x="7461250" y="3270250"/>
                    <a:ext cx="304800" cy="611188"/>
                    <a:chOff x="4337050" y="601662"/>
                    <a:chExt cx="609600" cy="611188"/>
                  </a:xfrm>
                </p:grpSpPr>
                <p:cxnSp>
                  <p:nvCxnSpPr>
                    <p:cNvPr id="671" name="Straight Connector 670"/>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72" name="Straight Connector 671"/>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73" name="Straight Connector 672"/>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63" name="Group 662"/>
                  <p:cNvGrpSpPr/>
                  <p:nvPr/>
                </p:nvGrpSpPr>
                <p:grpSpPr>
                  <a:xfrm>
                    <a:off x="7461250" y="4335462"/>
                    <a:ext cx="304800" cy="611188"/>
                    <a:chOff x="4337050" y="601662"/>
                    <a:chExt cx="609600" cy="611188"/>
                  </a:xfrm>
                </p:grpSpPr>
                <p:cxnSp>
                  <p:nvCxnSpPr>
                    <p:cNvPr id="668" name="Straight Connector 667"/>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9" name="Straight Connector 668"/>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70" name="Straight Connector 669"/>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64" name="Group 663"/>
                  <p:cNvGrpSpPr/>
                  <p:nvPr/>
                </p:nvGrpSpPr>
                <p:grpSpPr>
                  <a:xfrm>
                    <a:off x="7461250" y="5402262"/>
                    <a:ext cx="304800" cy="611188"/>
                    <a:chOff x="4337050" y="601662"/>
                    <a:chExt cx="609600" cy="611188"/>
                  </a:xfrm>
                </p:grpSpPr>
                <p:cxnSp>
                  <p:nvCxnSpPr>
                    <p:cNvPr id="665" name="Straight Connector 664"/>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6" name="Straight Connector 665"/>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7" name="Straight Connector 666"/>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nvGrpSpPr>
                <p:cNvPr id="649" name="Group 648"/>
                <p:cNvGrpSpPr/>
                <p:nvPr/>
              </p:nvGrpSpPr>
              <p:grpSpPr>
                <a:xfrm>
                  <a:off x="5099050" y="3422650"/>
                  <a:ext cx="304800" cy="2743200"/>
                  <a:chOff x="7461250" y="3270250"/>
                  <a:chExt cx="304800" cy="2743200"/>
                </a:xfrm>
              </p:grpSpPr>
              <p:grpSp>
                <p:nvGrpSpPr>
                  <p:cNvPr id="650" name="Group 649"/>
                  <p:cNvGrpSpPr/>
                  <p:nvPr/>
                </p:nvGrpSpPr>
                <p:grpSpPr>
                  <a:xfrm>
                    <a:off x="7461250" y="3270250"/>
                    <a:ext cx="304800" cy="611188"/>
                    <a:chOff x="4337050" y="601662"/>
                    <a:chExt cx="609600" cy="611188"/>
                  </a:xfrm>
                </p:grpSpPr>
                <p:cxnSp>
                  <p:nvCxnSpPr>
                    <p:cNvPr id="659" name="Straight Connector 658"/>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0" name="Straight Connector 659"/>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61" name="Straight Connector 660"/>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51" name="Group 650"/>
                  <p:cNvGrpSpPr/>
                  <p:nvPr/>
                </p:nvGrpSpPr>
                <p:grpSpPr>
                  <a:xfrm>
                    <a:off x="7461250" y="4335462"/>
                    <a:ext cx="304800" cy="611188"/>
                    <a:chOff x="4337050" y="601662"/>
                    <a:chExt cx="609600" cy="611188"/>
                  </a:xfrm>
                </p:grpSpPr>
                <p:cxnSp>
                  <p:nvCxnSpPr>
                    <p:cNvPr id="656" name="Straight Connector 655"/>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57" name="Straight Connector 656"/>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58" name="Straight Connector 657"/>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nvGrpSpPr>
                  <p:cNvPr id="652" name="Group 651"/>
                  <p:cNvGrpSpPr/>
                  <p:nvPr/>
                </p:nvGrpSpPr>
                <p:grpSpPr>
                  <a:xfrm>
                    <a:off x="7461250" y="5402262"/>
                    <a:ext cx="304800" cy="611188"/>
                    <a:chOff x="4337050" y="601662"/>
                    <a:chExt cx="609600" cy="611188"/>
                  </a:xfrm>
                </p:grpSpPr>
                <p:cxnSp>
                  <p:nvCxnSpPr>
                    <p:cNvPr id="653" name="Straight Connector 652"/>
                    <p:cNvCxnSpPr/>
                    <p:nvPr/>
                  </p:nvCxnSpPr>
                  <p:spPr bwMode="auto">
                    <a:xfrm>
                      <a:off x="4337050" y="9064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54" name="Straight Connector 653"/>
                    <p:cNvCxnSpPr/>
                    <p:nvPr/>
                  </p:nvCxnSpPr>
                  <p:spPr bwMode="auto">
                    <a:xfrm>
                      <a:off x="4337050" y="12112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cxnSp>
                  <p:nvCxnSpPr>
                    <p:cNvPr id="655" name="Straight Connector 654"/>
                    <p:cNvCxnSpPr/>
                    <p:nvPr/>
                  </p:nvCxnSpPr>
                  <p:spPr bwMode="auto">
                    <a:xfrm>
                      <a:off x="4337050" y="601662"/>
                      <a:ext cx="609600" cy="1588"/>
                    </a:xfrm>
                    <a:prstGeom prst="line">
                      <a:avLst/>
                    </a:prstGeom>
                    <a:noFill/>
                    <a:ln w="25400" cap="flat" cmpd="sng" algn="ctr">
                      <a:solidFill>
                        <a:schemeClr val="tx2">
                          <a:lumMod val="50000"/>
                          <a:lumOff val="50000"/>
                        </a:schemeClr>
                      </a:solidFill>
                      <a:prstDash val="sysDash"/>
                      <a:round/>
                      <a:headEnd type="none" w="med" len="med"/>
                      <a:tailEnd type="none" w="lg" len="med"/>
                    </a:ln>
                    <a:effectLst/>
                  </p:spPr>
                </p:cxnSp>
              </p:grpSp>
            </p:grpSp>
          </p:grpSp>
          <p:grpSp>
            <p:nvGrpSpPr>
              <p:cNvPr id="495" name="Group 494"/>
              <p:cNvGrpSpPr/>
              <p:nvPr/>
            </p:nvGrpSpPr>
            <p:grpSpPr>
              <a:xfrm>
                <a:off x="4337050" y="3346450"/>
                <a:ext cx="762000" cy="762000"/>
                <a:chOff x="2660650" y="1517650"/>
                <a:chExt cx="762000" cy="762000"/>
              </a:xfrm>
            </p:grpSpPr>
            <p:grpSp>
              <p:nvGrpSpPr>
                <p:cNvPr id="632" name="Group 631"/>
                <p:cNvGrpSpPr/>
                <p:nvPr/>
              </p:nvGrpSpPr>
              <p:grpSpPr>
                <a:xfrm rot="5400000">
                  <a:off x="2737644" y="1593056"/>
                  <a:ext cx="609600" cy="611188"/>
                  <a:chOff x="2889250" y="1744662"/>
                  <a:chExt cx="609600" cy="611188"/>
                </a:xfrm>
              </p:grpSpPr>
              <p:cxnSp>
                <p:nvCxnSpPr>
                  <p:cNvPr id="645" name="Straight Connector 644"/>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46" name="Straight Connector 645"/>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47" name="Straight Connector 646"/>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633" name="Straight Connector 632"/>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4" name="Straight Connector 633"/>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5" name="Straight Connector 634"/>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636" name="Oval 635"/>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7" name="Oval 636"/>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8" name="Oval 637"/>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39" name="Oval 638"/>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0" name="Oval 639"/>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1" name="Oval 640"/>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2" name="Oval 641"/>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3" name="Oval 642"/>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44" name="Oval 643"/>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6" name="Group 495"/>
              <p:cNvGrpSpPr/>
              <p:nvPr/>
            </p:nvGrpSpPr>
            <p:grpSpPr>
              <a:xfrm>
                <a:off x="5403850" y="3346450"/>
                <a:ext cx="762000" cy="762000"/>
                <a:chOff x="2660650" y="1517650"/>
                <a:chExt cx="762000" cy="762000"/>
              </a:xfrm>
            </p:grpSpPr>
            <p:grpSp>
              <p:nvGrpSpPr>
                <p:cNvPr id="616" name="Group 615"/>
                <p:cNvGrpSpPr/>
                <p:nvPr/>
              </p:nvGrpSpPr>
              <p:grpSpPr>
                <a:xfrm rot="5400000">
                  <a:off x="2737644" y="1593056"/>
                  <a:ext cx="609600" cy="611188"/>
                  <a:chOff x="2889250" y="1744662"/>
                  <a:chExt cx="609600" cy="611188"/>
                </a:xfrm>
              </p:grpSpPr>
              <p:cxnSp>
                <p:nvCxnSpPr>
                  <p:cNvPr id="629" name="Straight Connector 628"/>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0" name="Straight Connector 629"/>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31" name="Straight Connector 630"/>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617" name="Straight Connector 616"/>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18" name="Straight Connector 617"/>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19" name="Straight Connector 618"/>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620" name="Oval 619"/>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1" name="Oval 620"/>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2" name="Oval 621"/>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3" name="Oval 622"/>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4" name="Oval 623"/>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5" name="Oval 624"/>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6" name="Oval 625"/>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7" name="Oval 626"/>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28" name="Oval 627"/>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7" name="Group 496"/>
              <p:cNvGrpSpPr/>
              <p:nvPr/>
            </p:nvGrpSpPr>
            <p:grpSpPr>
              <a:xfrm>
                <a:off x="6470650" y="3346450"/>
                <a:ext cx="762000" cy="762000"/>
                <a:chOff x="2660650" y="1517650"/>
                <a:chExt cx="762000" cy="762000"/>
              </a:xfrm>
            </p:grpSpPr>
            <p:grpSp>
              <p:nvGrpSpPr>
                <p:cNvPr id="600" name="Group 599"/>
                <p:cNvGrpSpPr/>
                <p:nvPr/>
              </p:nvGrpSpPr>
              <p:grpSpPr>
                <a:xfrm rot="5400000">
                  <a:off x="2737644" y="1593056"/>
                  <a:ext cx="609600" cy="611188"/>
                  <a:chOff x="2889250" y="1744662"/>
                  <a:chExt cx="609600" cy="611188"/>
                </a:xfrm>
              </p:grpSpPr>
              <p:cxnSp>
                <p:nvCxnSpPr>
                  <p:cNvPr id="613" name="Straight Connector 612"/>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14" name="Straight Connector 613"/>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15" name="Straight Connector 614"/>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601" name="Straight Connector 600"/>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02" name="Straight Connector 601"/>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603" name="Straight Connector 602"/>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604" name="Oval 603"/>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5" name="Oval 604"/>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6" name="Oval 605"/>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7" name="Oval 606"/>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8" name="Oval 607"/>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09" name="Oval 608"/>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10" name="Oval 609"/>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11" name="Oval 610"/>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12" name="Oval 611"/>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8" name="Group 497"/>
              <p:cNvGrpSpPr/>
              <p:nvPr/>
            </p:nvGrpSpPr>
            <p:grpSpPr>
              <a:xfrm>
                <a:off x="4337050" y="4413250"/>
                <a:ext cx="762000" cy="762000"/>
                <a:chOff x="2660650" y="1517650"/>
                <a:chExt cx="762000" cy="762000"/>
              </a:xfrm>
            </p:grpSpPr>
            <p:grpSp>
              <p:nvGrpSpPr>
                <p:cNvPr id="584" name="Group 583"/>
                <p:cNvGrpSpPr/>
                <p:nvPr/>
              </p:nvGrpSpPr>
              <p:grpSpPr>
                <a:xfrm rot="5400000">
                  <a:off x="2737644" y="1593056"/>
                  <a:ext cx="609600" cy="611188"/>
                  <a:chOff x="2889250" y="1744662"/>
                  <a:chExt cx="609600" cy="611188"/>
                </a:xfrm>
              </p:grpSpPr>
              <p:cxnSp>
                <p:nvCxnSpPr>
                  <p:cNvPr id="597" name="Straight Connector 596"/>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98" name="Straight Connector 597"/>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99" name="Straight Connector 598"/>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85" name="Straight Connector 584"/>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6" name="Straight Connector 585"/>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7" name="Straight Connector 586"/>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88" name="Oval 587"/>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89" name="Oval 588"/>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0" name="Oval 589"/>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1" name="Oval 590"/>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2" name="Oval 591"/>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3" name="Oval 592"/>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4" name="Oval 593"/>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5" name="Oval 594"/>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96" name="Oval 595"/>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499" name="Group 498"/>
              <p:cNvGrpSpPr/>
              <p:nvPr/>
            </p:nvGrpSpPr>
            <p:grpSpPr>
              <a:xfrm>
                <a:off x="5403850" y="4413250"/>
                <a:ext cx="762000" cy="762000"/>
                <a:chOff x="2660650" y="1517650"/>
                <a:chExt cx="762000" cy="762000"/>
              </a:xfrm>
            </p:grpSpPr>
            <p:grpSp>
              <p:nvGrpSpPr>
                <p:cNvPr id="568" name="Group 567"/>
                <p:cNvGrpSpPr/>
                <p:nvPr/>
              </p:nvGrpSpPr>
              <p:grpSpPr>
                <a:xfrm rot="5400000">
                  <a:off x="2737644" y="1593056"/>
                  <a:ext cx="609600" cy="611188"/>
                  <a:chOff x="2889250" y="1744662"/>
                  <a:chExt cx="609600" cy="611188"/>
                </a:xfrm>
              </p:grpSpPr>
              <p:cxnSp>
                <p:nvCxnSpPr>
                  <p:cNvPr id="581" name="Straight Connector 580"/>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2" name="Straight Connector 581"/>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83" name="Straight Connector 582"/>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69" name="Straight Connector 568"/>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70" name="Straight Connector 569"/>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71" name="Straight Connector 570"/>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72" name="Oval 571"/>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3" name="Oval 572"/>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4" name="Oval 573"/>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5" name="Oval 574"/>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6" name="Oval 575"/>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7" name="Oval 576"/>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8" name="Oval 577"/>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79" name="Oval 578"/>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80" name="Oval 579"/>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00" name="Group 499"/>
              <p:cNvGrpSpPr/>
              <p:nvPr/>
            </p:nvGrpSpPr>
            <p:grpSpPr>
              <a:xfrm>
                <a:off x="6470650" y="4413250"/>
                <a:ext cx="762000" cy="762000"/>
                <a:chOff x="2660650" y="1517650"/>
                <a:chExt cx="762000" cy="762000"/>
              </a:xfrm>
            </p:grpSpPr>
            <p:grpSp>
              <p:nvGrpSpPr>
                <p:cNvPr id="552" name="Group 551"/>
                <p:cNvGrpSpPr/>
                <p:nvPr/>
              </p:nvGrpSpPr>
              <p:grpSpPr>
                <a:xfrm rot="5400000">
                  <a:off x="2737644" y="1593056"/>
                  <a:ext cx="609600" cy="611188"/>
                  <a:chOff x="2889250" y="1744662"/>
                  <a:chExt cx="609600" cy="611188"/>
                </a:xfrm>
              </p:grpSpPr>
              <p:cxnSp>
                <p:nvCxnSpPr>
                  <p:cNvPr id="565" name="Straight Connector 564"/>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66" name="Straight Connector 565"/>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67" name="Straight Connector 566"/>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53" name="Straight Connector 552"/>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54" name="Straight Connector 553"/>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55" name="Straight Connector 554"/>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56" name="Oval 555"/>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7" name="Oval 556"/>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8" name="Oval 557"/>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59" name="Oval 558"/>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0" name="Oval 559"/>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1" name="Oval 560"/>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2" name="Oval 561"/>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3" name="Oval 562"/>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64" name="Oval 563"/>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01" name="Group 500"/>
              <p:cNvGrpSpPr/>
              <p:nvPr/>
            </p:nvGrpSpPr>
            <p:grpSpPr>
              <a:xfrm>
                <a:off x="4337050" y="5480050"/>
                <a:ext cx="762000" cy="762000"/>
                <a:chOff x="2660650" y="1517650"/>
                <a:chExt cx="762000" cy="762000"/>
              </a:xfrm>
            </p:grpSpPr>
            <p:grpSp>
              <p:nvGrpSpPr>
                <p:cNvPr id="536" name="Group 535"/>
                <p:cNvGrpSpPr/>
                <p:nvPr/>
              </p:nvGrpSpPr>
              <p:grpSpPr>
                <a:xfrm rot="5400000">
                  <a:off x="2737644" y="1593056"/>
                  <a:ext cx="609600" cy="611188"/>
                  <a:chOff x="2889250" y="1744662"/>
                  <a:chExt cx="609600" cy="611188"/>
                </a:xfrm>
              </p:grpSpPr>
              <p:cxnSp>
                <p:nvCxnSpPr>
                  <p:cNvPr id="549" name="Straight Connector 548"/>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50" name="Straight Connector 549"/>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51" name="Straight Connector 550"/>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37" name="Straight Connector 536"/>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38" name="Straight Connector 537"/>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39" name="Straight Connector 538"/>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40" name="Oval 539"/>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1" name="Oval 540"/>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2" name="Oval 541"/>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3" name="Oval 542"/>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4" name="Oval 543"/>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5" name="Oval 544"/>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6" name="Oval 545"/>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7" name="Oval 546"/>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48" name="Oval 547"/>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02" name="Group 501"/>
              <p:cNvGrpSpPr/>
              <p:nvPr/>
            </p:nvGrpSpPr>
            <p:grpSpPr>
              <a:xfrm>
                <a:off x="5403850" y="5480050"/>
                <a:ext cx="762000" cy="762000"/>
                <a:chOff x="2660650" y="1517650"/>
                <a:chExt cx="762000" cy="762000"/>
              </a:xfrm>
            </p:grpSpPr>
            <p:grpSp>
              <p:nvGrpSpPr>
                <p:cNvPr id="520" name="Group 519"/>
                <p:cNvGrpSpPr/>
                <p:nvPr/>
              </p:nvGrpSpPr>
              <p:grpSpPr>
                <a:xfrm rot="5400000">
                  <a:off x="2737644" y="1593056"/>
                  <a:ext cx="609600" cy="611188"/>
                  <a:chOff x="2889250" y="1744662"/>
                  <a:chExt cx="609600" cy="611188"/>
                </a:xfrm>
              </p:grpSpPr>
              <p:cxnSp>
                <p:nvCxnSpPr>
                  <p:cNvPr id="533" name="Straight Connector 532"/>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34" name="Straight Connector 533"/>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35" name="Straight Connector 534"/>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21" name="Straight Connector 520"/>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22" name="Straight Connector 521"/>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23" name="Straight Connector 522"/>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24" name="Oval 523"/>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5" name="Oval 524"/>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6" name="Oval 525"/>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7" name="Oval 526"/>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8" name="Oval 527"/>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29" name="Oval 528"/>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0" name="Oval 529"/>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1" name="Oval 530"/>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32" name="Oval 531"/>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nvGrpSpPr>
              <p:cNvPr id="503" name="Group 502"/>
              <p:cNvGrpSpPr/>
              <p:nvPr/>
            </p:nvGrpSpPr>
            <p:grpSpPr>
              <a:xfrm>
                <a:off x="6470650" y="5480050"/>
                <a:ext cx="762000" cy="762000"/>
                <a:chOff x="2660650" y="1517650"/>
                <a:chExt cx="762000" cy="762000"/>
              </a:xfrm>
            </p:grpSpPr>
            <p:grpSp>
              <p:nvGrpSpPr>
                <p:cNvPr id="504" name="Group 503"/>
                <p:cNvGrpSpPr/>
                <p:nvPr/>
              </p:nvGrpSpPr>
              <p:grpSpPr>
                <a:xfrm rot="5400000">
                  <a:off x="2737644" y="1593056"/>
                  <a:ext cx="609600" cy="611188"/>
                  <a:chOff x="2889250" y="1744662"/>
                  <a:chExt cx="609600" cy="611188"/>
                </a:xfrm>
              </p:grpSpPr>
              <p:cxnSp>
                <p:nvCxnSpPr>
                  <p:cNvPr id="517" name="Straight Connector 516"/>
                  <p:cNvCxnSpPr/>
                  <p:nvPr/>
                </p:nvCxnSpPr>
                <p:spPr bwMode="auto">
                  <a:xfrm>
                    <a:off x="2889250" y="20494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18" name="Straight Connector 517"/>
                  <p:cNvCxnSpPr/>
                  <p:nvPr/>
                </p:nvCxnSpPr>
                <p:spPr bwMode="auto">
                  <a:xfrm>
                    <a:off x="2889250" y="2354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19" name="Straight Connector 518"/>
                  <p:cNvCxnSpPr/>
                  <p:nvPr/>
                </p:nvCxnSpPr>
                <p:spPr bwMode="auto">
                  <a:xfrm>
                    <a:off x="2889250" y="17446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grpSp>
            <p:cxnSp>
              <p:nvCxnSpPr>
                <p:cNvPr id="505" name="Straight Connector 504"/>
                <p:cNvCxnSpPr/>
                <p:nvPr/>
              </p:nvCxnSpPr>
              <p:spPr bwMode="auto">
                <a:xfrm>
                  <a:off x="2736850" y="18970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06" name="Straight Connector 505"/>
                <p:cNvCxnSpPr/>
                <p:nvPr/>
              </p:nvCxnSpPr>
              <p:spPr bwMode="auto">
                <a:xfrm>
                  <a:off x="2736850" y="22018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cxnSp>
              <p:nvCxnSpPr>
                <p:cNvPr id="507" name="Straight Connector 506"/>
                <p:cNvCxnSpPr/>
                <p:nvPr/>
              </p:nvCxnSpPr>
              <p:spPr bwMode="auto">
                <a:xfrm>
                  <a:off x="2736850" y="1592262"/>
                  <a:ext cx="609600" cy="1588"/>
                </a:xfrm>
                <a:prstGeom prst="line">
                  <a:avLst/>
                </a:prstGeom>
                <a:noFill/>
                <a:ln w="25400" cap="flat" cmpd="sng" algn="ctr">
                  <a:solidFill>
                    <a:schemeClr val="tx1">
                      <a:lumMod val="50000"/>
                    </a:schemeClr>
                  </a:solidFill>
                  <a:prstDash val="solid"/>
                  <a:round/>
                  <a:headEnd type="none" w="med" len="med"/>
                  <a:tailEnd type="none" w="lg" len="med"/>
                </a:ln>
                <a:effectLst/>
              </p:spPr>
            </p:cxnSp>
            <p:sp>
              <p:nvSpPr>
                <p:cNvPr id="508" name="Oval 507"/>
                <p:cNvSpPr/>
                <p:nvPr/>
              </p:nvSpPr>
              <p:spPr bwMode="auto">
                <a:xfrm>
                  <a:off x="26606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09" name="Oval 508"/>
                <p:cNvSpPr/>
                <p:nvPr/>
              </p:nvSpPr>
              <p:spPr bwMode="auto">
                <a:xfrm>
                  <a:off x="29654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0" name="Oval 509"/>
                <p:cNvSpPr/>
                <p:nvPr/>
              </p:nvSpPr>
              <p:spPr bwMode="auto">
                <a:xfrm>
                  <a:off x="3270250" y="15176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1" name="Oval 510"/>
                <p:cNvSpPr/>
                <p:nvPr/>
              </p:nvSpPr>
              <p:spPr bwMode="auto">
                <a:xfrm>
                  <a:off x="26606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2" name="Oval 511"/>
                <p:cNvSpPr/>
                <p:nvPr/>
              </p:nvSpPr>
              <p:spPr bwMode="auto">
                <a:xfrm>
                  <a:off x="29654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3" name="Oval 512"/>
                <p:cNvSpPr/>
                <p:nvPr/>
              </p:nvSpPr>
              <p:spPr bwMode="auto">
                <a:xfrm>
                  <a:off x="3270250" y="18224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4" name="Oval 513"/>
                <p:cNvSpPr/>
                <p:nvPr/>
              </p:nvSpPr>
              <p:spPr bwMode="auto">
                <a:xfrm>
                  <a:off x="26606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5" name="Oval 514"/>
                <p:cNvSpPr/>
                <p:nvPr/>
              </p:nvSpPr>
              <p:spPr bwMode="auto">
                <a:xfrm>
                  <a:off x="29654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16" name="Oval 515"/>
                <p:cNvSpPr/>
                <p:nvPr/>
              </p:nvSpPr>
              <p:spPr bwMode="auto">
                <a:xfrm>
                  <a:off x="3270250" y="2127250"/>
                  <a:ext cx="152400" cy="152400"/>
                </a:xfrm>
                <a:prstGeom prst="ellipse">
                  <a:avLst/>
                </a:prstGeom>
                <a:solidFill>
                  <a:srgbClr val="C00000"/>
                </a:solidFill>
                <a:ln w="19050" cap="flat" cmpd="sng" algn="ctr">
                  <a:solidFill>
                    <a:schemeClr val="tx2"/>
                  </a:solidFill>
                  <a:prstDash val="solid"/>
                  <a:round/>
                  <a:headEnd type="none" w="med" len="med"/>
                  <a:tailEnd type="triangle" w="lg" len="med"/>
                </a:ln>
                <a:effectLst/>
              </p:spPr>
              <p:txBody>
                <a:bodyPr vert="horz" wrap="none" lIns="45720" tIns="45720" rIns="45720" bIns="45720" numCol="1" rtlCol="0" anchor="ctr"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grpSp>
        </p:grpSp>
      </p:grpSp>
      <p:sp>
        <p:nvSpPr>
          <p:cNvPr id="1134" name="Title 1133"/>
          <p:cNvSpPr>
            <a:spLocks noGrp="1"/>
          </p:cNvSpPr>
          <p:nvPr>
            <p:ph type="title"/>
          </p:nvPr>
        </p:nvSpPr>
        <p:spPr/>
        <p:txBody>
          <a:bodyPr/>
          <a:lstStyle/>
          <a:p>
            <a:r>
              <a:rPr lang="en-US" dirty="0" smtClean="0"/>
              <a:t>Bulk Synchronous Programming</a:t>
            </a:r>
            <a:endParaRPr lang="en-US" dirty="0"/>
          </a:p>
        </p:txBody>
      </p:sp>
      <p:sp>
        <p:nvSpPr>
          <p:cNvPr id="1135" name="Content Placeholder 1134"/>
          <p:cNvSpPr>
            <a:spLocks noGrp="1"/>
          </p:cNvSpPr>
          <p:nvPr>
            <p:ph idx="1"/>
          </p:nvPr>
        </p:nvSpPr>
        <p:spPr>
          <a:xfrm>
            <a:off x="290513" y="1368425"/>
            <a:ext cx="4656137" cy="5064125"/>
          </a:xfrm>
        </p:spPr>
        <p:txBody>
          <a:bodyPr/>
          <a:lstStyle/>
          <a:p>
            <a:r>
              <a:rPr lang="en-US" dirty="0" smtClean="0"/>
              <a:t>Solving Problem Over Grid</a:t>
            </a:r>
          </a:p>
          <a:p>
            <a:pPr lvl="1"/>
            <a:r>
              <a:rPr lang="en-US" dirty="0" smtClean="0"/>
              <a:t>E.g., finite-element computation</a:t>
            </a:r>
          </a:p>
          <a:p>
            <a:r>
              <a:rPr lang="en-US" dirty="0" smtClean="0"/>
              <a:t>Partition into Regions</a:t>
            </a:r>
          </a:p>
          <a:p>
            <a:pPr lvl="1"/>
            <a:r>
              <a:rPr lang="en-US" dirty="0" smtClean="0"/>
              <a:t>p regions for p processors</a:t>
            </a:r>
          </a:p>
          <a:p>
            <a:r>
              <a:rPr lang="en-US" dirty="0" smtClean="0"/>
              <a:t>Map Region per Processor</a:t>
            </a:r>
          </a:p>
          <a:p>
            <a:pPr lvl="1"/>
            <a:r>
              <a:rPr lang="en-US" dirty="0" smtClean="0"/>
              <a:t>Local computation sequential</a:t>
            </a:r>
          </a:p>
          <a:p>
            <a:pPr lvl="1"/>
            <a:r>
              <a:rPr lang="en-US" dirty="0" smtClean="0"/>
              <a:t>Periodically communicate boundary values with neighbors</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3346450" y="69850"/>
            <a:ext cx="5762625" cy="779463"/>
          </a:xfrm>
        </p:spPr>
        <p:txBody>
          <a:bodyPr/>
          <a:lstStyle/>
          <a:p>
            <a:pPr eaLnBrk="1" hangingPunct="1">
              <a:defRPr/>
            </a:pPr>
            <a:r>
              <a:rPr lang="en-US" dirty="0" smtClean="0"/>
              <a:t>Typical HPC Operation</a:t>
            </a:r>
          </a:p>
        </p:txBody>
      </p:sp>
      <p:sp>
        <p:nvSpPr>
          <p:cNvPr id="493571" name="Rectangle 3"/>
          <p:cNvSpPr>
            <a:spLocks noGrp="1" noChangeArrowheads="1"/>
          </p:cNvSpPr>
          <p:nvPr>
            <p:ph type="body" idx="1"/>
          </p:nvPr>
        </p:nvSpPr>
        <p:spPr>
          <a:xfrm>
            <a:off x="4184650" y="984250"/>
            <a:ext cx="4419600" cy="5105400"/>
          </a:xfrm>
        </p:spPr>
        <p:txBody>
          <a:bodyPr/>
          <a:lstStyle/>
          <a:p>
            <a:pPr eaLnBrk="1" hangingPunct="1">
              <a:defRPr/>
            </a:pPr>
            <a:r>
              <a:rPr lang="en-US" dirty="0" smtClean="0"/>
              <a:t>Characteristics</a:t>
            </a:r>
          </a:p>
          <a:p>
            <a:pPr lvl="1" eaLnBrk="1" hangingPunct="1">
              <a:defRPr/>
            </a:pPr>
            <a:r>
              <a:rPr lang="en-US" dirty="0" smtClean="0"/>
              <a:t>Long-lived processes</a:t>
            </a:r>
          </a:p>
          <a:p>
            <a:pPr lvl="1" eaLnBrk="1" hangingPunct="1">
              <a:defRPr/>
            </a:pPr>
            <a:r>
              <a:rPr lang="en-US" dirty="0" smtClean="0"/>
              <a:t>Make use of spatial locality</a:t>
            </a:r>
          </a:p>
          <a:p>
            <a:pPr lvl="1" eaLnBrk="1" hangingPunct="1">
              <a:defRPr/>
            </a:pPr>
            <a:r>
              <a:rPr lang="en-US" dirty="0" smtClean="0"/>
              <a:t>Hold all program data in memory (no disk access)</a:t>
            </a:r>
          </a:p>
          <a:p>
            <a:pPr lvl="1" eaLnBrk="1" hangingPunct="1">
              <a:defRPr/>
            </a:pPr>
            <a:r>
              <a:rPr lang="en-US" dirty="0" smtClean="0"/>
              <a:t>High bandwidth communication</a:t>
            </a:r>
          </a:p>
          <a:p>
            <a:pPr eaLnBrk="1" hangingPunct="1">
              <a:defRPr/>
            </a:pPr>
            <a:r>
              <a:rPr lang="en-US" dirty="0" smtClean="0"/>
              <a:t>Strengths</a:t>
            </a:r>
          </a:p>
          <a:p>
            <a:pPr lvl="1" eaLnBrk="1" hangingPunct="1">
              <a:defRPr/>
            </a:pPr>
            <a:r>
              <a:rPr lang="en-US" dirty="0" smtClean="0"/>
              <a:t>High utilization of resources</a:t>
            </a:r>
          </a:p>
          <a:p>
            <a:pPr lvl="1" eaLnBrk="1" hangingPunct="1">
              <a:defRPr/>
            </a:pPr>
            <a:r>
              <a:rPr lang="en-US" dirty="0" smtClean="0"/>
              <a:t>Effective for many scientific applications</a:t>
            </a:r>
          </a:p>
          <a:p>
            <a:pPr eaLnBrk="1" hangingPunct="1">
              <a:defRPr/>
            </a:pPr>
            <a:r>
              <a:rPr lang="en-US" dirty="0" smtClean="0"/>
              <a:t>Weaknesses</a:t>
            </a:r>
          </a:p>
          <a:p>
            <a:pPr lvl="1" eaLnBrk="1" hangingPunct="1">
              <a:defRPr/>
            </a:pPr>
            <a:r>
              <a:rPr lang="en-US" dirty="0" smtClean="0"/>
              <a:t>Requires careful tuning of application to resources</a:t>
            </a:r>
          </a:p>
          <a:p>
            <a:pPr lvl="1" eaLnBrk="1" hangingPunct="1">
              <a:defRPr/>
            </a:pPr>
            <a:r>
              <a:rPr lang="en-US" dirty="0" smtClean="0"/>
              <a:t>Intolerant of any variability</a:t>
            </a:r>
          </a:p>
        </p:txBody>
      </p:sp>
      <p:grpSp>
        <p:nvGrpSpPr>
          <p:cNvPr id="24581" name="Group 51"/>
          <p:cNvGrpSpPr>
            <a:grpSpLocks/>
          </p:cNvGrpSpPr>
          <p:nvPr/>
        </p:nvGrpSpPr>
        <p:grpSpPr bwMode="auto">
          <a:xfrm>
            <a:off x="298450" y="1746250"/>
            <a:ext cx="2967038" cy="3124200"/>
            <a:chOff x="-4" y="812"/>
            <a:chExt cx="1869" cy="1968"/>
          </a:xfrm>
        </p:grpSpPr>
        <p:grpSp>
          <p:nvGrpSpPr>
            <p:cNvPr id="24582" name="Group 5"/>
            <p:cNvGrpSpPr>
              <a:grpSpLocks/>
            </p:cNvGrpSpPr>
            <p:nvPr/>
          </p:nvGrpSpPr>
          <p:grpSpPr bwMode="auto">
            <a:xfrm>
              <a:off x="-4" y="1050"/>
              <a:ext cx="1869" cy="1730"/>
              <a:chOff x="432" y="240"/>
              <a:chExt cx="1920" cy="1776"/>
            </a:xfrm>
          </p:grpSpPr>
          <p:sp>
            <p:nvSpPr>
              <p:cNvPr id="24584" name="Line 6"/>
              <p:cNvSpPr>
                <a:spLocks noChangeShapeType="1"/>
              </p:cNvSpPr>
              <p:nvPr/>
            </p:nvSpPr>
            <p:spPr bwMode="auto">
              <a:xfrm>
                <a:off x="624"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5" name="Line 7"/>
              <p:cNvSpPr>
                <a:spLocks noChangeShapeType="1"/>
              </p:cNvSpPr>
              <p:nvPr/>
            </p:nvSpPr>
            <p:spPr bwMode="auto">
              <a:xfrm>
                <a:off x="1008"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6" name="Line 8"/>
              <p:cNvSpPr>
                <a:spLocks noChangeShapeType="1"/>
              </p:cNvSpPr>
              <p:nvPr/>
            </p:nvSpPr>
            <p:spPr bwMode="auto">
              <a:xfrm>
                <a:off x="1392"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7" name="Line 9"/>
              <p:cNvSpPr>
                <a:spLocks noChangeShapeType="1"/>
              </p:cNvSpPr>
              <p:nvPr/>
            </p:nvSpPr>
            <p:spPr bwMode="auto">
              <a:xfrm>
                <a:off x="1776"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8" name="Line 10"/>
              <p:cNvSpPr>
                <a:spLocks noChangeShapeType="1"/>
              </p:cNvSpPr>
              <p:nvPr/>
            </p:nvSpPr>
            <p:spPr bwMode="auto">
              <a:xfrm>
                <a:off x="2160" y="432"/>
                <a:ext cx="0" cy="1584"/>
              </a:xfrm>
              <a:prstGeom prst="line">
                <a:avLst/>
              </a:prstGeom>
              <a:noFill/>
              <a:ln w="76200" cmpd="tri">
                <a:solidFill>
                  <a:srgbClr val="CC0000"/>
                </a:solidFill>
                <a:round/>
                <a:headEnd/>
                <a:tailEnd type="triangle" w="med" len="med"/>
              </a:ln>
            </p:spPr>
            <p:txBody>
              <a:bodyPr/>
              <a:lstStyle/>
              <a:p>
                <a:endParaRPr lang="en-US"/>
              </a:p>
            </p:txBody>
          </p:sp>
          <p:sp>
            <p:nvSpPr>
              <p:cNvPr id="24589" name="Line 11"/>
              <p:cNvSpPr>
                <a:spLocks noChangeShapeType="1"/>
              </p:cNvSpPr>
              <p:nvPr/>
            </p:nvSpPr>
            <p:spPr bwMode="auto">
              <a:xfrm>
                <a:off x="624" y="624"/>
                <a:ext cx="384" cy="48"/>
              </a:xfrm>
              <a:prstGeom prst="line">
                <a:avLst/>
              </a:prstGeom>
              <a:noFill/>
              <a:ln w="9525">
                <a:solidFill>
                  <a:schemeClr val="tx1"/>
                </a:solidFill>
                <a:round/>
                <a:headEnd/>
                <a:tailEnd type="triangle" w="med" len="med"/>
              </a:ln>
            </p:spPr>
            <p:txBody>
              <a:bodyPr/>
              <a:lstStyle/>
              <a:p>
                <a:endParaRPr lang="en-US"/>
              </a:p>
            </p:txBody>
          </p:sp>
          <p:sp>
            <p:nvSpPr>
              <p:cNvPr id="24590" name="Line 12"/>
              <p:cNvSpPr>
                <a:spLocks noChangeShapeType="1"/>
              </p:cNvSpPr>
              <p:nvPr/>
            </p:nvSpPr>
            <p:spPr bwMode="auto">
              <a:xfrm>
                <a:off x="1392" y="720"/>
                <a:ext cx="384" cy="48"/>
              </a:xfrm>
              <a:prstGeom prst="line">
                <a:avLst/>
              </a:prstGeom>
              <a:noFill/>
              <a:ln w="9525">
                <a:solidFill>
                  <a:schemeClr val="tx1"/>
                </a:solidFill>
                <a:round/>
                <a:headEnd/>
                <a:tailEnd type="triangle" w="med" len="med"/>
              </a:ln>
            </p:spPr>
            <p:txBody>
              <a:bodyPr/>
              <a:lstStyle/>
              <a:p>
                <a:endParaRPr lang="en-US"/>
              </a:p>
            </p:txBody>
          </p:sp>
          <p:sp>
            <p:nvSpPr>
              <p:cNvPr id="24591" name="Line 13"/>
              <p:cNvSpPr>
                <a:spLocks noChangeShapeType="1"/>
              </p:cNvSpPr>
              <p:nvPr/>
            </p:nvSpPr>
            <p:spPr bwMode="auto">
              <a:xfrm flipH="1">
                <a:off x="1776" y="816"/>
                <a:ext cx="384" cy="48"/>
              </a:xfrm>
              <a:prstGeom prst="line">
                <a:avLst/>
              </a:prstGeom>
              <a:noFill/>
              <a:ln w="9525">
                <a:solidFill>
                  <a:schemeClr val="tx1"/>
                </a:solidFill>
                <a:round/>
                <a:headEnd/>
                <a:tailEnd type="triangle" w="med" len="med"/>
              </a:ln>
            </p:spPr>
            <p:txBody>
              <a:bodyPr/>
              <a:lstStyle/>
              <a:p>
                <a:endParaRPr lang="en-US"/>
              </a:p>
            </p:txBody>
          </p:sp>
          <p:sp>
            <p:nvSpPr>
              <p:cNvPr id="24592" name="Line 14"/>
              <p:cNvSpPr>
                <a:spLocks noChangeShapeType="1"/>
              </p:cNvSpPr>
              <p:nvPr/>
            </p:nvSpPr>
            <p:spPr bwMode="auto">
              <a:xfrm flipH="1">
                <a:off x="1008" y="912"/>
                <a:ext cx="1152" cy="144"/>
              </a:xfrm>
              <a:prstGeom prst="line">
                <a:avLst/>
              </a:prstGeom>
              <a:noFill/>
              <a:ln w="9525">
                <a:solidFill>
                  <a:schemeClr val="tx1"/>
                </a:solidFill>
                <a:round/>
                <a:headEnd/>
                <a:tailEnd type="triangle" w="med" len="med"/>
              </a:ln>
            </p:spPr>
            <p:txBody>
              <a:bodyPr/>
              <a:lstStyle/>
              <a:p>
                <a:endParaRPr lang="en-US"/>
              </a:p>
            </p:txBody>
          </p:sp>
          <p:sp>
            <p:nvSpPr>
              <p:cNvPr id="24593" name="Line 15"/>
              <p:cNvSpPr>
                <a:spLocks noChangeShapeType="1"/>
              </p:cNvSpPr>
              <p:nvPr/>
            </p:nvSpPr>
            <p:spPr bwMode="auto">
              <a:xfrm>
                <a:off x="1392" y="1200"/>
                <a:ext cx="384" cy="96"/>
              </a:xfrm>
              <a:prstGeom prst="line">
                <a:avLst/>
              </a:prstGeom>
              <a:noFill/>
              <a:ln w="9525">
                <a:solidFill>
                  <a:schemeClr val="tx1"/>
                </a:solidFill>
                <a:round/>
                <a:headEnd/>
                <a:tailEnd type="triangle" w="med" len="med"/>
              </a:ln>
            </p:spPr>
            <p:txBody>
              <a:bodyPr/>
              <a:lstStyle/>
              <a:p>
                <a:endParaRPr lang="en-US"/>
              </a:p>
            </p:txBody>
          </p:sp>
          <p:sp>
            <p:nvSpPr>
              <p:cNvPr id="24594" name="Line 16"/>
              <p:cNvSpPr>
                <a:spLocks noChangeShapeType="1"/>
              </p:cNvSpPr>
              <p:nvPr/>
            </p:nvSpPr>
            <p:spPr bwMode="auto">
              <a:xfrm>
                <a:off x="1776" y="1488"/>
                <a:ext cx="384" cy="96"/>
              </a:xfrm>
              <a:prstGeom prst="line">
                <a:avLst/>
              </a:prstGeom>
              <a:noFill/>
              <a:ln w="9525">
                <a:solidFill>
                  <a:schemeClr val="tx1"/>
                </a:solidFill>
                <a:round/>
                <a:headEnd/>
                <a:tailEnd type="triangle" w="med" len="med"/>
              </a:ln>
            </p:spPr>
            <p:txBody>
              <a:bodyPr/>
              <a:lstStyle/>
              <a:p>
                <a:endParaRPr lang="en-US"/>
              </a:p>
            </p:txBody>
          </p:sp>
          <p:sp>
            <p:nvSpPr>
              <p:cNvPr id="24595" name="Line 17"/>
              <p:cNvSpPr>
                <a:spLocks noChangeShapeType="1"/>
              </p:cNvSpPr>
              <p:nvPr/>
            </p:nvSpPr>
            <p:spPr bwMode="auto">
              <a:xfrm>
                <a:off x="624" y="1344"/>
                <a:ext cx="384" cy="96"/>
              </a:xfrm>
              <a:prstGeom prst="line">
                <a:avLst/>
              </a:prstGeom>
              <a:noFill/>
              <a:ln w="9525">
                <a:solidFill>
                  <a:schemeClr val="tx1"/>
                </a:solidFill>
                <a:round/>
                <a:headEnd/>
                <a:tailEnd type="triangle" w="med" len="med"/>
              </a:ln>
            </p:spPr>
            <p:txBody>
              <a:bodyPr/>
              <a:lstStyle/>
              <a:p>
                <a:endParaRPr lang="en-US"/>
              </a:p>
            </p:txBody>
          </p:sp>
          <p:sp>
            <p:nvSpPr>
              <p:cNvPr id="24596" name="Line 18"/>
              <p:cNvSpPr>
                <a:spLocks noChangeShapeType="1"/>
              </p:cNvSpPr>
              <p:nvPr/>
            </p:nvSpPr>
            <p:spPr bwMode="auto">
              <a:xfrm>
                <a:off x="1008" y="1248"/>
                <a:ext cx="768" cy="192"/>
              </a:xfrm>
              <a:prstGeom prst="line">
                <a:avLst/>
              </a:prstGeom>
              <a:noFill/>
              <a:ln w="9525">
                <a:solidFill>
                  <a:schemeClr val="tx1"/>
                </a:solidFill>
                <a:round/>
                <a:headEnd/>
                <a:tailEnd type="triangle" w="med" len="med"/>
              </a:ln>
            </p:spPr>
            <p:txBody>
              <a:bodyPr/>
              <a:lstStyle/>
              <a:p>
                <a:endParaRPr lang="en-US"/>
              </a:p>
            </p:txBody>
          </p:sp>
          <p:sp>
            <p:nvSpPr>
              <p:cNvPr id="24597" name="Line 19"/>
              <p:cNvSpPr>
                <a:spLocks noChangeShapeType="1"/>
              </p:cNvSpPr>
              <p:nvPr/>
            </p:nvSpPr>
            <p:spPr bwMode="auto">
              <a:xfrm flipH="1">
                <a:off x="624" y="1488"/>
                <a:ext cx="768" cy="192"/>
              </a:xfrm>
              <a:prstGeom prst="line">
                <a:avLst/>
              </a:prstGeom>
              <a:noFill/>
              <a:ln w="9525">
                <a:solidFill>
                  <a:schemeClr val="tx1"/>
                </a:solidFill>
                <a:round/>
                <a:headEnd/>
                <a:tailEnd type="triangle" w="med" len="med"/>
              </a:ln>
            </p:spPr>
            <p:txBody>
              <a:bodyPr/>
              <a:lstStyle/>
              <a:p>
                <a:endParaRPr lang="en-US"/>
              </a:p>
            </p:txBody>
          </p:sp>
          <p:sp>
            <p:nvSpPr>
              <p:cNvPr id="24598" name="Text Box 20"/>
              <p:cNvSpPr txBox="1">
                <a:spLocks noChangeArrowheads="1"/>
              </p:cNvSpPr>
              <p:nvPr/>
            </p:nvSpPr>
            <p:spPr bwMode="auto">
              <a:xfrm>
                <a:off x="432"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1</a:t>
                </a:r>
              </a:p>
            </p:txBody>
          </p:sp>
          <p:sp>
            <p:nvSpPr>
              <p:cNvPr id="24599" name="Text Box 21"/>
              <p:cNvSpPr txBox="1">
                <a:spLocks noChangeArrowheads="1"/>
              </p:cNvSpPr>
              <p:nvPr/>
            </p:nvSpPr>
            <p:spPr bwMode="auto">
              <a:xfrm>
                <a:off x="816"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2</a:t>
                </a:r>
              </a:p>
            </p:txBody>
          </p:sp>
          <p:sp>
            <p:nvSpPr>
              <p:cNvPr id="24600" name="Text Box 22"/>
              <p:cNvSpPr txBox="1">
                <a:spLocks noChangeArrowheads="1"/>
              </p:cNvSpPr>
              <p:nvPr/>
            </p:nvSpPr>
            <p:spPr bwMode="auto">
              <a:xfrm>
                <a:off x="1200"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3</a:t>
                </a:r>
              </a:p>
            </p:txBody>
          </p:sp>
          <p:sp>
            <p:nvSpPr>
              <p:cNvPr id="24601" name="Text Box 23"/>
              <p:cNvSpPr txBox="1">
                <a:spLocks noChangeArrowheads="1"/>
              </p:cNvSpPr>
              <p:nvPr/>
            </p:nvSpPr>
            <p:spPr bwMode="auto">
              <a:xfrm>
                <a:off x="1584"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4</a:t>
                </a:r>
              </a:p>
            </p:txBody>
          </p:sp>
          <p:sp>
            <p:nvSpPr>
              <p:cNvPr id="24602" name="Text Box 24"/>
              <p:cNvSpPr txBox="1">
                <a:spLocks noChangeArrowheads="1"/>
              </p:cNvSpPr>
              <p:nvPr/>
            </p:nvSpPr>
            <p:spPr bwMode="auto">
              <a:xfrm>
                <a:off x="1968" y="240"/>
                <a:ext cx="384" cy="218"/>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5</a:t>
                </a:r>
              </a:p>
            </p:txBody>
          </p:sp>
        </p:grpSp>
        <p:sp>
          <p:nvSpPr>
            <p:cNvPr id="24583" name="Text Box 50"/>
            <p:cNvSpPr txBox="1">
              <a:spLocks noChangeArrowheads="1"/>
            </p:cNvSpPr>
            <p:nvPr/>
          </p:nvSpPr>
          <p:spPr bwMode="auto">
            <a:xfrm>
              <a:off x="332" y="812"/>
              <a:ext cx="1258" cy="214"/>
            </a:xfrm>
            <a:prstGeom prst="rect">
              <a:avLst/>
            </a:prstGeom>
            <a:noFill/>
            <a:ln w="19050">
              <a:noFill/>
              <a:miter lim="800000"/>
              <a:headEnd/>
              <a:tailEnd type="none" w="lg" len="med"/>
            </a:ln>
          </p:spPr>
          <p:txBody>
            <a:bodyPr wrap="none" lIns="45720" rIns="45720">
              <a:spAutoFit/>
            </a:bodyPr>
            <a:lstStyle/>
            <a:p>
              <a:pPr algn="ctr"/>
              <a:r>
                <a:rPr lang="en-US">
                  <a:latin typeface="Helvetica" pitchFamily="34" charset="0"/>
                </a:rPr>
                <a:t>Message Passing</a:t>
              </a: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3346450" y="69850"/>
            <a:ext cx="5762625" cy="779463"/>
          </a:xfrm>
        </p:spPr>
        <p:txBody>
          <a:bodyPr/>
          <a:lstStyle/>
          <a:p>
            <a:pPr eaLnBrk="1" hangingPunct="1">
              <a:defRPr/>
            </a:pPr>
            <a:r>
              <a:rPr lang="en-US" dirty="0" smtClean="0"/>
              <a:t>HPC Fault Tolerance</a:t>
            </a:r>
          </a:p>
        </p:txBody>
      </p:sp>
      <p:sp>
        <p:nvSpPr>
          <p:cNvPr id="509955" name="Rectangle 3"/>
          <p:cNvSpPr>
            <a:spLocks noGrp="1" noChangeArrowheads="1"/>
          </p:cNvSpPr>
          <p:nvPr>
            <p:ph type="body" idx="1"/>
          </p:nvPr>
        </p:nvSpPr>
        <p:spPr>
          <a:xfrm>
            <a:off x="4413250" y="1441450"/>
            <a:ext cx="4419600" cy="4572000"/>
          </a:xfrm>
        </p:spPr>
        <p:txBody>
          <a:bodyPr/>
          <a:lstStyle/>
          <a:p>
            <a:pPr eaLnBrk="1" hangingPunct="1">
              <a:defRPr/>
            </a:pPr>
            <a:r>
              <a:rPr lang="en-US" dirty="0" smtClean="0"/>
              <a:t>Checkpoint</a:t>
            </a:r>
          </a:p>
          <a:p>
            <a:pPr lvl="1" eaLnBrk="1" hangingPunct="1">
              <a:defRPr/>
            </a:pPr>
            <a:r>
              <a:rPr lang="en-US" dirty="0" smtClean="0"/>
              <a:t>Periodically store state of all processes</a:t>
            </a:r>
          </a:p>
          <a:p>
            <a:pPr lvl="1" eaLnBrk="1" hangingPunct="1">
              <a:defRPr/>
            </a:pPr>
            <a:r>
              <a:rPr lang="en-US" dirty="0" smtClean="0"/>
              <a:t>Significant I/O traffic</a:t>
            </a:r>
          </a:p>
          <a:p>
            <a:pPr eaLnBrk="1" hangingPunct="1">
              <a:defRPr/>
            </a:pPr>
            <a:r>
              <a:rPr lang="en-US" dirty="0" smtClean="0"/>
              <a:t>Restore</a:t>
            </a:r>
          </a:p>
          <a:p>
            <a:pPr lvl="1" eaLnBrk="1" hangingPunct="1">
              <a:defRPr/>
            </a:pPr>
            <a:r>
              <a:rPr lang="en-US" dirty="0" smtClean="0"/>
              <a:t>When failure occurs</a:t>
            </a:r>
          </a:p>
          <a:p>
            <a:pPr lvl="1" eaLnBrk="1" hangingPunct="1">
              <a:defRPr/>
            </a:pPr>
            <a:r>
              <a:rPr lang="en-US" dirty="0" smtClean="0"/>
              <a:t>Reset state to that of last checkpoint</a:t>
            </a:r>
          </a:p>
          <a:p>
            <a:pPr lvl="1" eaLnBrk="1" hangingPunct="1">
              <a:defRPr/>
            </a:pPr>
            <a:r>
              <a:rPr lang="en-US" dirty="0" smtClean="0"/>
              <a:t>All intervening computation wasted</a:t>
            </a:r>
          </a:p>
          <a:p>
            <a:pPr eaLnBrk="1" hangingPunct="1">
              <a:defRPr/>
            </a:pPr>
            <a:r>
              <a:rPr lang="en-US" dirty="0" smtClean="0"/>
              <a:t>Performance Scaling</a:t>
            </a:r>
          </a:p>
          <a:p>
            <a:pPr lvl="1" eaLnBrk="1" hangingPunct="1">
              <a:defRPr/>
            </a:pPr>
            <a:r>
              <a:rPr lang="en-US" dirty="0" smtClean="0"/>
              <a:t>Very sensitive to number of failing components</a:t>
            </a:r>
          </a:p>
        </p:txBody>
      </p:sp>
      <p:grpSp>
        <p:nvGrpSpPr>
          <p:cNvPr id="25604" name="Group 4"/>
          <p:cNvGrpSpPr>
            <a:grpSpLocks/>
          </p:cNvGrpSpPr>
          <p:nvPr/>
        </p:nvGrpSpPr>
        <p:grpSpPr bwMode="auto">
          <a:xfrm>
            <a:off x="366713" y="820738"/>
            <a:ext cx="2373312" cy="4354512"/>
            <a:chOff x="375" y="517"/>
            <a:chExt cx="1495" cy="1543"/>
          </a:xfrm>
        </p:grpSpPr>
        <p:sp>
          <p:nvSpPr>
            <p:cNvPr id="25618" name="Line 5"/>
            <p:cNvSpPr>
              <a:spLocks noChangeShapeType="1"/>
            </p:cNvSpPr>
            <p:nvPr/>
          </p:nvSpPr>
          <p:spPr bwMode="auto">
            <a:xfrm>
              <a:off x="375" y="517"/>
              <a:ext cx="0" cy="1543"/>
            </a:xfrm>
            <a:prstGeom prst="line">
              <a:avLst/>
            </a:prstGeom>
            <a:noFill/>
            <a:ln w="76200" cmpd="tri">
              <a:solidFill>
                <a:srgbClr val="CC0000"/>
              </a:solidFill>
              <a:round/>
              <a:headEnd/>
              <a:tailEnd type="triangle" w="med" len="med"/>
            </a:ln>
          </p:spPr>
          <p:txBody>
            <a:bodyPr/>
            <a:lstStyle/>
            <a:p>
              <a:endParaRPr lang="en-US"/>
            </a:p>
          </p:txBody>
        </p:sp>
        <p:sp>
          <p:nvSpPr>
            <p:cNvPr id="25619" name="Line 6"/>
            <p:cNvSpPr>
              <a:spLocks noChangeShapeType="1"/>
            </p:cNvSpPr>
            <p:nvPr/>
          </p:nvSpPr>
          <p:spPr bwMode="auto">
            <a:xfrm>
              <a:off x="749" y="517"/>
              <a:ext cx="0" cy="1543"/>
            </a:xfrm>
            <a:prstGeom prst="line">
              <a:avLst/>
            </a:prstGeom>
            <a:noFill/>
            <a:ln w="76200" cmpd="tri">
              <a:solidFill>
                <a:srgbClr val="CC0000"/>
              </a:solidFill>
              <a:round/>
              <a:headEnd/>
              <a:tailEnd type="triangle" w="med" len="med"/>
            </a:ln>
          </p:spPr>
          <p:txBody>
            <a:bodyPr/>
            <a:lstStyle/>
            <a:p>
              <a:endParaRPr lang="en-US"/>
            </a:p>
          </p:txBody>
        </p:sp>
        <p:sp>
          <p:nvSpPr>
            <p:cNvPr id="25620" name="Line 7"/>
            <p:cNvSpPr>
              <a:spLocks noChangeShapeType="1"/>
            </p:cNvSpPr>
            <p:nvPr/>
          </p:nvSpPr>
          <p:spPr bwMode="auto">
            <a:xfrm>
              <a:off x="1123" y="517"/>
              <a:ext cx="0" cy="1543"/>
            </a:xfrm>
            <a:prstGeom prst="line">
              <a:avLst/>
            </a:prstGeom>
            <a:noFill/>
            <a:ln w="76200" cmpd="tri">
              <a:solidFill>
                <a:srgbClr val="CC0000"/>
              </a:solidFill>
              <a:round/>
              <a:headEnd/>
              <a:tailEnd type="triangle" w="med" len="med"/>
            </a:ln>
          </p:spPr>
          <p:txBody>
            <a:bodyPr/>
            <a:lstStyle/>
            <a:p>
              <a:endParaRPr lang="en-US"/>
            </a:p>
          </p:txBody>
        </p:sp>
        <p:sp>
          <p:nvSpPr>
            <p:cNvPr id="25621" name="Line 8"/>
            <p:cNvSpPr>
              <a:spLocks noChangeShapeType="1"/>
            </p:cNvSpPr>
            <p:nvPr/>
          </p:nvSpPr>
          <p:spPr bwMode="auto">
            <a:xfrm>
              <a:off x="1496" y="517"/>
              <a:ext cx="0" cy="1543"/>
            </a:xfrm>
            <a:prstGeom prst="line">
              <a:avLst/>
            </a:prstGeom>
            <a:noFill/>
            <a:ln w="76200" cmpd="tri">
              <a:solidFill>
                <a:srgbClr val="CC0000"/>
              </a:solidFill>
              <a:round/>
              <a:headEnd/>
              <a:tailEnd type="triangle" w="med" len="med"/>
            </a:ln>
          </p:spPr>
          <p:txBody>
            <a:bodyPr/>
            <a:lstStyle/>
            <a:p>
              <a:endParaRPr lang="en-US"/>
            </a:p>
          </p:txBody>
        </p:sp>
        <p:sp>
          <p:nvSpPr>
            <p:cNvPr id="25622" name="Line 9"/>
            <p:cNvSpPr>
              <a:spLocks noChangeShapeType="1"/>
            </p:cNvSpPr>
            <p:nvPr/>
          </p:nvSpPr>
          <p:spPr bwMode="auto">
            <a:xfrm>
              <a:off x="1870" y="517"/>
              <a:ext cx="0" cy="1543"/>
            </a:xfrm>
            <a:prstGeom prst="line">
              <a:avLst/>
            </a:prstGeom>
            <a:noFill/>
            <a:ln w="76200" cmpd="tri">
              <a:solidFill>
                <a:srgbClr val="CC0000"/>
              </a:solidFill>
              <a:round/>
              <a:headEnd/>
              <a:tailEnd type="triangle" w="med" len="med"/>
            </a:ln>
          </p:spPr>
          <p:txBody>
            <a:bodyPr/>
            <a:lstStyle/>
            <a:p>
              <a:endParaRPr lang="en-US"/>
            </a:p>
          </p:txBody>
        </p:sp>
      </p:grpSp>
      <p:sp>
        <p:nvSpPr>
          <p:cNvPr id="25605" name="Text Box 10"/>
          <p:cNvSpPr txBox="1">
            <a:spLocks noChangeArrowheads="1"/>
          </p:cNvSpPr>
          <p:nvPr/>
        </p:nvSpPr>
        <p:spPr bwMode="auto">
          <a:xfrm>
            <a:off x="69850" y="523875"/>
            <a:ext cx="593725"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1</a:t>
            </a:r>
          </a:p>
        </p:txBody>
      </p:sp>
      <p:sp>
        <p:nvSpPr>
          <p:cNvPr id="25606" name="Text Box 11"/>
          <p:cNvSpPr txBox="1">
            <a:spLocks noChangeArrowheads="1"/>
          </p:cNvSpPr>
          <p:nvPr/>
        </p:nvSpPr>
        <p:spPr bwMode="auto">
          <a:xfrm>
            <a:off x="663575" y="523875"/>
            <a:ext cx="593725"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2</a:t>
            </a:r>
          </a:p>
        </p:txBody>
      </p:sp>
      <p:sp>
        <p:nvSpPr>
          <p:cNvPr id="25607" name="Text Box 12"/>
          <p:cNvSpPr txBox="1">
            <a:spLocks noChangeArrowheads="1"/>
          </p:cNvSpPr>
          <p:nvPr/>
        </p:nvSpPr>
        <p:spPr bwMode="auto">
          <a:xfrm>
            <a:off x="1257300" y="523875"/>
            <a:ext cx="592138"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3</a:t>
            </a:r>
          </a:p>
        </p:txBody>
      </p:sp>
      <p:sp>
        <p:nvSpPr>
          <p:cNvPr id="25608" name="Text Box 13"/>
          <p:cNvSpPr txBox="1">
            <a:spLocks noChangeArrowheads="1"/>
          </p:cNvSpPr>
          <p:nvPr/>
        </p:nvSpPr>
        <p:spPr bwMode="auto">
          <a:xfrm>
            <a:off x="1849438" y="523875"/>
            <a:ext cx="593725"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4</a:t>
            </a:r>
          </a:p>
        </p:txBody>
      </p:sp>
      <p:sp>
        <p:nvSpPr>
          <p:cNvPr id="25609" name="Text Box 14"/>
          <p:cNvSpPr txBox="1">
            <a:spLocks noChangeArrowheads="1"/>
          </p:cNvSpPr>
          <p:nvPr/>
        </p:nvSpPr>
        <p:spPr bwMode="auto">
          <a:xfrm>
            <a:off x="2443163" y="523875"/>
            <a:ext cx="593725" cy="336550"/>
          </a:xfrm>
          <a:prstGeom prst="rect">
            <a:avLst/>
          </a:prstGeom>
          <a:noFill/>
          <a:ln w="9525">
            <a:noFill/>
            <a:miter lim="800000"/>
            <a:headEnd/>
            <a:tailEnd/>
          </a:ln>
        </p:spPr>
        <p:txBody>
          <a:bodyPr>
            <a:spAutoFit/>
          </a:bodyPr>
          <a:lstStyle/>
          <a:p>
            <a:pPr algn="ctr" eaLnBrk="1" hangingPunct="1">
              <a:lnSpc>
                <a:spcPct val="100000"/>
              </a:lnSpc>
            </a:pPr>
            <a:r>
              <a:rPr lang="en-US" sz="1600" b="0">
                <a:latin typeface="Helvetica" pitchFamily="34" charset="0"/>
                <a:cs typeface="Arial" charset="0"/>
              </a:rPr>
              <a:t>P</a:t>
            </a:r>
            <a:r>
              <a:rPr lang="en-US" sz="1600" b="0" baseline="-25000">
                <a:latin typeface="Helvetica" pitchFamily="34" charset="0"/>
                <a:cs typeface="Arial" charset="0"/>
              </a:rPr>
              <a:t>5</a:t>
            </a:r>
          </a:p>
        </p:txBody>
      </p:sp>
      <p:sp>
        <p:nvSpPr>
          <p:cNvPr id="25610" name="Rectangle 15"/>
          <p:cNvSpPr>
            <a:spLocks noChangeArrowheads="1"/>
          </p:cNvSpPr>
          <p:nvPr/>
        </p:nvSpPr>
        <p:spPr bwMode="auto">
          <a:xfrm>
            <a:off x="146050" y="1262063"/>
            <a:ext cx="2819400" cy="358775"/>
          </a:xfrm>
          <a:prstGeom prst="rect">
            <a:avLst/>
          </a:prstGeom>
          <a:solidFill>
            <a:srgbClr val="FFFF99"/>
          </a:solidFill>
          <a:ln w="19050">
            <a:solidFill>
              <a:schemeClr val="tx2"/>
            </a:solidFill>
            <a:miter lim="800000"/>
            <a:headEnd/>
            <a:tailEnd type="none" w="lg" len="med"/>
          </a:ln>
        </p:spPr>
        <p:txBody>
          <a:bodyPr wrap="none" lIns="45720" rIns="45720" anchor="ctr"/>
          <a:lstStyle/>
          <a:p>
            <a:pPr algn="ctr"/>
            <a:r>
              <a:rPr lang="en-US"/>
              <a:t>Checkpoint</a:t>
            </a:r>
          </a:p>
        </p:txBody>
      </p:sp>
      <p:sp>
        <p:nvSpPr>
          <p:cNvPr id="25611" name="Rectangle 16"/>
          <p:cNvSpPr>
            <a:spLocks noChangeArrowheads="1"/>
          </p:cNvSpPr>
          <p:nvPr/>
        </p:nvSpPr>
        <p:spPr bwMode="auto">
          <a:xfrm>
            <a:off x="146050" y="4054475"/>
            <a:ext cx="2819400" cy="358775"/>
          </a:xfrm>
          <a:prstGeom prst="rect">
            <a:avLst/>
          </a:prstGeom>
          <a:solidFill>
            <a:srgbClr val="FFFF99"/>
          </a:solidFill>
          <a:ln w="19050">
            <a:solidFill>
              <a:schemeClr val="tx2"/>
            </a:solidFill>
            <a:miter lim="800000"/>
            <a:headEnd/>
            <a:tailEnd type="none" w="lg" len="med"/>
          </a:ln>
        </p:spPr>
        <p:txBody>
          <a:bodyPr wrap="none" lIns="45720" rIns="45720" anchor="ctr"/>
          <a:lstStyle/>
          <a:p>
            <a:pPr algn="ctr"/>
            <a:r>
              <a:rPr lang="en-US"/>
              <a:t>Checkpoint</a:t>
            </a:r>
          </a:p>
        </p:txBody>
      </p:sp>
      <p:sp>
        <p:nvSpPr>
          <p:cNvPr id="25612" name="Rectangle 17"/>
          <p:cNvSpPr>
            <a:spLocks noChangeArrowheads="1"/>
          </p:cNvSpPr>
          <p:nvPr/>
        </p:nvSpPr>
        <p:spPr bwMode="auto">
          <a:xfrm>
            <a:off x="1441450" y="3041650"/>
            <a:ext cx="228600" cy="228600"/>
          </a:xfrm>
          <a:prstGeom prst="rect">
            <a:avLst/>
          </a:prstGeom>
          <a:solidFill>
            <a:schemeClr val="bg1"/>
          </a:solidFill>
          <a:ln w="19050">
            <a:noFill/>
            <a:miter lim="800000"/>
            <a:headEnd/>
            <a:tailEnd type="none" w="lg" len="med"/>
          </a:ln>
        </p:spPr>
        <p:txBody>
          <a:bodyPr wrap="none" lIns="45720" rIns="45720" anchor="ctr">
            <a:spAutoFit/>
          </a:bodyPr>
          <a:lstStyle/>
          <a:p>
            <a:endParaRPr lang="en-US"/>
          </a:p>
        </p:txBody>
      </p:sp>
      <p:sp>
        <p:nvSpPr>
          <p:cNvPr id="25613" name="Line 18"/>
          <p:cNvSpPr>
            <a:spLocks noChangeShapeType="1"/>
          </p:cNvSpPr>
          <p:nvPr/>
        </p:nvSpPr>
        <p:spPr bwMode="auto">
          <a:xfrm>
            <a:off x="1441450" y="2965450"/>
            <a:ext cx="228600" cy="15240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5614" name="Line 19"/>
          <p:cNvSpPr>
            <a:spLocks noChangeShapeType="1"/>
          </p:cNvSpPr>
          <p:nvPr/>
        </p:nvSpPr>
        <p:spPr bwMode="auto">
          <a:xfrm flipH="1">
            <a:off x="1441450" y="2965450"/>
            <a:ext cx="228600" cy="152400"/>
          </a:xfrm>
          <a:prstGeom prst="line">
            <a:avLst/>
          </a:prstGeom>
          <a:noFill/>
          <a:ln w="19050">
            <a:solidFill>
              <a:schemeClr val="tx2"/>
            </a:solidFill>
            <a:round/>
            <a:headEnd/>
            <a:tailEnd type="none" w="lg" len="med"/>
          </a:ln>
        </p:spPr>
        <p:txBody>
          <a:bodyPr wrap="none" lIns="45720" rIns="45720" anchor="ctr">
            <a:spAutoFit/>
          </a:bodyPr>
          <a:lstStyle/>
          <a:p>
            <a:endParaRPr lang="en-US"/>
          </a:p>
        </p:txBody>
      </p:sp>
      <p:sp>
        <p:nvSpPr>
          <p:cNvPr id="25615" name="Rectangle 20"/>
          <p:cNvSpPr>
            <a:spLocks noChangeArrowheads="1"/>
          </p:cNvSpPr>
          <p:nvPr/>
        </p:nvSpPr>
        <p:spPr bwMode="auto">
          <a:xfrm>
            <a:off x="146050" y="3216275"/>
            <a:ext cx="2819400" cy="358775"/>
          </a:xfrm>
          <a:prstGeom prst="rect">
            <a:avLst/>
          </a:prstGeom>
          <a:solidFill>
            <a:srgbClr val="FFCCFF"/>
          </a:solidFill>
          <a:ln w="19050">
            <a:solidFill>
              <a:schemeClr val="tx2"/>
            </a:solidFill>
            <a:miter lim="800000"/>
            <a:headEnd/>
            <a:tailEnd type="none" w="lg" len="med"/>
          </a:ln>
        </p:spPr>
        <p:txBody>
          <a:bodyPr wrap="none" lIns="45720" rIns="45720" anchor="ctr"/>
          <a:lstStyle/>
          <a:p>
            <a:pPr algn="ctr"/>
            <a:r>
              <a:rPr lang="en-US"/>
              <a:t>Restore</a:t>
            </a:r>
          </a:p>
        </p:txBody>
      </p:sp>
      <p:sp>
        <p:nvSpPr>
          <p:cNvPr id="25616" name="AutoShape 21"/>
          <p:cNvSpPr>
            <a:spLocks/>
          </p:cNvSpPr>
          <p:nvPr/>
        </p:nvSpPr>
        <p:spPr bwMode="auto">
          <a:xfrm>
            <a:off x="3041650" y="1670050"/>
            <a:ext cx="228600" cy="1524000"/>
          </a:xfrm>
          <a:prstGeom prst="rightBrace">
            <a:avLst>
              <a:gd name="adj1" fmla="val 55556"/>
              <a:gd name="adj2" fmla="val 50000"/>
            </a:avLst>
          </a:prstGeom>
          <a:noFill/>
          <a:ln w="19050">
            <a:solidFill>
              <a:schemeClr val="tx2"/>
            </a:solidFill>
            <a:round/>
            <a:headEnd/>
            <a:tailEnd type="none" w="lg" len="med"/>
          </a:ln>
        </p:spPr>
        <p:txBody>
          <a:bodyPr lIns="45720" rIns="45720" anchor="ctr">
            <a:spAutoFit/>
          </a:bodyPr>
          <a:lstStyle/>
          <a:p>
            <a:endParaRPr lang="en-US"/>
          </a:p>
        </p:txBody>
      </p:sp>
      <p:sp>
        <p:nvSpPr>
          <p:cNvPr id="25617" name="Text Box 22"/>
          <p:cNvSpPr txBox="1">
            <a:spLocks noChangeArrowheads="1"/>
          </p:cNvSpPr>
          <p:nvPr/>
        </p:nvSpPr>
        <p:spPr bwMode="auto">
          <a:xfrm>
            <a:off x="3300413" y="2225675"/>
            <a:ext cx="1501775" cy="587375"/>
          </a:xfrm>
          <a:prstGeom prst="rect">
            <a:avLst/>
          </a:prstGeom>
          <a:noFill/>
          <a:ln w="19050">
            <a:noFill/>
            <a:miter lim="800000"/>
            <a:headEnd/>
            <a:tailEnd type="none" w="lg" len="med"/>
          </a:ln>
        </p:spPr>
        <p:txBody>
          <a:bodyPr wrap="none" lIns="45720" rIns="45720">
            <a:spAutoFit/>
          </a:bodyPr>
          <a:lstStyle/>
          <a:p>
            <a:r>
              <a:rPr lang="en-US"/>
              <a:t>Wasted</a:t>
            </a:r>
          </a:p>
          <a:p>
            <a:r>
              <a:rPr lang="en-US"/>
              <a:t>Computation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99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99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99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99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99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99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99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99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en-US" dirty="0" smtClean="0"/>
              <a:t>Examples of Big Data Sources</a:t>
            </a:r>
          </a:p>
        </p:txBody>
      </p:sp>
      <p:sp>
        <p:nvSpPr>
          <p:cNvPr id="520195" name="Rectangle 3"/>
          <p:cNvSpPr>
            <a:spLocks noGrp="1" noChangeArrowheads="1"/>
          </p:cNvSpPr>
          <p:nvPr>
            <p:ph type="body" idx="1"/>
          </p:nvPr>
        </p:nvSpPr>
        <p:spPr>
          <a:xfrm>
            <a:off x="290513" y="1368425"/>
            <a:ext cx="6180137" cy="5064125"/>
          </a:xfrm>
        </p:spPr>
        <p:txBody>
          <a:bodyPr/>
          <a:lstStyle/>
          <a:p>
            <a:pPr eaLnBrk="1" hangingPunct="1">
              <a:defRPr/>
            </a:pPr>
            <a:r>
              <a:rPr lang="en-US" dirty="0" smtClean="0"/>
              <a:t>Wal-Mart</a:t>
            </a:r>
          </a:p>
          <a:p>
            <a:pPr lvl="1" eaLnBrk="1" hangingPunct="1">
              <a:defRPr/>
            </a:pPr>
            <a:r>
              <a:rPr lang="en-US" dirty="0" smtClean="0"/>
              <a:t>267 million items/day, sold at 6,000 stores</a:t>
            </a:r>
          </a:p>
          <a:p>
            <a:pPr lvl="1" eaLnBrk="1" hangingPunct="1">
              <a:defRPr/>
            </a:pPr>
            <a:r>
              <a:rPr lang="en-US" dirty="0" smtClean="0"/>
              <a:t>HP built them 4 PB data warehouse</a:t>
            </a:r>
          </a:p>
          <a:p>
            <a:pPr lvl="1" eaLnBrk="1" hangingPunct="1">
              <a:defRPr/>
            </a:pPr>
            <a:r>
              <a:rPr lang="en-US" dirty="0" smtClean="0"/>
              <a:t>Mine data to manage supply chain, understand market trends, formulate pricing strategies</a:t>
            </a:r>
          </a:p>
          <a:p>
            <a:pPr eaLnBrk="1" hangingPunct="1">
              <a:defRPr/>
            </a:pPr>
            <a:endParaRPr lang="en-US" dirty="0" smtClean="0"/>
          </a:p>
          <a:p>
            <a:pPr eaLnBrk="1" hangingPunct="1">
              <a:defRPr/>
            </a:pPr>
            <a:r>
              <a:rPr lang="en-US" dirty="0" smtClean="0"/>
              <a:t>LSST</a:t>
            </a:r>
          </a:p>
          <a:p>
            <a:pPr lvl="1" eaLnBrk="1" hangingPunct="1">
              <a:defRPr/>
            </a:pPr>
            <a:r>
              <a:rPr lang="en-US" dirty="0" smtClean="0"/>
              <a:t>Chilean telescope will scan entire sky every 3 days</a:t>
            </a:r>
          </a:p>
          <a:p>
            <a:pPr lvl="1" eaLnBrk="1" hangingPunct="1">
              <a:defRPr/>
            </a:pPr>
            <a:r>
              <a:rPr lang="en-US" dirty="0" smtClean="0"/>
              <a:t>A 3.2 </a:t>
            </a:r>
            <a:r>
              <a:rPr lang="en-US" dirty="0" err="1" smtClean="0"/>
              <a:t>gigapixel</a:t>
            </a:r>
            <a:r>
              <a:rPr lang="en-US" dirty="0" smtClean="0"/>
              <a:t> digital camera</a:t>
            </a:r>
          </a:p>
          <a:p>
            <a:pPr lvl="1" eaLnBrk="1" hangingPunct="1">
              <a:defRPr/>
            </a:pPr>
            <a:r>
              <a:rPr lang="en-US" dirty="0" smtClean="0"/>
              <a:t>Generate 30 TB/day of image data</a:t>
            </a:r>
          </a:p>
        </p:txBody>
      </p:sp>
      <p:pic>
        <p:nvPicPr>
          <p:cNvPr id="1029" name="Picture 8"/>
          <p:cNvPicPr>
            <a:picLocks noChangeAspect="1" noChangeArrowheads="1"/>
          </p:cNvPicPr>
          <p:nvPr/>
        </p:nvPicPr>
        <p:blipFill>
          <a:blip r:embed="rId4"/>
          <a:srcRect/>
          <a:stretch>
            <a:fillRect/>
          </a:stretch>
        </p:blipFill>
        <p:spPr bwMode="auto">
          <a:xfrm>
            <a:off x="2736850" y="3651250"/>
            <a:ext cx="2381250" cy="742950"/>
          </a:xfrm>
          <a:prstGeom prst="rect">
            <a:avLst/>
          </a:prstGeom>
          <a:noFill/>
          <a:ln w="19050">
            <a:noFill/>
            <a:miter lim="800000"/>
            <a:headEnd/>
            <a:tailEnd type="none" w="lg" len="med"/>
          </a:ln>
        </p:spPr>
      </p:pic>
      <p:graphicFrame>
        <p:nvGraphicFramePr>
          <p:cNvPr id="1026" name="Object 10"/>
          <p:cNvGraphicFramePr>
            <a:graphicFrameLocks noChangeAspect="1"/>
          </p:cNvGraphicFramePr>
          <p:nvPr/>
        </p:nvGraphicFramePr>
        <p:xfrm>
          <a:off x="6699250" y="4565650"/>
          <a:ext cx="2209800" cy="1716088"/>
        </p:xfrm>
        <a:graphic>
          <a:graphicData uri="http://schemas.openxmlformats.org/presentationml/2006/ole">
            <mc:AlternateContent xmlns:mc="http://schemas.openxmlformats.org/markup-compatibility/2006">
              <mc:Choice xmlns:v="urn:schemas-microsoft-com:vml" Requires="v">
                <p:oleObj spid="_x0000_s9219" name="Image" r:id="rId5" imgW="7619048" imgH="5917460" progId="">
                  <p:embed/>
                </p:oleObj>
              </mc:Choice>
              <mc:Fallback>
                <p:oleObj name="Image" r:id="rId5" imgW="7619048" imgH="59174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250" y="4565650"/>
                        <a:ext cx="2209800" cy="171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tx2"/>
                            </a:solidFill>
                            <a:miter lim="800000"/>
                            <a:headEnd/>
                            <a:tailEnd type="none" w="lg" len="med"/>
                          </a14:hiddenLine>
                        </a:ext>
                        <a:ext uri="{AF507438-7753-43e0-B8FC-AC1667EBCBE1}">
                          <a14:hiddenEffects xmlns:a14="http://schemas.microsoft.com/office/drawing/2010/main">
                            <a:effectLst>
                              <a:outerShdw blurRad="63500" dist="17961" dir="2700000" algn="ctr" rotWithShape="0">
                                <a:schemeClr val="tx2">
                                  <a:alpha val="74998"/>
                                </a:schemeClr>
                              </a:outerShdw>
                            </a:effectLst>
                          </a14:hiddenEffects>
                        </a:ext>
                      </a:extLst>
                    </p:spPr>
                  </p:pic>
                </p:oleObj>
              </mc:Fallback>
            </mc:AlternateContent>
          </a:graphicData>
        </a:graphic>
      </p:graphicFrame>
      <p:pic>
        <p:nvPicPr>
          <p:cNvPr id="1030" name="Picture 13"/>
          <p:cNvPicPr>
            <a:picLocks noChangeAspect="1" noChangeArrowheads="1"/>
          </p:cNvPicPr>
          <p:nvPr/>
        </p:nvPicPr>
        <p:blipFill>
          <a:blip r:embed="rId7"/>
          <a:srcRect/>
          <a:stretch>
            <a:fillRect/>
          </a:stretch>
        </p:blipFill>
        <p:spPr bwMode="auto">
          <a:xfrm>
            <a:off x="6394450" y="946150"/>
            <a:ext cx="2590800" cy="1943100"/>
          </a:xfrm>
          <a:prstGeom prst="rect">
            <a:avLst/>
          </a:prstGeom>
          <a:noFill/>
          <a:ln w="19050">
            <a:noFill/>
            <a:miter lim="800000"/>
            <a:headEnd/>
            <a:tailEnd type="none" w="lg" len="med"/>
          </a:ln>
        </p:spPr>
      </p:pic>
    </p:spTree>
    <p:extLst>
      <p:ext uri="{BB962C8B-B14F-4D97-AF65-F5344CB8AC3E}">
        <p14:creationId xmlns:p14="http://schemas.microsoft.com/office/powerpoint/2010/main" val="35754153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222250" y="1517650"/>
            <a:ext cx="3860800" cy="2895600"/>
          </a:xfrm>
          <a:prstGeom prst="rect">
            <a:avLst/>
          </a:prstGeom>
          <a:noFill/>
          <a:ln w="19050">
            <a:noFill/>
            <a:miter lim="800000"/>
            <a:headEnd/>
            <a:tailEnd type="none" w="lg" len="med"/>
          </a:ln>
        </p:spPr>
      </p:pic>
      <p:sp>
        <p:nvSpPr>
          <p:cNvPr id="524291" name="Rectangle 3"/>
          <p:cNvSpPr>
            <a:spLocks noGrp="1" noChangeArrowheads="1"/>
          </p:cNvSpPr>
          <p:nvPr>
            <p:ph type="title"/>
          </p:nvPr>
        </p:nvSpPr>
        <p:spPr/>
        <p:txBody>
          <a:bodyPr/>
          <a:lstStyle/>
          <a:p>
            <a:pPr eaLnBrk="1" hangingPunct="1">
              <a:defRPr/>
            </a:pPr>
            <a:r>
              <a:rPr lang="en-US" dirty="0" smtClean="0"/>
              <a:t>Google Data Centers</a:t>
            </a:r>
          </a:p>
        </p:txBody>
      </p:sp>
      <p:sp>
        <p:nvSpPr>
          <p:cNvPr id="524292" name="Rectangle 4"/>
          <p:cNvSpPr>
            <a:spLocks noGrp="1" noChangeArrowheads="1"/>
          </p:cNvSpPr>
          <p:nvPr>
            <p:ph sz="half" idx="1"/>
          </p:nvPr>
        </p:nvSpPr>
        <p:spPr>
          <a:xfrm>
            <a:off x="290513" y="4489450"/>
            <a:ext cx="4070350" cy="1943100"/>
          </a:xfrm>
        </p:spPr>
        <p:txBody>
          <a:bodyPr/>
          <a:lstStyle/>
          <a:p>
            <a:pPr marL="0" indent="0" eaLnBrk="1" hangingPunct="1">
              <a:defRPr/>
            </a:pPr>
            <a:r>
              <a:rPr lang="en-US" sz="2400" dirty="0" err="1" smtClean="0"/>
              <a:t>Dalles</a:t>
            </a:r>
            <a:r>
              <a:rPr lang="en-US" sz="2400" dirty="0" smtClean="0"/>
              <a:t>, Oregon</a:t>
            </a:r>
          </a:p>
          <a:p>
            <a:pPr marL="228600" lvl="1" indent="-228600" eaLnBrk="1" hangingPunct="1">
              <a:defRPr/>
            </a:pPr>
            <a:r>
              <a:rPr lang="en-US" sz="2000" dirty="0" smtClean="0"/>
              <a:t>Hydroelectric power @ 2¢ / KW Hr</a:t>
            </a:r>
          </a:p>
          <a:p>
            <a:pPr marL="228600" lvl="1" indent="-228600" eaLnBrk="1" hangingPunct="1">
              <a:defRPr/>
            </a:pPr>
            <a:r>
              <a:rPr lang="en-US" sz="2000" dirty="0" smtClean="0"/>
              <a:t>50 Megawatts</a:t>
            </a:r>
          </a:p>
          <a:p>
            <a:pPr marL="228600" lvl="2" indent="-228600" eaLnBrk="1" hangingPunct="1">
              <a:defRPr/>
            </a:pPr>
            <a:r>
              <a:rPr lang="en-US" sz="1800" dirty="0" smtClean="0"/>
              <a:t>Enough to power 60,000 homes</a:t>
            </a:r>
          </a:p>
        </p:txBody>
      </p:sp>
      <p:sp>
        <p:nvSpPr>
          <p:cNvPr id="18437" name="Content Placeholder 5"/>
          <p:cNvSpPr>
            <a:spLocks noGrp="1"/>
          </p:cNvSpPr>
          <p:nvPr>
            <p:ph sz="half" idx="2"/>
          </p:nvPr>
        </p:nvSpPr>
        <p:spPr>
          <a:xfrm>
            <a:off x="4513263" y="4718050"/>
            <a:ext cx="4071937" cy="1714500"/>
          </a:xfrm>
        </p:spPr>
        <p:txBody>
          <a:bodyPr/>
          <a:lstStyle/>
          <a:p>
            <a:pPr marL="228600" lvl="1" indent="-228600"/>
            <a:r>
              <a:rPr lang="en-US" sz="2000" smtClean="0"/>
              <a:t>Engineered for maximum modularity &amp; power efficiency</a:t>
            </a:r>
          </a:p>
          <a:p>
            <a:pPr marL="228600" lvl="1" indent="-228600"/>
            <a:r>
              <a:rPr lang="en-US" sz="2000" smtClean="0"/>
              <a:t>Container: 1160 servers, 250KW</a:t>
            </a:r>
          </a:p>
          <a:p>
            <a:pPr marL="228600" lvl="1" indent="-228600"/>
            <a:r>
              <a:rPr lang="en-US" sz="2000" smtClean="0"/>
              <a:t>Server: 2 disks, 2 processors</a:t>
            </a:r>
          </a:p>
          <a:p>
            <a:pPr marL="228600" lvl="1" indent="-228600">
              <a:buFont typeface="Wingdings" pitchFamily="2" charset="2"/>
              <a:buNone/>
            </a:pPr>
            <a:endParaRPr lang="en-US" sz="2000" smtClean="0"/>
          </a:p>
        </p:txBody>
      </p:sp>
      <p:pic>
        <p:nvPicPr>
          <p:cNvPr id="18438" name="Picture 5"/>
          <p:cNvPicPr>
            <a:picLocks noChangeAspect="1" noChangeArrowheads="1"/>
          </p:cNvPicPr>
          <p:nvPr/>
        </p:nvPicPr>
        <p:blipFill>
          <a:blip r:embed="rId4"/>
          <a:srcRect/>
          <a:stretch>
            <a:fillRect/>
          </a:stretch>
        </p:blipFill>
        <p:spPr bwMode="auto">
          <a:xfrm>
            <a:off x="5229225" y="222250"/>
            <a:ext cx="3717925" cy="2039938"/>
          </a:xfrm>
          <a:prstGeom prst="rect">
            <a:avLst/>
          </a:prstGeom>
          <a:noFill/>
          <a:ln w="19050">
            <a:noFill/>
            <a:miter lim="800000"/>
            <a:headEnd/>
            <a:tailEnd type="none" w="lg" len="med"/>
          </a:ln>
        </p:spPr>
      </p:pic>
      <p:pic>
        <p:nvPicPr>
          <p:cNvPr id="18439" name="Picture 6"/>
          <p:cNvPicPr>
            <a:picLocks noChangeAspect="1" noChangeArrowheads="1"/>
          </p:cNvPicPr>
          <p:nvPr/>
        </p:nvPicPr>
        <p:blipFill>
          <a:blip r:embed="rId5"/>
          <a:srcRect/>
          <a:stretch>
            <a:fillRect/>
          </a:stretch>
        </p:blipFill>
        <p:spPr bwMode="auto">
          <a:xfrm>
            <a:off x="4718050" y="2279650"/>
            <a:ext cx="3802063" cy="2097088"/>
          </a:xfrm>
          <a:prstGeom prst="rect">
            <a:avLst/>
          </a:prstGeom>
          <a:noFill/>
          <a:ln w="19050">
            <a:noFill/>
            <a:miter lim="800000"/>
            <a:headEnd/>
            <a:tailEnd type="none" w="lg" len="med"/>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ibm-99-01">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ibm-99-0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ibm-99-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bm-99-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bm-99-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bm-99-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bm-99-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bm-99-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bm-99-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bm-99-01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C:\Shared Files\Presentations\1999 Presentations\GSRC\ibm-99-01.ppt</Template>
  <TotalTime>47991</TotalTime>
  <Words>2233</Words>
  <Application>Microsoft Macintosh PowerPoint</Application>
  <PresentationFormat>Custom</PresentationFormat>
  <Paragraphs>658</Paragraphs>
  <Slides>41</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ibm-99-01</vt:lpstr>
      <vt:lpstr>Image</vt:lpstr>
      <vt:lpstr>Microsoft Equation</vt:lpstr>
      <vt:lpstr>MapReduce Programming</vt:lpstr>
      <vt:lpstr>Typical High Performance Computing Machine</vt:lpstr>
      <vt:lpstr>HPC Machine Example</vt:lpstr>
      <vt:lpstr>HPC Programming Model</vt:lpstr>
      <vt:lpstr>Bulk Synchronous Programming</vt:lpstr>
      <vt:lpstr>Typical HPC Operation</vt:lpstr>
      <vt:lpstr>HPC Fault Tolerance</vt:lpstr>
      <vt:lpstr>Examples of Big Data Sources</vt:lpstr>
      <vt:lpstr>Google Data Centers</vt:lpstr>
      <vt:lpstr>Typical Cluster Machine</vt:lpstr>
      <vt:lpstr>Machines with Disks</vt:lpstr>
      <vt:lpstr>Oceans of Data, Skinny Pipes</vt:lpstr>
      <vt:lpstr>Data-Intensive System Challenge</vt:lpstr>
      <vt:lpstr>Ideal Cluster Programming Model</vt:lpstr>
      <vt:lpstr>Map/Reduce Programming Model</vt:lpstr>
      <vt:lpstr>MapReduce Example</vt:lpstr>
      <vt:lpstr>MapReduce Example</vt:lpstr>
      <vt:lpstr>Hadoop Project</vt:lpstr>
      <vt:lpstr>Hadoop MapReduce API</vt:lpstr>
      <vt:lpstr>Hadoop Word Count Mapper</vt:lpstr>
      <vt:lpstr>Hadoop Word Count Reducer</vt:lpstr>
      <vt:lpstr>MapReduce Implementation</vt:lpstr>
      <vt:lpstr>MapReduce Execution</vt:lpstr>
      <vt:lpstr>Mapping</vt:lpstr>
      <vt:lpstr>Mapping</vt:lpstr>
      <vt:lpstr>Shuffling</vt:lpstr>
      <vt:lpstr>Reducing</vt:lpstr>
      <vt:lpstr>MapReduce Effect</vt:lpstr>
      <vt:lpstr>Map/Reduce Operation Summary</vt:lpstr>
      <vt:lpstr>Map/Reduce Fault Tolerance</vt:lpstr>
      <vt:lpstr>Interesting Features</vt:lpstr>
      <vt:lpstr>Cluster Scalability Advantages</vt:lpstr>
      <vt:lpstr>Exploring Parallel Computation Models</vt:lpstr>
      <vt:lpstr>Beyond Map/Reduce</vt:lpstr>
      <vt:lpstr>Generalizing Map/Reduce</vt:lpstr>
      <vt:lpstr>CMU GraphLab</vt:lpstr>
      <vt:lpstr>Machine Learning Example</vt:lpstr>
      <vt:lpstr>PageRank Computation</vt:lpstr>
      <vt:lpstr>PageRank with Map/Reduce</vt:lpstr>
      <vt:lpstr>PageRank with GraphLab</vt:lpstr>
      <vt:lpstr>Conclusions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Symbolic Boolean Manipulation with Ordered Binary Decision Diagrams</dc:title>
  <dc:creator>Randal E. Bryant</dc:creator>
  <cp:lastModifiedBy>Randy Bryant</cp:lastModifiedBy>
  <cp:revision>194</cp:revision>
  <dcterms:created xsi:type="dcterms:W3CDTF">1999-02-16T03:33:21Z</dcterms:created>
  <dcterms:modified xsi:type="dcterms:W3CDTF">2012-11-08T22:42:31Z</dcterms:modified>
</cp:coreProperties>
</file>