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Default Extension="gif" ContentType="image/gif"/>
  <Override PartName="/ppt/charts/chart4.xml" ContentType="application/vnd.openxmlformats-officedocument.drawingml.char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2" r:id="rId2"/>
  </p:sldMasterIdLst>
  <p:notesMasterIdLst>
    <p:notesMasterId r:id="rId70"/>
  </p:notesMasterIdLst>
  <p:handoutMasterIdLst>
    <p:handoutMasterId r:id="rId71"/>
  </p:handoutMasterIdLst>
  <p:sldIdLst>
    <p:sldId id="374" r:id="rId3"/>
    <p:sldId id="375" r:id="rId4"/>
    <p:sldId id="438" r:id="rId5"/>
    <p:sldId id="291" r:id="rId6"/>
    <p:sldId id="292" r:id="rId7"/>
    <p:sldId id="293" r:id="rId8"/>
    <p:sldId id="294" r:id="rId9"/>
    <p:sldId id="414" r:id="rId10"/>
    <p:sldId id="295" r:id="rId11"/>
    <p:sldId id="296" r:id="rId12"/>
    <p:sldId id="415" r:id="rId13"/>
    <p:sldId id="297" r:id="rId14"/>
    <p:sldId id="298" r:id="rId15"/>
    <p:sldId id="376" r:id="rId16"/>
    <p:sldId id="299" r:id="rId17"/>
    <p:sldId id="300" r:id="rId18"/>
    <p:sldId id="301" r:id="rId19"/>
    <p:sldId id="312" r:id="rId20"/>
    <p:sldId id="381" r:id="rId21"/>
    <p:sldId id="303" r:id="rId22"/>
    <p:sldId id="436" r:id="rId23"/>
    <p:sldId id="437" r:id="rId24"/>
    <p:sldId id="306" r:id="rId25"/>
    <p:sldId id="308" r:id="rId26"/>
    <p:sldId id="378" r:id="rId27"/>
    <p:sldId id="307" r:id="rId28"/>
    <p:sldId id="379" r:id="rId29"/>
    <p:sldId id="377" r:id="rId30"/>
    <p:sldId id="416" r:id="rId31"/>
    <p:sldId id="417" r:id="rId32"/>
    <p:sldId id="418" r:id="rId33"/>
    <p:sldId id="419" r:id="rId34"/>
    <p:sldId id="420" r:id="rId35"/>
    <p:sldId id="421" r:id="rId36"/>
    <p:sldId id="422" r:id="rId37"/>
    <p:sldId id="423" r:id="rId38"/>
    <p:sldId id="424" r:id="rId39"/>
    <p:sldId id="425" r:id="rId40"/>
    <p:sldId id="426" r:id="rId41"/>
    <p:sldId id="427" r:id="rId42"/>
    <p:sldId id="428" r:id="rId43"/>
    <p:sldId id="429" r:id="rId44"/>
    <p:sldId id="430" r:id="rId45"/>
    <p:sldId id="431" r:id="rId46"/>
    <p:sldId id="432" r:id="rId47"/>
    <p:sldId id="433" r:id="rId48"/>
    <p:sldId id="434" r:id="rId49"/>
    <p:sldId id="435" r:id="rId50"/>
    <p:sldId id="394" r:id="rId51"/>
    <p:sldId id="395" r:id="rId52"/>
    <p:sldId id="396" r:id="rId53"/>
    <p:sldId id="397" r:id="rId54"/>
    <p:sldId id="398" r:id="rId55"/>
    <p:sldId id="410" r:id="rId56"/>
    <p:sldId id="400" r:id="rId57"/>
    <p:sldId id="401" r:id="rId58"/>
    <p:sldId id="402" r:id="rId59"/>
    <p:sldId id="403" r:id="rId60"/>
    <p:sldId id="404" r:id="rId61"/>
    <p:sldId id="405" r:id="rId62"/>
    <p:sldId id="406" r:id="rId63"/>
    <p:sldId id="407" r:id="rId64"/>
    <p:sldId id="408" r:id="rId65"/>
    <p:sldId id="409" r:id="rId66"/>
    <p:sldId id="411" r:id="rId67"/>
    <p:sldId id="324" r:id="rId68"/>
    <p:sldId id="325" r:id="rId69"/>
  </p:sldIdLst>
  <p:sldSz cx="9144000" cy="6858000" type="screen4x3"/>
  <p:notesSz cx="6430963" cy="9813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33A"/>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7844" autoAdjust="0"/>
    <p:restoredTop sz="79966" autoAdjust="0"/>
  </p:normalViewPr>
  <p:slideViewPr>
    <p:cSldViewPr>
      <p:cViewPr>
        <p:scale>
          <a:sx n="100" d="100"/>
          <a:sy n="100" d="100"/>
        </p:scale>
        <p:origin x="-732" y="10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Documents\RT%20Analysis\RT%20Analyses%20Fall%2008\Charts%20Gates,%20Dibel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Ken\Desktop\RT%20analysis%20Summer%2009\Interview%20Analyses%20Final%20Yr%20v3.0.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Ken\Desktop\RT%20analysis%20Summer%2009\Interview%20Analyses%20Final%20Yr%20v3.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Ken\Desktop\RT%20analysis%20Summer%2009\Interview%20Analyses%20Final%20Yr%20v3.0.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Ken\Desktop\RT%20analysis%20Summer%2009\Interview%20Analyses%20Final%20Yr%20v3.0.xls"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plotArea>
      <c:layout/>
      <c:pieChart>
        <c:varyColors val="1"/>
        <c:ser>
          <c:idx val="0"/>
          <c:order val="0"/>
          <c:dLbls>
            <c:txPr>
              <a:bodyPr/>
              <a:lstStyle/>
              <a:p>
                <a:pPr>
                  <a:defRPr sz="1800"/>
                </a:pPr>
                <a:endParaRPr lang="en-US"/>
              </a:p>
            </c:txPr>
            <c:showVal val="1"/>
            <c:showLeaderLines val="1"/>
          </c:dLbls>
          <c:cat>
            <c:strRef>
              <c:f>Sheet1!$A$2:$A$7</c:f>
              <c:strCache>
                <c:ptCount val="6"/>
                <c:pt idx="0">
                  <c:v>Cantonese</c:v>
                </c:pt>
                <c:pt idx="1">
                  <c:v>Hindi</c:v>
                </c:pt>
                <c:pt idx="2">
                  <c:v>Mandarin</c:v>
                </c:pt>
                <c:pt idx="3">
                  <c:v>Spanish</c:v>
                </c:pt>
                <c:pt idx="4">
                  <c:v>Tagalog</c:v>
                </c:pt>
                <c:pt idx="5">
                  <c:v>Vietnamese</c:v>
                </c:pt>
              </c:strCache>
            </c:strRef>
          </c:cat>
          <c:val>
            <c:numRef>
              <c:f>Sheet1!$B$2:$B$7</c:f>
              <c:numCache>
                <c:formatCode>General</c:formatCode>
                <c:ptCount val="6"/>
                <c:pt idx="0">
                  <c:v>25</c:v>
                </c:pt>
                <c:pt idx="1">
                  <c:v>1</c:v>
                </c:pt>
                <c:pt idx="2">
                  <c:v>2</c:v>
                </c:pt>
                <c:pt idx="3">
                  <c:v>1</c:v>
                </c:pt>
                <c:pt idx="4">
                  <c:v>3</c:v>
                </c:pt>
                <c:pt idx="5">
                  <c:v>4</c:v>
                </c:pt>
              </c:numCache>
            </c:numRef>
          </c:val>
        </c:ser>
        <c:firstSliceAng val="0"/>
      </c:pieChart>
    </c:plotArea>
    <c:legend>
      <c:legendPos val="r"/>
      <c:layout>
        <c:manualLayout>
          <c:xMode val="edge"/>
          <c:yMode val="edge"/>
          <c:x val="0.77133566637503692"/>
          <c:y val="4.1918592794505806E-2"/>
          <c:w val="0.21940507436570444"/>
          <c:h val="0.66081362132213661"/>
        </c:manualLayout>
      </c:layout>
      <c:txPr>
        <a:bodyPr/>
        <a:lstStyle/>
        <a:p>
          <a:pPr>
            <a:defRPr sz="18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0.10306272479829066"/>
          <c:y val="6.2624683409917434E-2"/>
          <c:w val="0.50237362690774756"/>
          <c:h val="0.8213732137649461"/>
        </c:manualLayout>
      </c:layout>
      <c:lineChart>
        <c:grouping val="standard"/>
        <c:ser>
          <c:idx val="2"/>
          <c:order val="2"/>
          <c:tx>
            <c:strRef>
              <c:f>Sheet1!$A$26</c:f>
              <c:strCache>
                <c:ptCount val="1"/>
                <c:pt idx="0">
                  <c:v>Group 1</c:v>
                </c:pt>
              </c:strCache>
            </c:strRef>
          </c:tx>
          <c:cat>
            <c:strRef>
              <c:f>Sheet1!$B$25:$D$25</c:f>
              <c:strCache>
                <c:ptCount val="3"/>
                <c:pt idx="0">
                  <c:v>DIB Oct</c:v>
                </c:pt>
                <c:pt idx="1">
                  <c:v>DIB Feb</c:v>
                </c:pt>
                <c:pt idx="2">
                  <c:v>DIB Jn</c:v>
                </c:pt>
              </c:strCache>
            </c:strRef>
          </c:cat>
          <c:val>
            <c:numRef>
              <c:f>Sheet1!$B$26:$D$26</c:f>
              <c:numCache>
                <c:formatCode>General</c:formatCode>
                <c:ptCount val="3"/>
                <c:pt idx="0">
                  <c:v>60.28</c:v>
                </c:pt>
                <c:pt idx="1">
                  <c:v>71.89</c:v>
                </c:pt>
                <c:pt idx="2">
                  <c:v>79.72</c:v>
                </c:pt>
              </c:numCache>
            </c:numRef>
          </c:val>
        </c:ser>
        <c:ser>
          <c:idx val="3"/>
          <c:order val="3"/>
          <c:tx>
            <c:strRef>
              <c:f>Sheet1!$A$27</c:f>
              <c:strCache>
                <c:ptCount val="1"/>
                <c:pt idx="0">
                  <c:v>Group 2</c:v>
                </c:pt>
              </c:strCache>
            </c:strRef>
          </c:tx>
          <c:cat>
            <c:strRef>
              <c:f>Sheet1!$B$25:$D$25</c:f>
              <c:strCache>
                <c:ptCount val="3"/>
                <c:pt idx="0">
                  <c:v>DIB Oct</c:v>
                </c:pt>
                <c:pt idx="1">
                  <c:v>DIB Feb</c:v>
                </c:pt>
                <c:pt idx="2">
                  <c:v>DIB Jn</c:v>
                </c:pt>
              </c:strCache>
            </c:strRef>
          </c:cat>
          <c:val>
            <c:numRef>
              <c:f>Sheet1!$B$27:$D$27</c:f>
              <c:numCache>
                <c:formatCode>General</c:formatCode>
                <c:ptCount val="3"/>
                <c:pt idx="0">
                  <c:v>51.67</c:v>
                </c:pt>
                <c:pt idx="1">
                  <c:v>58.44</c:v>
                </c:pt>
                <c:pt idx="2">
                  <c:v>68.39</c:v>
                </c:pt>
              </c:numCache>
            </c:numRef>
          </c:val>
        </c:ser>
        <c:ser>
          <c:idx val="0"/>
          <c:order val="0"/>
          <c:tx>
            <c:strRef>
              <c:f>Sheet1!$A$26</c:f>
              <c:strCache>
                <c:ptCount val="1"/>
                <c:pt idx="0">
                  <c:v>Group 1</c:v>
                </c:pt>
              </c:strCache>
            </c:strRef>
          </c:tx>
          <c:spPr>
            <a:ln w="50800">
              <a:solidFill>
                <a:srgbClr val="FF0000"/>
              </a:solidFill>
            </a:ln>
          </c:spPr>
          <c:cat>
            <c:strRef>
              <c:f>Sheet1!$B$25:$D$25</c:f>
              <c:strCache>
                <c:ptCount val="3"/>
                <c:pt idx="0">
                  <c:v>DIB Oct</c:v>
                </c:pt>
                <c:pt idx="1">
                  <c:v>DIB Feb</c:v>
                </c:pt>
                <c:pt idx="2">
                  <c:v>DIB Jn</c:v>
                </c:pt>
              </c:strCache>
            </c:strRef>
          </c:cat>
          <c:val>
            <c:numRef>
              <c:f>Sheet1!$B$26:$D$26</c:f>
              <c:numCache>
                <c:formatCode>General</c:formatCode>
                <c:ptCount val="3"/>
                <c:pt idx="0">
                  <c:v>60.28</c:v>
                </c:pt>
                <c:pt idx="1">
                  <c:v>71.89</c:v>
                </c:pt>
                <c:pt idx="2">
                  <c:v>79.72</c:v>
                </c:pt>
              </c:numCache>
            </c:numRef>
          </c:val>
        </c:ser>
        <c:ser>
          <c:idx val="1"/>
          <c:order val="1"/>
          <c:tx>
            <c:strRef>
              <c:f>Sheet1!$A$27</c:f>
              <c:strCache>
                <c:ptCount val="1"/>
                <c:pt idx="0">
                  <c:v>Group 2</c:v>
                </c:pt>
              </c:strCache>
            </c:strRef>
          </c:tx>
          <c:spPr>
            <a:ln w="50800">
              <a:solidFill>
                <a:srgbClr val="00B0F0"/>
              </a:solidFill>
            </a:ln>
          </c:spPr>
          <c:cat>
            <c:strRef>
              <c:f>Sheet1!$B$25:$D$25</c:f>
              <c:strCache>
                <c:ptCount val="3"/>
                <c:pt idx="0">
                  <c:v>DIB Oct</c:v>
                </c:pt>
                <c:pt idx="1">
                  <c:v>DIB Feb</c:v>
                </c:pt>
                <c:pt idx="2">
                  <c:v>DIB Jn</c:v>
                </c:pt>
              </c:strCache>
            </c:strRef>
          </c:cat>
          <c:val>
            <c:numRef>
              <c:f>Sheet1!$B$27:$D$27</c:f>
              <c:numCache>
                <c:formatCode>General</c:formatCode>
                <c:ptCount val="3"/>
                <c:pt idx="0">
                  <c:v>51.67</c:v>
                </c:pt>
                <c:pt idx="1">
                  <c:v>58.44</c:v>
                </c:pt>
                <c:pt idx="2">
                  <c:v>68.39</c:v>
                </c:pt>
              </c:numCache>
            </c:numRef>
          </c:val>
        </c:ser>
        <c:marker val="1"/>
        <c:axId val="51744128"/>
        <c:axId val="51754112"/>
      </c:lineChart>
      <c:catAx>
        <c:axId val="51744128"/>
        <c:scaling>
          <c:orientation val="minMax"/>
        </c:scaling>
        <c:axPos val="b"/>
        <c:tickLblPos val="nextTo"/>
        <c:txPr>
          <a:bodyPr/>
          <a:lstStyle/>
          <a:p>
            <a:pPr>
              <a:defRPr lang="en-US"/>
            </a:pPr>
            <a:endParaRPr lang="en-US"/>
          </a:p>
        </c:txPr>
        <c:crossAx val="51754112"/>
        <c:crosses val="autoZero"/>
        <c:auto val="1"/>
        <c:lblAlgn val="ctr"/>
        <c:lblOffset val="100"/>
      </c:catAx>
      <c:valAx>
        <c:axId val="51754112"/>
        <c:scaling>
          <c:orientation val="minMax"/>
          <c:min val="40"/>
        </c:scaling>
        <c:axPos val="l"/>
        <c:majorGridlines/>
        <c:numFmt formatCode="General" sourceLinked="1"/>
        <c:tickLblPos val="nextTo"/>
        <c:txPr>
          <a:bodyPr/>
          <a:lstStyle/>
          <a:p>
            <a:pPr>
              <a:defRPr lang="en-US"/>
            </a:pPr>
            <a:endParaRPr lang="en-US"/>
          </a:p>
        </c:txPr>
        <c:crossAx val="51744128"/>
        <c:crosses val="autoZero"/>
        <c:crossBetween val="between"/>
      </c:valAx>
    </c:plotArea>
    <c:legend>
      <c:legendPos val="r"/>
      <c:legendEntry>
        <c:idx val="0"/>
        <c:delete val="1"/>
      </c:legendEntry>
      <c:legendEntry>
        <c:idx val="1"/>
        <c:delete val="1"/>
      </c:legendEntry>
      <c:layout>
        <c:manualLayout>
          <c:xMode val="edge"/>
          <c:yMode val="edge"/>
          <c:x val="0.42452160493827418"/>
          <c:y val="0.56711201571908554"/>
          <c:w val="0.15726851851851853"/>
          <c:h val="0.10990058911219555"/>
        </c:manualLayout>
      </c:layout>
      <c:txPr>
        <a:bodyPr/>
        <a:lstStyle/>
        <a:p>
          <a:pPr>
            <a:defRPr lang="en-US"/>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chart>
    <c:title>
      <c:layout/>
      <c:txPr>
        <a:bodyPr/>
        <a:lstStyle/>
        <a:p>
          <a:pPr>
            <a:defRPr lang="en-CA"/>
          </a:pPr>
          <a:endParaRPr lang="en-US"/>
        </a:p>
      </c:txPr>
    </c:title>
    <c:view3D>
      <c:rotX val="30"/>
      <c:perspective val="30"/>
    </c:view3D>
    <c:plotArea>
      <c:layout>
        <c:manualLayout>
          <c:layoutTarget val="inner"/>
          <c:xMode val="edge"/>
          <c:yMode val="edge"/>
          <c:x val="1.8011687218342991E-2"/>
          <c:y val="0.12990366895627409"/>
          <c:w val="0.73644356955380574"/>
          <c:h val="0.77521053219411673"/>
        </c:manualLayout>
      </c:layout>
      <c:pie3DChart>
        <c:varyColors val="1"/>
        <c:ser>
          <c:idx val="0"/>
          <c:order val="0"/>
          <c:tx>
            <c:strRef>
              <c:f>'Changes 1-2'!$A$8</c:f>
              <c:strCache>
                <c:ptCount val="1"/>
                <c:pt idx="0">
                  <c:v>Group 1</c:v>
                </c:pt>
              </c:strCache>
            </c:strRef>
          </c:tx>
          <c:dLbls>
            <c:txPr>
              <a:bodyPr/>
              <a:lstStyle/>
              <a:p>
                <a:pPr>
                  <a:defRPr lang="en-CA"/>
                </a:pPr>
                <a:endParaRPr lang="en-US"/>
              </a:p>
            </c:txPr>
            <c:showVal val="1"/>
            <c:showLeaderLines val="1"/>
          </c:dLbls>
          <c:cat>
            <c:strRef>
              <c:f>'Changes 1-2'!$B$7:$F$7</c:f>
              <c:strCache>
                <c:ptCount val="5"/>
                <c:pt idx="0">
                  <c:v>[=]</c:v>
                </c:pt>
                <c:pt idx="1">
                  <c:v>T1&lt;T2</c:v>
                </c:pt>
                <c:pt idx="2">
                  <c:v>T1&gt;T2</c:v>
                </c:pt>
                <c:pt idx="3">
                  <c:v>T2&lt;T3</c:v>
                </c:pt>
                <c:pt idx="4">
                  <c:v>T2&gt;T3</c:v>
                </c:pt>
              </c:strCache>
            </c:strRef>
          </c:cat>
          <c:val>
            <c:numRef>
              <c:f>'Changes 1-2'!$B$8:$F$8</c:f>
              <c:numCache>
                <c:formatCode>General</c:formatCode>
                <c:ptCount val="5"/>
                <c:pt idx="0">
                  <c:v>8</c:v>
                </c:pt>
                <c:pt idx="1">
                  <c:v>2</c:v>
                </c:pt>
                <c:pt idx="2">
                  <c:v>3</c:v>
                </c:pt>
                <c:pt idx="3">
                  <c:v>5</c:v>
                </c:pt>
                <c:pt idx="4">
                  <c:v>0</c:v>
                </c:pt>
              </c:numCache>
            </c:numRef>
          </c:val>
        </c:ser>
      </c:pie3DChart>
      <c:spPr>
        <a:noFill/>
        <a:ln w="25400">
          <a:noFill/>
        </a:ln>
      </c:spPr>
    </c:plotArea>
    <c:legend>
      <c:legendPos val="r"/>
      <c:layout>
        <c:manualLayout>
          <c:xMode val="edge"/>
          <c:yMode val="edge"/>
          <c:x val="0.77246694399049176"/>
          <c:y val="0.25616965432512423"/>
          <c:w val="0.22753305600950818"/>
          <c:h val="0.61487686379628081"/>
        </c:manualLayout>
      </c:layout>
      <c:txPr>
        <a:bodyPr/>
        <a:lstStyle/>
        <a:p>
          <a:pPr>
            <a:defRPr lang="en-CA" sz="1800"/>
          </a:pPr>
          <a:endParaRPr lang="en-US"/>
        </a:p>
      </c:txPr>
    </c:legend>
    <c:plotVisOnly val="1"/>
    <c:dispBlanksAs val="zero"/>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CA"/>
  <c:chart>
    <c:title>
      <c:layout/>
      <c:txPr>
        <a:bodyPr/>
        <a:lstStyle/>
        <a:p>
          <a:pPr>
            <a:defRPr lang="en-CA"/>
          </a:pPr>
          <a:endParaRPr lang="en-US"/>
        </a:p>
      </c:txPr>
    </c:title>
    <c:view3D>
      <c:rotX val="30"/>
      <c:perspective val="30"/>
    </c:view3D>
    <c:plotArea>
      <c:layout>
        <c:manualLayout>
          <c:layoutTarget val="inner"/>
          <c:xMode val="edge"/>
          <c:yMode val="edge"/>
          <c:x val="0.13207547169811318"/>
          <c:y val="0.10279527559055163"/>
          <c:w val="0.7931850146090248"/>
          <c:h val="0.89720472440944887"/>
        </c:manualLayout>
      </c:layout>
      <c:pie3DChart>
        <c:varyColors val="1"/>
        <c:ser>
          <c:idx val="0"/>
          <c:order val="0"/>
          <c:tx>
            <c:strRef>
              <c:f>'Changes 1-2'!$A$9</c:f>
              <c:strCache>
                <c:ptCount val="1"/>
                <c:pt idx="0">
                  <c:v>Group 2</c:v>
                </c:pt>
              </c:strCache>
            </c:strRef>
          </c:tx>
          <c:dLbls>
            <c:txPr>
              <a:bodyPr/>
              <a:lstStyle/>
              <a:p>
                <a:pPr>
                  <a:defRPr lang="en-CA"/>
                </a:pPr>
                <a:endParaRPr lang="en-US"/>
              </a:p>
            </c:txPr>
            <c:showVal val="1"/>
            <c:showLeaderLines val="1"/>
          </c:dLbls>
          <c:cat>
            <c:strRef>
              <c:f>'Changes 1-2'!$B$7:$F$7</c:f>
              <c:strCache>
                <c:ptCount val="5"/>
                <c:pt idx="0">
                  <c:v>[=]</c:v>
                </c:pt>
                <c:pt idx="1">
                  <c:v>T1&lt;T2</c:v>
                </c:pt>
                <c:pt idx="2">
                  <c:v>T1&gt;T2</c:v>
                </c:pt>
                <c:pt idx="3">
                  <c:v>T2&lt;T3</c:v>
                </c:pt>
                <c:pt idx="4">
                  <c:v>T2&gt;T3</c:v>
                </c:pt>
              </c:strCache>
            </c:strRef>
          </c:cat>
          <c:val>
            <c:numRef>
              <c:f>'Changes 1-2'!$B$9:$F$9</c:f>
              <c:numCache>
                <c:formatCode>General</c:formatCode>
                <c:ptCount val="5"/>
                <c:pt idx="0">
                  <c:v>7</c:v>
                </c:pt>
                <c:pt idx="1">
                  <c:v>3</c:v>
                </c:pt>
                <c:pt idx="2">
                  <c:v>2</c:v>
                </c:pt>
                <c:pt idx="3">
                  <c:v>6</c:v>
                </c:pt>
                <c:pt idx="4">
                  <c:v>1</c:v>
                </c:pt>
              </c:numCache>
            </c:numRef>
          </c:val>
        </c:ser>
      </c:pie3DChart>
      <c:spPr>
        <a:noFill/>
        <a:ln w="25400">
          <a:noFill/>
        </a:ln>
      </c:spPr>
    </c:plotArea>
    <c:plotVisOnly val="1"/>
    <c:dispBlanksAs val="zero"/>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CA"/>
  <c:chart>
    <c:title>
      <c:layout/>
      <c:txPr>
        <a:bodyPr/>
        <a:lstStyle/>
        <a:p>
          <a:pPr>
            <a:defRPr lang="en-CA"/>
          </a:pPr>
          <a:endParaRPr lang="en-US"/>
        </a:p>
      </c:txPr>
    </c:title>
    <c:view3D>
      <c:rotX val="30"/>
      <c:perspective val="30"/>
    </c:view3D>
    <c:plotArea>
      <c:layout>
        <c:manualLayout>
          <c:layoutTarget val="inner"/>
          <c:xMode val="edge"/>
          <c:yMode val="edge"/>
          <c:x val="0"/>
          <c:y val="0.15057495171594121"/>
          <c:w val="0.71946060767827935"/>
          <c:h val="0.75506091219729665"/>
        </c:manualLayout>
      </c:layout>
      <c:pie3DChart>
        <c:varyColors val="1"/>
        <c:ser>
          <c:idx val="0"/>
          <c:order val="0"/>
          <c:tx>
            <c:strRef>
              <c:f>'Changes 1-2'!$A$34</c:f>
              <c:strCache>
                <c:ptCount val="1"/>
                <c:pt idx="0">
                  <c:v>Group 1</c:v>
                </c:pt>
              </c:strCache>
            </c:strRef>
          </c:tx>
          <c:dLbls>
            <c:txPr>
              <a:bodyPr/>
              <a:lstStyle/>
              <a:p>
                <a:pPr>
                  <a:defRPr lang="en-CA"/>
                </a:pPr>
                <a:endParaRPr lang="en-US"/>
              </a:p>
            </c:txPr>
            <c:showVal val="1"/>
            <c:showLeaderLines val="1"/>
          </c:dLbls>
          <c:cat>
            <c:strRef>
              <c:f>'Changes 1-2'!$B$33:$F$33</c:f>
              <c:strCache>
                <c:ptCount val="5"/>
                <c:pt idx="0">
                  <c:v>[=]</c:v>
                </c:pt>
                <c:pt idx="1">
                  <c:v>T1&lt;T2</c:v>
                </c:pt>
                <c:pt idx="2">
                  <c:v>T1&gt;T2</c:v>
                </c:pt>
                <c:pt idx="3">
                  <c:v>T2&lt;T3</c:v>
                </c:pt>
                <c:pt idx="4">
                  <c:v>T2&gt;T3</c:v>
                </c:pt>
              </c:strCache>
            </c:strRef>
          </c:cat>
          <c:val>
            <c:numRef>
              <c:f>'Changes 1-2'!$B$34:$F$34</c:f>
              <c:numCache>
                <c:formatCode>General</c:formatCode>
                <c:ptCount val="5"/>
                <c:pt idx="0">
                  <c:v>4</c:v>
                </c:pt>
                <c:pt idx="1">
                  <c:v>4</c:v>
                </c:pt>
                <c:pt idx="2">
                  <c:v>8</c:v>
                </c:pt>
                <c:pt idx="3">
                  <c:v>3</c:v>
                </c:pt>
                <c:pt idx="4">
                  <c:v>4</c:v>
                </c:pt>
              </c:numCache>
            </c:numRef>
          </c:val>
        </c:ser>
      </c:pie3DChart>
      <c:spPr>
        <a:noFill/>
        <a:ln w="25400">
          <a:noFill/>
        </a:ln>
      </c:spPr>
    </c:plotArea>
    <c:legend>
      <c:legendPos val="r"/>
      <c:layout>
        <c:manualLayout>
          <c:xMode val="edge"/>
          <c:yMode val="edge"/>
          <c:x val="0.79560589883891664"/>
          <c:y val="0.34037686326945304"/>
          <c:w val="0.20439410116108411"/>
          <c:h val="0.39432476600802446"/>
        </c:manualLayout>
      </c:layout>
      <c:txPr>
        <a:bodyPr/>
        <a:lstStyle/>
        <a:p>
          <a:pPr>
            <a:defRPr lang="en-CA" sz="1800"/>
          </a:pPr>
          <a:endParaRPr lang="en-US"/>
        </a:p>
      </c:txPr>
    </c:legend>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CA"/>
  <c:chart>
    <c:title>
      <c:layout/>
      <c:txPr>
        <a:bodyPr/>
        <a:lstStyle/>
        <a:p>
          <a:pPr>
            <a:defRPr lang="en-CA"/>
          </a:pPr>
          <a:endParaRPr lang="en-US"/>
        </a:p>
      </c:txPr>
    </c:title>
    <c:view3D>
      <c:rotX val="30"/>
      <c:perspective val="30"/>
    </c:view3D>
    <c:plotArea>
      <c:layout/>
      <c:pie3DChart>
        <c:varyColors val="1"/>
        <c:ser>
          <c:idx val="0"/>
          <c:order val="0"/>
          <c:tx>
            <c:strRef>
              <c:f>'Changes 1-2'!$A$35</c:f>
              <c:strCache>
                <c:ptCount val="1"/>
                <c:pt idx="0">
                  <c:v>Group 2</c:v>
                </c:pt>
              </c:strCache>
            </c:strRef>
          </c:tx>
          <c:dLbls>
            <c:txPr>
              <a:bodyPr/>
              <a:lstStyle/>
              <a:p>
                <a:pPr>
                  <a:defRPr lang="en-CA"/>
                </a:pPr>
                <a:endParaRPr lang="en-US"/>
              </a:p>
            </c:txPr>
            <c:showVal val="1"/>
            <c:showLeaderLines val="1"/>
          </c:dLbls>
          <c:cat>
            <c:strRef>
              <c:f>'Changes 1-2'!$B$33:$F$33</c:f>
              <c:strCache>
                <c:ptCount val="5"/>
                <c:pt idx="0">
                  <c:v>[=]</c:v>
                </c:pt>
                <c:pt idx="1">
                  <c:v>T1&lt;T2</c:v>
                </c:pt>
                <c:pt idx="2">
                  <c:v>T1&gt;T2</c:v>
                </c:pt>
                <c:pt idx="3">
                  <c:v>T2&lt;T3</c:v>
                </c:pt>
                <c:pt idx="4">
                  <c:v>T2&gt;T3</c:v>
                </c:pt>
              </c:strCache>
            </c:strRef>
          </c:cat>
          <c:val>
            <c:numRef>
              <c:f>'Changes 1-2'!$B$35:$F$35</c:f>
              <c:numCache>
                <c:formatCode>General</c:formatCode>
                <c:ptCount val="5"/>
                <c:pt idx="0">
                  <c:v>3</c:v>
                </c:pt>
                <c:pt idx="1">
                  <c:v>3</c:v>
                </c:pt>
                <c:pt idx="2">
                  <c:v>7</c:v>
                </c:pt>
                <c:pt idx="3">
                  <c:v>6</c:v>
                </c:pt>
                <c:pt idx="4">
                  <c:v>6</c:v>
                </c:pt>
              </c:numCache>
            </c:numRef>
          </c:val>
        </c:ser>
      </c:pie3DChart>
      <c:spPr>
        <a:noFill/>
        <a:ln w="25400">
          <a:noFill/>
        </a:ln>
      </c:spPr>
    </c:plotArea>
    <c:plotVisOnly val="1"/>
    <c:dispBlanksAs val="zero"/>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CA"/>
  <c:chart>
    <c:autoTitleDeleted val="1"/>
    <c:plotArea>
      <c:layout>
        <c:manualLayout>
          <c:layoutTarget val="inner"/>
          <c:xMode val="edge"/>
          <c:yMode val="edge"/>
          <c:x val="0.11640211640211642"/>
          <c:y val="0.16886543535620127"/>
          <c:w val="0.8835978835978836"/>
          <c:h val="0.63588390501319481"/>
        </c:manualLayout>
      </c:layout>
      <c:lineChart>
        <c:grouping val="standard"/>
        <c:ser>
          <c:idx val="0"/>
          <c:order val="0"/>
          <c:tx>
            <c:v>Comprehension</c:v>
          </c:tx>
          <c:spPr>
            <a:ln w="61692">
              <a:solidFill>
                <a:srgbClr val="000000"/>
              </a:solidFill>
              <a:prstDash val="solid"/>
            </a:ln>
          </c:spPr>
          <c:marker>
            <c:symbol val="x"/>
            <c:size val="8"/>
            <c:spPr>
              <a:solidFill>
                <a:srgbClr val="000000"/>
              </a:solidFill>
              <a:ln>
                <a:solidFill>
                  <a:srgbClr val="000000"/>
                </a:solidFill>
                <a:prstDash val="solid"/>
              </a:ln>
            </c:spPr>
          </c:marker>
          <c:dLbls>
            <c:dLbl>
              <c:idx val="0"/>
              <c:layout>
                <c:manualLayout>
                  <c:x val="-0.17804698083716664"/>
                  <c:y val="-7.242533609038429E-2"/>
                </c:manualLayout>
              </c:layout>
              <c:tx>
                <c:rich>
                  <a:bodyPr/>
                  <a:lstStyle/>
                  <a:p>
                    <a:pPr>
                      <a:defRPr sz="1295" b="0" i="0" u="none" strike="noStrike" baseline="0">
                        <a:solidFill>
                          <a:srgbClr val="000000"/>
                        </a:solidFill>
                        <a:latin typeface="Arial"/>
                        <a:ea typeface="Arial"/>
                        <a:cs typeface="Arial"/>
                      </a:defRPr>
                    </a:pPr>
                    <a:r>
                      <a:rPr lang="en-US"/>
                      <a:t>Comprehension  22.33</a:t>
                    </a:r>
                  </a:p>
                </c:rich>
              </c:tx>
              <c:spPr>
                <a:noFill/>
                <a:ln w="41128">
                  <a:noFill/>
                </a:ln>
              </c:spPr>
              <c:dLblPos val="r"/>
            </c:dLbl>
            <c:dLbl>
              <c:idx val="1"/>
              <c:layout>
                <c:manualLayout>
                  <c:x val="8.0200619079702495E-3"/>
                  <c:y val="-1.5935948804701592E-2"/>
                </c:manualLayout>
              </c:layout>
              <c:tx>
                <c:rich>
                  <a:bodyPr/>
                  <a:lstStyle/>
                  <a:p>
                    <a:pPr>
                      <a:defRPr sz="1295" b="0" i="0" u="none" strike="noStrike" baseline="0">
                        <a:solidFill>
                          <a:srgbClr val="000000"/>
                        </a:solidFill>
                        <a:latin typeface="Arial"/>
                        <a:ea typeface="Arial"/>
                        <a:cs typeface="Arial"/>
                      </a:defRPr>
                    </a:pPr>
                    <a:r>
                      <a:rPr lang="en-US"/>
                      <a:t> 19.67</a:t>
                    </a:r>
                  </a:p>
                </c:rich>
              </c:tx>
              <c:spPr>
                <a:noFill/>
                <a:ln w="41128">
                  <a:noFill/>
                </a:ln>
              </c:spPr>
              <c:dLblPos val="r"/>
            </c:dLbl>
            <c:spPr>
              <a:noFill/>
              <a:ln w="41128">
                <a:noFill/>
              </a:ln>
            </c:spPr>
            <c:txPr>
              <a:bodyPr/>
              <a:lstStyle/>
              <a:p>
                <a:pPr>
                  <a:defRPr sz="1903" b="0" i="0" u="none" strike="noStrike" baseline="0">
                    <a:solidFill>
                      <a:srgbClr val="000000"/>
                    </a:solidFill>
                    <a:latin typeface="Arial"/>
                    <a:ea typeface="Arial"/>
                    <a:cs typeface="Arial"/>
                  </a:defRPr>
                </a:pPr>
                <a:endParaRPr lang="en-US"/>
              </a:p>
            </c:txPr>
            <c:showVal val="1"/>
          </c:dLbls>
          <c:val>
            <c:numRef>
              <c:f>Sheet1!$L$18:$L$19</c:f>
              <c:numCache>
                <c:formatCode>0.00</c:formatCode>
                <c:ptCount val="2"/>
                <c:pt idx="0">
                  <c:v>22.333333333333233</c:v>
                </c:pt>
                <c:pt idx="1">
                  <c:v>19.666666666666668</c:v>
                </c:pt>
              </c:numCache>
            </c:numRef>
          </c:val>
        </c:ser>
        <c:ser>
          <c:idx val="1"/>
          <c:order val="1"/>
          <c:tx>
            <c:v>Fluency</c:v>
          </c:tx>
          <c:spPr>
            <a:ln w="61692">
              <a:solidFill>
                <a:srgbClr val="000000"/>
              </a:solidFill>
              <a:prstDash val="solid"/>
            </a:ln>
          </c:spPr>
          <c:marker>
            <c:symbol val="x"/>
            <c:size val="8"/>
            <c:spPr>
              <a:solidFill>
                <a:srgbClr val="000000"/>
              </a:solidFill>
              <a:ln>
                <a:solidFill>
                  <a:srgbClr val="FF00FF"/>
                </a:solidFill>
                <a:prstDash val="solid"/>
              </a:ln>
            </c:spPr>
          </c:marker>
          <c:dLbls>
            <c:dLbl>
              <c:idx val="0"/>
              <c:layout>
                <c:manualLayout>
                  <c:x val="-0.14982828595180434"/>
                  <c:y val="5.5593231061777861E-2"/>
                </c:manualLayout>
              </c:layout>
              <c:tx>
                <c:rich>
                  <a:bodyPr/>
                  <a:lstStyle/>
                  <a:p>
                    <a:r>
                      <a:rPr lang="en-US"/>
                      <a:t>Fluency  115</a:t>
                    </a:r>
                  </a:p>
                </c:rich>
              </c:tx>
              <c:dLblPos val="r"/>
            </c:dLbl>
            <c:dLbl>
              <c:idx val="1"/>
              <c:layout>
                <c:manualLayout>
                  <c:x val="8.0200619079702374E-3"/>
                  <c:y val="-9.1573540066445178E-3"/>
                </c:manualLayout>
              </c:layout>
              <c:tx>
                <c:rich>
                  <a:bodyPr/>
                  <a:lstStyle/>
                  <a:p>
                    <a:r>
                      <a:rPr lang="en-US"/>
                      <a:t> 119</a:t>
                    </a:r>
                  </a:p>
                </c:rich>
              </c:tx>
              <c:dLblPos val="r"/>
            </c:dLbl>
            <c:spPr>
              <a:noFill/>
              <a:ln w="41128">
                <a:noFill/>
              </a:ln>
            </c:spPr>
            <c:txPr>
              <a:bodyPr/>
              <a:lstStyle/>
              <a:p>
                <a:pPr>
                  <a:defRPr sz="1295" b="0" i="0" u="none" strike="noStrike" baseline="0">
                    <a:solidFill>
                      <a:srgbClr val="000000"/>
                    </a:solidFill>
                    <a:latin typeface="Arial"/>
                    <a:ea typeface="Arial"/>
                    <a:cs typeface="Arial"/>
                  </a:defRPr>
                </a:pPr>
                <a:endParaRPr lang="en-US"/>
              </a:p>
            </c:txPr>
            <c:showVal val="1"/>
            <c:showSerName val="1"/>
          </c:dLbls>
          <c:val>
            <c:numRef>
              <c:f>Sheet1!$M$18:$M$19</c:f>
              <c:numCache>
                <c:formatCode>0</c:formatCode>
                <c:ptCount val="2"/>
                <c:pt idx="0">
                  <c:v>115</c:v>
                </c:pt>
                <c:pt idx="1">
                  <c:v>119.33333333333312</c:v>
                </c:pt>
              </c:numCache>
            </c:numRef>
          </c:val>
        </c:ser>
        <c:dLbls>
          <c:showVal val="1"/>
          <c:showSerName val="1"/>
        </c:dLbls>
        <c:marker val="1"/>
        <c:axId val="37720832"/>
        <c:axId val="54508928"/>
      </c:lineChart>
      <c:catAx>
        <c:axId val="37720832"/>
        <c:scaling>
          <c:orientation val="minMax"/>
        </c:scaling>
        <c:axPos val="b"/>
        <c:title>
          <c:tx>
            <c:rich>
              <a:bodyPr/>
              <a:lstStyle/>
              <a:p>
                <a:pPr>
                  <a:defRPr sz="1903" b="1" i="0" u="none" strike="noStrike" baseline="0">
                    <a:solidFill>
                      <a:srgbClr val="000000"/>
                    </a:solidFill>
                    <a:latin typeface="Arial"/>
                    <a:ea typeface="Arial"/>
                    <a:cs typeface="Arial"/>
                  </a:defRPr>
                </a:pPr>
                <a:r>
                  <a:rPr lang="en-US"/>
                  <a:t>Time</a:t>
                </a:r>
              </a:p>
            </c:rich>
          </c:tx>
          <c:layout>
            <c:manualLayout>
              <c:xMode val="edge"/>
              <c:yMode val="edge"/>
              <c:x val="0.52028218694885175"/>
              <c:y val="0.89973614775725219"/>
            </c:manualLayout>
          </c:layout>
          <c:spPr>
            <a:noFill/>
            <a:ln w="41128">
              <a:noFill/>
            </a:ln>
          </c:spPr>
        </c:title>
        <c:numFmt formatCode="General" sourceLinked="1"/>
        <c:tickLblPos val="nextTo"/>
        <c:spPr>
          <a:ln w="5141">
            <a:solidFill>
              <a:srgbClr val="000000"/>
            </a:solidFill>
            <a:prstDash val="solid"/>
          </a:ln>
        </c:spPr>
        <c:txPr>
          <a:bodyPr rot="0" vert="horz"/>
          <a:lstStyle/>
          <a:p>
            <a:pPr>
              <a:defRPr sz="1903" b="0" i="0" u="none" strike="noStrike" baseline="0">
                <a:solidFill>
                  <a:srgbClr val="000000"/>
                </a:solidFill>
                <a:latin typeface="Arial"/>
                <a:ea typeface="Arial"/>
                <a:cs typeface="Arial"/>
              </a:defRPr>
            </a:pPr>
            <a:endParaRPr lang="en-US"/>
          </a:p>
        </c:txPr>
        <c:crossAx val="54508928"/>
        <c:crosses val="autoZero"/>
        <c:auto val="1"/>
        <c:lblAlgn val="ctr"/>
        <c:lblOffset val="100"/>
        <c:tickLblSkip val="1"/>
        <c:tickMarkSkip val="1"/>
      </c:catAx>
      <c:valAx>
        <c:axId val="54508928"/>
        <c:scaling>
          <c:orientation val="minMax"/>
        </c:scaling>
        <c:axPos val="l"/>
        <c:title>
          <c:tx>
            <c:rich>
              <a:bodyPr/>
              <a:lstStyle/>
              <a:p>
                <a:pPr>
                  <a:defRPr sz="1903" b="1" i="0" u="none" strike="noStrike" baseline="0">
                    <a:solidFill>
                      <a:srgbClr val="000000"/>
                    </a:solidFill>
                    <a:latin typeface="Arial"/>
                    <a:ea typeface="Arial"/>
                    <a:cs typeface="Arial"/>
                  </a:defRPr>
                </a:pPr>
                <a:r>
                  <a:rPr lang="en-US"/>
                  <a:t>Score</a:t>
                </a:r>
              </a:p>
            </c:rich>
          </c:tx>
          <c:layout>
            <c:manualLayout>
              <c:xMode val="edge"/>
              <c:yMode val="edge"/>
              <c:x val="1.5873015873015879E-2"/>
              <c:y val="0.41952506596306216"/>
            </c:manualLayout>
          </c:layout>
          <c:spPr>
            <a:noFill/>
            <a:ln w="41128">
              <a:noFill/>
            </a:ln>
          </c:spPr>
        </c:title>
        <c:numFmt formatCode="0" sourceLinked="0"/>
        <c:tickLblPos val="nextTo"/>
        <c:spPr>
          <a:ln w="5141">
            <a:solidFill>
              <a:srgbClr val="000000"/>
            </a:solidFill>
            <a:prstDash val="solid"/>
          </a:ln>
        </c:spPr>
        <c:txPr>
          <a:bodyPr rot="0" vert="horz"/>
          <a:lstStyle/>
          <a:p>
            <a:pPr>
              <a:defRPr sz="1295" b="0" i="0" u="none" strike="noStrike" baseline="0">
                <a:solidFill>
                  <a:srgbClr val="000000"/>
                </a:solidFill>
                <a:latin typeface="Arial"/>
                <a:ea typeface="Arial"/>
                <a:cs typeface="Arial"/>
              </a:defRPr>
            </a:pPr>
            <a:endParaRPr lang="en-US"/>
          </a:p>
        </c:txPr>
        <c:crossAx val="37720832"/>
        <c:crosses val="autoZero"/>
        <c:crossBetween val="between"/>
      </c:valAx>
      <c:spPr>
        <a:solidFill>
          <a:srgbClr val="C0C0C0"/>
        </a:solidFill>
        <a:ln w="20564">
          <a:solidFill>
            <a:srgbClr val="808080"/>
          </a:solidFill>
          <a:prstDash val="solid"/>
        </a:ln>
      </c:spPr>
    </c:plotArea>
    <c:plotVisOnly val="1"/>
    <c:dispBlanksAs val="gap"/>
  </c:chart>
  <c:spPr>
    <a:solidFill>
      <a:srgbClr val="FFFFFF"/>
    </a:solidFill>
    <a:ln w="5141">
      <a:solidFill>
        <a:srgbClr val="000000"/>
      </a:solidFill>
      <a:prstDash val="solid"/>
    </a:ln>
  </c:spPr>
  <c:txPr>
    <a:bodyPr/>
    <a:lstStyle/>
    <a:p>
      <a:pPr>
        <a:defRPr sz="1903" b="0" i="0" u="none" strike="noStrike" baseline="0">
          <a:solidFill>
            <a:srgbClr val="000000"/>
          </a:solidFill>
          <a:latin typeface="Arial"/>
          <a:ea typeface="Arial"/>
          <a:cs typeface="Aria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1609A5-2E9A-479D-8426-A2A7ED061FA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BF09A99-7325-496E-97CC-18CA964D5A94}">
      <dgm:prSet phldrT="[Text]"/>
      <dgm:spPr/>
      <dgm:t>
        <a:bodyPr/>
        <a:lstStyle/>
        <a:p>
          <a:pPr>
            <a:spcAft>
              <a:spcPts val="0"/>
            </a:spcAft>
          </a:pPr>
          <a:r>
            <a:rPr lang="en-CA" dirty="0" smtClean="0"/>
            <a:t>Phase I</a:t>
          </a:r>
        </a:p>
        <a:p>
          <a:pPr>
            <a:spcAft>
              <a:spcPts val="0"/>
            </a:spcAft>
          </a:pPr>
          <a:r>
            <a:rPr lang="en-CA" dirty="0" smtClean="0"/>
            <a:t>October-Feb</a:t>
          </a:r>
        </a:p>
        <a:p>
          <a:pPr>
            <a:spcAft>
              <a:spcPts val="0"/>
            </a:spcAft>
          </a:pPr>
          <a:r>
            <a:rPr lang="en-US" dirty="0" smtClean="0"/>
            <a:t>Pretesting</a:t>
          </a:r>
          <a:r>
            <a:rPr lang="en-US" dirty="0" smtClean="0">
              <a:sym typeface="Wingdings"/>
            </a:rPr>
            <a:t></a:t>
          </a:r>
          <a:endParaRPr lang="en-US" dirty="0"/>
        </a:p>
      </dgm:t>
    </dgm:pt>
    <dgm:pt modelId="{2DF6282D-3333-47AA-BF74-9A0E4C962201}" type="parTrans" cxnId="{85A9DD0E-4706-4944-A0F4-B94A88D832DD}">
      <dgm:prSet/>
      <dgm:spPr/>
      <dgm:t>
        <a:bodyPr/>
        <a:lstStyle/>
        <a:p>
          <a:endParaRPr lang="en-US"/>
        </a:p>
      </dgm:t>
    </dgm:pt>
    <dgm:pt modelId="{1BAB0267-D01E-427D-A7D9-ED471B17EC25}" type="sibTrans" cxnId="{85A9DD0E-4706-4944-A0F4-B94A88D832DD}">
      <dgm:prSet/>
      <dgm:spPr/>
      <dgm:t>
        <a:bodyPr/>
        <a:lstStyle/>
        <a:p>
          <a:endParaRPr lang="en-US"/>
        </a:p>
      </dgm:t>
    </dgm:pt>
    <dgm:pt modelId="{9A0F3F64-69D3-4C99-A71D-70BA6A6C6063}">
      <dgm:prSet phldrT="[Text]"/>
      <dgm:spPr/>
      <dgm:t>
        <a:bodyPr/>
        <a:lstStyle/>
        <a:p>
          <a:r>
            <a:rPr lang="en-CA" dirty="0" smtClean="0"/>
            <a:t>G1: Reading Tutor</a:t>
          </a:r>
          <a:endParaRPr lang="en-US" dirty="0"/>
        </a:p>
      </dgm:t>
    </dgm:pt>
    <dgm:pt modelId="{C3470334-1D04-4897-B83B-AC509CDFE9CF}" type="parTrans" cxnId="{39FCDCDD-4FCE-4A38-AAF0-016A939DAE49}">
      <dgm:prSet/>
      <dgm:spPr/>
      <dgm:t>
        <a:bodyPr/>
        <a:lstStyle/>
        <a:p>
          <a:endParaRPr lang="en-US"/>
        </a:p>
      </dgm:t>
    </dgm:pt>
    <dgm:pt modelId="{217EE9A1-2EA5-4AC3-BAA2-711C19949BBF}" type="sibTrans" cxnId="{39FCDCDD-4FCE-4A38-AAF0-016A939DAE49}">
      <dgm:prSet/>
      <dgm:spPr/>
      <dgm:t>
        <a:bodyPr/>
        <a:lstStyle/>
        <a:p>
          <a:endParaRPr lang="en-US"/>
        </a:p>
      </dgm:t>
    </dgm:pt>
    <dgm:pt modelId="{BC1A96B6-B5F3-48A7-A8D2-155152898603}">
      <dgm:prSet phldrT="[Text]"/>
      <dgm:spPr/>
      <dgm:t>
        <a:bodyPr/>
        <a:lstStyle/>
        <a:p>
          <a:r>
            <a:rPr lang="en-CA" dirty="0" smtClean="0"/>
            <a:t>G2: Regular Instruction</a:t>
          </a:r>
          <a:endParaRPr lang="en-US" dirty="0"/>
        </a:p>
      </dgm:t>
    </dgm:pt>
    <dgm:pt modelId="{AED255A1-6102-49B0-94A9-04423EA3AAD2}" type="parTrans" cxnId="{A726EADE-E336-42B3-AF4F-EA74C3DFBE00}">
      <dgm:prSet/>
      <dgm:spPr/>
      <dgm:t>
        <a:bodyPr/>
        <a:lstStyle/>
        <a:p>
          <a:endParaRPr lang="en-US"/>
        </a:p>
      </dgm:t>
    </dgm:pt>
    <dgm:pt modelId="{CCB92029-11FC-4FFA-976F-FCA4C56080B5}" type="sibTrans" cxnId="{A726EADE-E336-42B3-AF4F-EA74C3DFBE00}">
      <dgm:prSet/>
      <dgm:spPr/>
      <dgm:t>
        <a:bodyPr/>
        <a:lstStyle/>
        <a:p>
          <a:endParaRPr lang="en-US"/>
        </a:p>
      </dgm:t>
    </dgm:pt>
    <dgm:pt modelId="{8255ED5B-7048-4070-AA6A-BD31D552C415}">
      <dgm:prSet phldrT="[Text]"/>
      <dgm:spPr/>
      <dgm:t>
        <a:bodyPr/>
        <a:lstStyle/>
        <a:p>
          <a:pPr>
            <a:spcAft>
              <a:spcPts val="0"/>
            </a:spcAft>
          </a:pPr>
          <a:r>
            <a:rPr lang="en-CA" dirty="0" smtClean="0"/>
            <a:t>Crossover</a:t>
          </a:r>
        </a:p>
        <a:p>
          <a:pPr>
            <a:spcAft>
              <a:spcPts val="0"/>
            </a:spcAft>
          </a:pPr>
          <a:r>
            <a:rPr lang="en-CA" dirty="0" smtClean="0"/>
            <a:t>Mid-February</a:t>
          </a:r>
        </a:p>
        <a:p>
          <a:pPr>
            <a:spcAft>
              <a:spcPts val="0"/>
            </a:spcAft>
          </a:pPr>
          <a:r>
            <a:rPr lang="en-CA" dirty="0" smtClean="0"/>
            <a:t>Midpoint testing</a:t>
          </a:r>
          <a:r>
            <a:rPr lang="en-US" dirty="0" smtClean="0">
              <a:sym typeface="Wingdings"/>
            </a:rPr>
            <a:t></a:t>
          </a:r>
          <a:r>
            <a:rPr lang="en-CA" dirty="0" smtClean="0"/>
            <a:t> </a:t>
          </a:r>
          <a:endParaRPr lang="en-US" dirty="0"/>
        </a:p>
      </dgm:t>
    </dgm:pt>
    <dgm:pt modelId="{0CF56D7B-5653-4BA0-88D1-7F9ADAF0178B}" type="parTrans" cxnId="{8F331B7C-D409-4D24-8EFD-66452EE3AF4A}">
      <dgm:prSet/>
      <dgm:spPr/>
      <dgm:t>
        <a:bodyPr/>
        <a:lstStyle/>
        <a:p>
          <a:endParaRPr lang="en-US"/>
        </a:p>
      </dgm:t>
    </dgm:pt>
    <dgm:pt modelId="{F5333BDA-D56D-48B9-8480-F7A562FAB020}" type="sibTrans" cxnId="{8F331B7C-D409-4D24-8EFD-66452EE3AF4A}">
      <dgm:prSet/>
      <dgm:spPr/>
      <dgm:t>
        <a:bodyPr/>
        <a:lstStyle/>
        <a:p>
          <a:endParaRPr lang="en-US"/>
        </a:p>
      </dgm:t>
    </dgm:pt>
    <dgm:pt modelId="{012EA853-B297-4CEE-8A4A-A1E1EDCBC7A6}">
      <dgm:prSet phldrT="[Text]"/>
      <dgm:spPr/>
      <dgm:t>
        <a:bodyPr/>
        <a:lstStyle/>
        <a:p>
          <a:pPr>
            <a:spcAft>
              <a:spcPts val="0"/>
            </a:spcAft>
          </a:pPr>
          <a:r>
            <a:rPr lang="en-CA" dirty="0" smtClean="0"/>
            <a:t>Phase 2</a:t>
          </a:r>
        </a:p>
        <a:p>
          <a:pPr>
            <a:spcAft>
              <a:spcPts val="0"/>
            </a:spcAft>
          </a:pPr>
          <a:r>
            <a:rPr lang="en-CA" dirty="0" smtClean="0"/>
            <a:t>Feb-May</a:t>
          </a:r>
        </a:p>
        <a:p>
          <a:pPr>
            <a:spcAft>
              <a:spcPts val="0"/>
            </a:spcAft>
          </a:pPr>
          <a:r>
            <a:rPr lang="en-US" dirty="0" smtClean="0"/>
            <a:t>Post-testing </a:t>
          </a:r>
          <a:r>
            <a:rPr lang="en-US" dirty="0" smtClean="0">
              <a:sym typeface="Wingdings"/>
            </a:rPr>
            <a:t></a:t>
          </a:r>
          <a:endParaRPr lang="en-US" dirty="0"/>
        </a:p>
      </dgm:t>
    </dgm:pt>
    <dgm:pt modelId="{DD3042F8-7F7A-47A9-BC72-3045FE7AD0E3}" type="parTrans" cxnId="{48D17850-C24E-4625-87E3-2BAAE780A846}">
      <dgm:prSet/>
      <dgm:spPr/>
      <dgm:t>
        <a:bodyPr/>
        <a:lstStyle/>
        <a:p>
          <a:endParaRPr lang="en-US"/>
        </a:p>
      </dgm:t>
    </dgm:pt>
    <dgm:pt modelId="{AC1A0D8F-3CC3-4943-B1B5-96E753BF2ED1}" type="sibTrans" cxnId="{48D17850-C24E-4625-87E3-2BAAE780A846}">
      <dgm:prSet/>
      <dgm:spPr/>
      <dgm:t>
        <a:bodyPr/>
        <a:lstStyle/>
        <a:p>
          <a:endParaRPr lang="en-US"/>
        </a:p>
      </dgm:t>
    </dgm:pt>
    <dgm:pt modelId="{97C04307-E623-4BA9-B489-48258F8A8DFA}">
      <dgm:prSet phldrT="[Text]"/>
      <dgm:spPr/>
      <dgm:t>
        <a:bodyPr/>
        <a:lstStyle/>
        <a:p>
          <a:r>
            <a:rPr lang="en-CA" dirty="0" smtClean="0"/>
            <a:t>G1: Regular Instruction</a:t>
          </a:r>
          <a:endParaRPr lang="en-US" dirty="0"/>
        </a:p>
      </dgm:t>
    </dgm:pt>
    <dgm:pt modelId="{BB4BFE53-34D9-466B-82FE-5ABBA334495D}" type="parTrans" cxnId="{3192D99B-3E8C-4F45-AD57-92133D3FFB11}">
      <dgm:prSet/>
      <dgm:spPr/>
      <dgm:t>
        <a:bodyPr/>
        <a:lstStyle/>
        <a:p>
          <a:endParaRPr lang="en-US"/>
        </a:p>
      </dgm:t>
    </dgm:pt>
    <dgm:pt modelId="{A6E69476-F87B-4E8F-8305-03A1D3EA384A}" type="sibTrans" cxnId="{3192D99B-3E8C-4F45-AD57-92133D3FFB11}">
      <dgm:prSet/>
      <dgm:spPr/>
      <dgm:t>
        <a:bodyPr/>
        <a:lstStyle/>
        <a:p>
          <a:endParaRPr lang="en-US"/>
        </a:p>
      </dgm:t>
    </dgm:pt>
    <dgm:pt modelId="{EE34935F-28AA-4CF4-9A7C-0CCB2D918F3D}">
      <dgm:prSet phldrT="[Text]"/>
      <dgm:spPr/>
      <dgm:t>
        <a:bodyPr/>
        <a:lstStyle/>
        <a:p>
          <a:r>
            <a:rPr lang="en-CA" dirty="0" smtClean="0"/>
            <a:t>G2: Reading Tutor</a:t>
          </a:r>
          <a:endParaRPr lang="en-US" dirty="0"/>
        </a:p>
      </dgm:t>
    </dgm:pt>
    <dgm:pt modelId="{26BCDA38-485C-4BE9-A845-7BA888737BA6}" type="parTrans" cxnId="{D184CB9F-F498-4054-A555-430E58000855}">
      <dgm:prSet/>
      <dgm:spPr/>
      <dgm:t>
        <a:bodyPr/>
        <a:lstStyle/>
        <a:p>
          <a:endParaRPr lang="en-US"/>
        </a:p>
      </dgm:t>
    </dgm:pt>
    <dgm:pt modelId="{7E1B0FA7-E9E4-4EA4-9D9A-E2057B94B11C}" type="sibTrans" cxnId="{D184CB9F-F498-4054-A555-430E58000855}">
      <dgm:prSet/>
      <dgm:spPr/>
      <dgm:t>
        <a:bodyPr/>
        <a:lstStyle/>
        <a:p>
          <a:endParaRPr lang="en-US"/>
        </a:p>
      </dgm:t>
    </dgm:pt>
    <dgm:pt modelId="{2B1B448F-2434-488A-B2FB-CD153A90CF47}">
      <dgm:prSet phldrT="[Text]"/>
      <dgm:spPr/>
      <dgm:t>
        <a:bodyPr/>
        <a:lstStyle/>
        <a:p>
          <a:r>
            <a:rPr lang="en-CA" dirty="0" smtClean="0"/>
            <a:t>G1 + G2 exchange conditions</a:t>
          </a:r>
          <a:endParaRPr lang="en-US" dirty="0"/>
        </a:p>
      </dgm:t>
    </dgm:pt>
    <dgm:pt modelId="{119E17A0-C1F9-40AA-9831-1B9E9E2E6844}" type="parTrans" cxnId="{B4D59DC2-7626-4694-9ECD-1DC48D9AB102}">
      <dgm:prSet/>
      <dgm:spPr/>
      <dgm:t>
        <a:bodyPr/>
        <a:lstStyle/>
        <a:p>
          <a:endParaRPr lang="en-US"/>
        </a:p>
      </dgm:t>
    </dgm:pt>
    <dgm:pt modelId="{9711E471-690A-4D8B-8975-23B12B0B94FF}" type="sibTrans" cxnId="{B4D59DC2-7626-4694-9ECD-1DC48D9AB102}">
      <dgm:prSet/>
      <dgm:spPr/>
      <dgm:t>
        <a:bodyPr/>
        <a:lstStyle/>
        <a:p>
          <a:endParaRPr lang="en-US"/>
        </a:p>
      </dgm:t>
    </dgm:pt>
    <dgm:pt modelId="{271B8E74-6A5B-4B5A-B919-9DA80502F0A6}" type="pres">
      <dgm:prSet presAssocID="{C21609A5-2E9A-479D-8426-A2A7ED061FA1}" presName="Name0" presStyleCnt="0">
        <dgm:presLayoutVars>
          <dgm:dir/>
          <dgm:animLvl val="lvl"/>
          <dgm:resizeHandles val="exact"/>
        </dgm:presLayoutVars>
      </dgm:prSet>
      <dgm:spPr/>
      <dgm:t>
        <a:bodyPr/>
        <a:lstStyle/>
        <a:p>
          <a:endParaRPr lang="en-US"/>
        </a:p>
      </dgm:t>
    </dgm:pt>
    <dgm:pt modelId="{D04BA174-6B68-4995-9682-DAFD9B27E6D9}" type="pres">
      <dgm:prSet presAssocID="{8BF09A99-7325-496E-97CC-18CA964D5A94}" presName="composite" presStyleCnt="0"/>
      <dgm:spPr/>
    </dgm:pt>
    <dgm:pt modelId="{CE73A376-F922-44F8-9343-80DF4B3054B6}" type="pres">
      <dgm:prSet presAssocID="{8BF09A99-7325-496E-97CC-18CA964D5A94}" presName="parTx" presStyleLbl="alignNode1" presStyleIdx="0" presStyleCnt="3">
        <dgm:presLayoutVars>
          <dgm:chMax val="0"/>
          <dgm:chPref val="0"/>
          <dgm:bulletEnabled val="1"/>
        </dgm:presLayoutVars>
      </dgm:prSet>
      <dgm:spPr/>
      <dgm:t>
        <a:bodyPr/>
        <a:lstStyle/>
        <a:p>
          <a:endParaRPr lang="en-US"/>
        </a:p>
      </dgm:t>
    </dgm:pt>
    <dgm:pt modelId="{6C62A60F-E92A-4930-BB32-3C8DBCEA5357}" type="pres">
      <dgm:prSet presAssocID="{8BF09A99-7325-496E-97CC-18CA964D5A94}" presName="desTx" presStyleLbl="alignAccFollowNode1" presStyleIdx="0" presStyleCnt="3">
        <dgm:presLayoutVars>
          <dgm:bulletEnabled val="1"/>
        </dgm:presLayoutVars>
      </dgm:prSet>
      <dgm:spPr/>
      <dgm:t>
        <a:bodyPr/>
        <a:lstStyle/>
        <a:p>
          <a:endParaRPr lang="en-US"/>
        </a:p>
      </dgm:t>
    </dgm:pt>
    <dgm:pt modelId="{59026AE0-3DD5-4A8B-9693-5332D4922CA9}" type="pres">
      <dgm:prSet presAssocID="{1BAB0267-D01E-427D-A7D9-ED471B17EC25}" presName="space" presStyleCnt="0"/>
      <dgm:spPr/>
    </dgm:pt>
    <dgm:pt modelId="{F472E163-A025-4C33-93F1-E08F921B6C73}" type="pres">
      <dgm:prSet presAssocID="{8255ED5B-7048-4070-AA6A-BD31D552C415}" presName="composite" presStyleCnt="0"/>
      <dgm:spPr/>
    </dgm:pt>
    <dgm:pt modelId="{98365199-705E-4F4C-9E3F-E10E3011B5B7}" type="pres">
      <dgm:prSet presAssocID="{8255ED5B-7048-4070-AA6A-BD31D552C415}" presName="parTx" presStyleLbl="alignNode1" presStyleIdx="1" presStyleCnt="3">
        <dgm:presLayoutVars>
          <dgm:chMax val="0"/>
          <dgm:chPref val="0"/>
          <dgm:bulletEnabled val="1"/>
        </dgm:presLayoutVars>
      </dgm:prSet>
      <dgm:spPr/>
      <dgm:t>
        <a:bodyPr/>
        <a:lstStyle/>
        <a:p>
          <a:endParaRPr lang="en-US"/>
        </a:p>
      </dgm:t>
    </dgm:pt>
    <dgm:pt modelId="{73E1FDE3-40CD-451A-A677-EDC2AD6A611E}" type="pres">
      <dgm:prSet presAssocID="{8255ED5B-7048-4070-AA6A-BD31D552C415}" presName="desTx" presStyleLbl="alignAccFollowNode1" presStyleIdx="1" presStyleCnt="3">
        <dgm:presLayoutVars>
          <dgm:bulletEnabled val="1"/>
        </dgm:presLayoutVars>
      </dgm:prSet>
      <dgm:spPr/>
      <dgm:t>
        <a:bodyPr/>
        <a:lstStyle/>
        <a:p>
          <a:endParaRPr lang="en-US"/>
        </a:p>
      </dgm:t>
    </dgm:pt>
    <dgm:pt modelId="{B163F5BB-C6A7-44F3-A183-6C31B2A3E000}" type="pres">
      <dgm:prSet presAssocID="{F5333BDA-D56D-48B9-8480-F7A562FAB020}" presName="space" presStyleCnt="0"/>
      <dgm:spPr/>
    </dgm:pt>
    <dgm:pt modelId="{D43581F3-B314-4095-91C0-0054E54D3655}" type="pres">
      <dgm:prSet presAssocID="{012EA853-B297-4CEE-8A4A-A1E1EDCBC7A6}" presName="composite" presStyleCnt="0"/>
      <dgm:spPr/>
    </dgm:pt>
    <dgm:pt modelId="{710E05BE-7952-4FCB-BE44-33F2830B128D}" type="pres">
      <dgm:prSet presAssocID="{012EA853-B297-4CEE-8A4A-A1E1EDCBC7A6}" presName="parTx" presStyleLbl="alignNode1" presStyleIdx="2" presStyleCnt="3">
        <dgm:presLayoutVars>
          <dgm:chMax val="0"/>
          <dgm:chPref val="0"/>
          <dgm:bulletEnabled val="1"/>
        </dgm:presLayoutVars>
      </dgm:prSet>
      <dgm:spPr/>
      <dgm:t>
        <a:bodyPr/>
        <a:lstStyle/>
        <a:p>
          <a:endParaRPr lang="en-US"/>
        </a:p>
      </dgm:t>
    </dgm:pt>
    <dgm:pt modelId="{8B0E8CEE-DE32-4AB5-A669-70CD611708E2}" type="pres">
      <dgm:prSet presAssocID="{012EA853-B297-4CEE-8A4A-A1E1EDCBC7A6}" presName="desTx" presStyleLbl="alignAccFollowNode1" presStyleIdx="2" presStyleCnt="3">
        <dgm:presLayoutVars>
          <dgm:bulletEnabled val="1"/>
        </dgm:presLayoutVars>
      </dgm:prSet>
      <dgm:spPr/>
      <dgm:t>
        <a:bodyPr/>
        <a:lstStyle/>
        <a:p>
          <a:endParaRPr lang="en-US"/>
        </a:p>
      </dgm:t>
    </dgm:pt>
  </dgm:ptLst>
  <dgm:cxnLst>
    <dgm:cxn modelId="{2856FE6E-4C0B-42FB-AA8D-A14D9DA0B076}" type="presOf" srcId="{2B1B448F-2434-488A-B2FB-CD153A90CF47}" destId="{73E1FDE3-40CD-451A-A677-EDC2AD6A611E}" srcOrd="0" destOrd="0" presId="urn:microsoft.com/office/officeart/2005/8/layout/hList1"/>
    <dgm:cxn modelId="{48D17850-C24E-4625-87E3-2BAAE780A846}" srcId="{C21609A5-2E9A-479D-8426-A2A7ED061FA1}" destId="{012EA853-B297-4CEE-8A4A-A1E1EDCBC7A6}" srcOrd="2" destOrd="0" parTransId="{DD3042F8-7F7A-47A9-BC72-3045FE7AD0E3}" sibTransId="{AC1A0D8F-3CC3-4943-B1B5-96E753BF2ED1}"/>
    <dgm:cxn modelId="{24A665E6-7A06-46A9-87F2-B8E42B9E9FCD}" type="presOf" srcId="{8BF09A99-7325-496E-97CC-18CA964D5A94}" destId="{CE73A376-F922-44F8-9343-80DF4B3054B6}" srcOrd="0" destOrd="0" presId="urn:microsoft.com/office/officeart/2005/8/layout/hList1"/>
    <dgm:cxn modelId="{E0000A10-9A67-4E0C-B446-C54AD08DB337}" type="presOf" srcId="{EE34935F-28AA-4CF4-9A7C-0CCB2D918F3D}" destId="{8B0E8CEE-DE32-4AB5-A669-70CD611708E2}" srcOrd="0" destOrd="1" presId="urn:microsoft.com/office/officeart/2005/8/layout/hList1"/>
    <dgm:cxn modelId="{9212F610-C01C-48C4-A4B9-DD9E8A1D2C52}" type="presOf" srcId="{9A0F3F64-69D3-4C99-A71D-70BA6A6C6063}" destId="{6C62A60F-E92A-4930-BB32-3C8DBCEA5357}" srcOrd="0" destOrd="0" presId="urn:microsoft.com/office/officeart/2005/8/layout/hList1"/>
    <dgm:cxn modelId="{A726EADE-E336-42B3-AF4F-EA74C3DFBE00}" srcId="{8BF09A99-7325-496E-97CC-18CA964D5A94}" destId="{BC1A96B6-B5F3-48A7-A8D2-155152898603}" srcOrd="1" destOrd="0" parTransId="{AED255A1-6102-49B0-94A9-04423EA3AAD2}" sibTransId="{CCB92029-11FC-4FFA-976F-FCA4C56080B5}"/>
    <dgm:cxn modelId="{85A9DD0E-4706-4944-A0F4-B94A88D832DD}" srcId="{C21609A5-2E9A-479D-8426-A2A7ED061FA1}" destId="{8BF09A99-7325-496E-97CC-18CA964D5A94}" srcOrd="0" destOrd="0" parTransId="{2DF6282D-3333-47AA-BF74-9A0E4C962201}" sibTransId="{1BAB0267-D01E-427D-A7D9-ED471B17EC25}"/>
    <dgm:cxn modelId="{223AB196-FC33-42D8-8A9C-D8EF731FC87B}" type="presOf" srcId="{012EA853-B297-4CEE-8A4A-A1E1EDCBC7A6}" destId="{710E05BE-7952-4FCB-BE44-33F2830B128D}" srcOrd="0" destOrd="0" presId="urn:microsoft.com/office/officeart/2005/8/layout/hList1"/>
    <dgm:cxn modelId="{E34A7B90-D190-42C6-A96F-D57A5CBA4438}" type="presOf" srcId="{97C04307-E623-4BA9-B489-48258F8A8DFA}" destId="{8B0E8CEE-DE32-4AB5-A669-70CD611708E2}" srcOrd="0" destOrd="0" presId="urn:microsoft.com/office/officeart/2005/8/layout/hList1"/>
    <dgm:cxn modelId="{A9AB363D-A6A5-4B45-93D1-B2736E54744A}" type="presOf" srcId="{C21609A5-2E9A-479D-8426-A2A7ED061FA1}" destId="{271B8E74-6A5B-4B5A-B919-9DA80502F0A6}" srcOrd="0" destOrd="0" presId="urn:microsoft.com/office/officeart/2005/8/layout/hList1"/>
    <dgm:cxn modelId="{C1DF65C9-1669-4618-91F4-01A4F7C9A360}" type="presOf" srcId="{8255ED5B-7048-4070-AA6A-BD31D552C415}" destId="{98365199-705E-4F4C-9E3F-E10E3011B5B7}" srcOrd="0" destOrd="0" presId="urn:microsoft.com/office/officeart/2005/8/layout/hList1"/>
    <dgm:cxn modelId="{B4D59DC2-7626-4694-9ECD-1DC48D9AB102}" srcId="{8255ED5B-7048-4070-AA6A-BD31D552C415}" destId="{2B1B448F-2434-488A-B2FB-CD153A90CF47}" srcOrd="0" destOrd="0" parTransId="{119E17A0-C1F9-40AA-9831-1B9E9E2E6844}" sibTransId="{9711E471-690A-4D8B-8975-23B12B0B94FF}"/>
    <dgm:cxn modelId="{8F331B7C-D409-4D24-8EFD-66452EE3AF4A}" srcId="{C21609A5-2E9A-479D-8426-A2A7ED061FA1}" destId="{8255ED5B-7048-4070-AA6A-BD31D552C415}" srcOrd="1" destOrd="0" parTransId="{0CF56D7B-5653-4BA0-88D1-7F9ADAF0178B}" sibTransId="{F5333BDA-D56D-48B9-8480-F7A562FAB020}"/>
    <dgm:cxn modelId="{D184CB9F-F498-4054-A555-430E58000855}" srcId="{012EA853-B297-4CEE-8A4A-A1E1EDCBC7A6}" destId="{EE34935F-28AA-4CF4-9A7C-0CCB2D918F3D}" srcOrd="1" destOrd="0" parTransId="{26BCDA38-485C-4BE9-A845-7BA888737BA6}" sibTransId="{7E1B0FA7-E9E4-4EA4-9D9A-E2057B94B11C}"/>
    <dgm:cxn modelId="{3192D99B-3E8C-4F45-AD57-92133D3FFB11}" srcId="{012EA853-B297-4CEE-8A4A-A1E1EDCBC7A6}" destId="{97C04307-E623-4BA9-B489-48258F8A8DFA}" srcOrd="0" destOrd="0" parTransId="{BB4BFE53-34D9-466B-82FE-5ABBA334495D}" sibTransId="{A6E69476-F87B-4E8F-8305-03A1D3EA384A}"/>
    <dgm:cxn modelId="{39FCDCDD-4FCE-4A38-AAF0-016A939DAE49}" srcId="{8BF09A99-7325-496E-97CC-18CA964D5A94}" destId="{9A0F3F64-69D3-4C99-A71D-70BA6A6C6063}" srcOrd="0" destOrd="0" parTransId="{C3470334-1D04-4897-B83B-AC509CDFE9CF}" sibTransId="{217EE9A1-2EA5-4AC3-BAA2-711C19949BBF}"/>
    <dgm:cxn modelId="{A9A24AEF-4371-41BC-8F18-4FECE5A47F0B}" type="presOf" srcId="{BC1A96B6-B5F3-48A7-A8D2-155152898603}" destId="{6C62A60F-E92A-4930-BB32-3C8DBCEA5357}" srcOrd="0" destOrd="1" presId="urn:microsoft.com/office/officeart/2005/8/layout/hList1"/>
    <dgm:cxn modelId="{18A32702-53B6-46E8-903A-1A57A64DF11E}" type="presParOf" srcId="{271B8E74-6A5B-4B5A-B919-9DA80502F0A6}" destId="{D04BA174-6B68-4995-9682-DAFD9B27E6D9}" srcOrd="0" destOrd="0" presId="urn:microsoft.com/office/officeart/2005/8/layout/hList1"/>
    <dgm:cxn modelId="{A3DC342E-20BA-4995-9F6B-13EF93273A2C}" type="presParOf" srcId="{D04BA174-6B68-4995-9682-DAFD9B27E6D9}" destId="{CE73A376-F922-44F8-9343-80DF4B3054B6}" srcOrd="0" destOrd="0" presId="urn:microsoft.com/office/officeart/2005/8/layout/hList1"/>
    <dgm:cxn modelId="{0AE8B215-8A2C-440B-9C43-034E8D66840E}" type="presParOf" srcId="{D04BA174-6B68-4995-9682-DAFD9B27E6D9}" destId="{6C62A60F-E92A-4930-BB32-3C8DBCEA5357}" srcOrd="1" destOrd="0" presId="urn:microsoft.com/office/officeart/2005/8/layout/hList1"/>
    <dgm:cxn modelId="{A6CFA4E1-8D51-4438-A130-C0812A2B6567}" type="presParOf" srcId="{271B8E74-6A5B-4B5A-B919-9DA80502F0A6}" destId="{59026AE0-3DD5-4A8B-9693-5332D4922CA9}" srcOrd="1" destOrd="0" presId="urn:microsoft.com/office/officeart/2005/8/layout/hList1"/>
    <dgm:cxn modelId="{714F8B96-473B-4358-9B13-288667C3311D}" type="presParOf" srcId="{271B8E74-6A5B-4B5A-B919-9DA80502F0A6}" destId="{F472E163-A025-4C33-93F1-E08F921B6C73}" srcOrd="2" destOrd="0" presId="urn:microsoft.com/office/officeart/2005/8/layout/hList1"/>
    <dgm:cxn modelId="{B73AED90-5168-4FB6-9E9D-20BDCA9A86CB}" type="presParOf" srcId="{F472E163-A025-4C33-93F1-E08F921B6C73}" destId="{98365199-705E-4F4C-9E3F-E10E3011B5B7}" srcOrd="0" destOrd="0" presId="urn:microsoft.com/office/officeart/2005/8/layout/hList1"/>
    <dgm:cxn modelId="{AE8CA949-8EB5-473C-96BC-05B6193C739D}" type="presParOf" srcId="{F472E163-A025-4C33-93F1-E08F921B6C73}" destId="{73E1FDE3-40CD-451A-A677-EDC2AD6A611E}" srcOrd="1" destOrd="0" presId="urn:microsoft.com/office/officeart/2005/8/layout/hList1"/>
    <dgm:cxn modelId="{0EC3A7B3-AB43-43CE-ABC2-BFF6A5987B35}" type="presParOf" srcId="{271B8E74-6A5B-4B5A-B919-9DA80502F0A6}" destId="{B163F5BB-C6A7-44F3-A183-6C31B2A3E000}" srcOrd="3" destOrd="0" presId="urn:microsoft.com/office/officeart/2005/8/layout/hList1"/>
    <dgm:cxn modelId="{CF330652-27CE-414E-A33B-550DBF20F30D}" type="presParOf" srcId="{271B8E74-6A5B-4B5A-B919-9DA80502F0A6}" destId="{D43581F3-B314-4095-91C0-0054E54D3655}" srcOrd="4" destOrd="0" presId="urn:microsoft.com/office/officeart/2005/8/layout/hList1"/>
    <dgm:cxn modelId="{89E41E50-1050-43D7-A695-8CEF72A77767}" type="presParOf" srcId="{D43581F3-B314-4095-91C0-0054E54D3655}" destId="{710E05BE-7952-4FCB-BE44-33F2830B128D}" srcOrd="0" destOrd="0" presId="urn:microsoft.com/office/officeart/2005/8/layout/hList1"/>
    <dgm:cxn modelId="{B860655E-4596-4662-8DE5-CEB213DCAF7B}" type="presParOf" srcId="{D43581F3-B314-4095-91C0-0054E54D3655}" destId="{8B0E8CEE-DE32-4AB5-A669-70CD611708E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73A376-F922-44F8-9343-80DF4B3054B6}">
      <dsp:nvSpPr>
        <dsp:cNvPr id="0" name=""/>
        <dsp:cNvSpPr/>
      </dsp:nvSpPr>
      <dsp:spPr>
        <a:xfrm>
          <a:off x="2571" y="590132"/>
          <a:ext cx="2507456" cy="96295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ts val="0"/>
            </a:spcAft>
          </a:pPr>
          <a:r>
            <a:rPr lang="en-CA" sz="2000" kern="1200" dirty="0" smtClean="0"/>
            <a:t>Phase I</a:t>
          </a:r>
        </a:p>
        <a:p>
          <a:pPr lvl="0" algn="ctr" defTabSz="889000">
            <a:lnSpc>
              <a:spcPct val="90000"/>
            </a:lnSpc>
            <a:spcBef>
              <a:spcPct val="0"/>
            </a:spcBef>
            <a:spcAft>
              <a:spcPts val="0"/>
            </a:spcAft>
          </a:pPr>
          <a:r>
            <a:rPr lang="en-CA" sz="2000" kern="1200" dirty="0" smtClean="0"/>
            <a:t>October-Feb</a:t>
          </a:r>
        </a:p>
        <a:p>
          <a:pPr lvl="0" algn="ctr" defTabSz="889000">
            <a:lnSpc>
              <a:spcPct val="90000"/>
            </a:lnSpc>
            <a:spcBef>
              <a:spcPct val="0"/>
            </a:spcBef>
            <a:spcAft>
              <a:spcPts val="0"/>
            </a:spcAft>
          </a:pPr>
          <a:r>
            <a:rPr lang="en-US" sz="2000" kern="1200" dirty="0" smtClean="0"/>
            <a:t>Pretesting</a:t>
          </a:r>
          <a:r>
            <a:rPr lang="en-US" sz="2000" kern="1200" dirty="0" smtClean="0">
              <a:sym typeface="Wingdings"/>
            </a:rPr>
            <a:t></a:t>
          </a:r>
          <a:endParaRPr lang="en-US" sz="2000" kern="1200" dirty="0"/>
        </a:p>
      </dsp:txBody>
      <dsp:txXfrm>
        <a:off x="2571" y="590132"/>
        <a:ext cx="2507456" cy="962952"/>
      </dsp:txXfrm>
    </dsp:sp>
    <dsp:sp modelId="{6C62A60F-E92A-4930-BB32-3C8DBCEA5357}">
      <dsp:nvSpPr>
        <dsp:cNvPr id="0" name=""/>
        <dsp:cNvSpPr/>
      </dsp:nvSpPr>
      <dsp:spPr>
        <a:xfrm>
          <a:off x="2571" y="1553084"/>
          <a:ext cx="2507456" cy="11254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kern="1200" dirty="0" smtClean="0"/>
            <a:t>G1: Reading Tutor</a:t>
          </a:r>
          <a:endParaRPr lang="en-US" sz="2000" kern="1200" dirty="0"/>
        </a:p>
        <a:p>
          <a:pPr marL="228600" lvl="1" indent="-228600" algn="l" defTabSz="889000">
            <a:lnSpc>
              <a:spcPct val="90000"/>
            </a:lnSpc>
            <a:spcBef>
              <a:spcPct val="0"/>
            </a:spcBef>
            <a:spcAft>
              <a:spcPct val="15000"/>
            </a:spcAft>
            <a:buChar char="••"/>
          </a:pPr>
          <a:r>
            <a:rPr lang="en-CA" sz="2000" kern="1200" dirty="0" smtClean="0"/>
            <a:t>G2: Regular Instruction</a:t>
          </a:r>
          <a:endParaRPr lang="en-US" sz="2000" kern="1200" dirty="0"/>
        </a:p>
      </dsp:txBody>
      <dsp:txXfrm>
        <a:off x="2571" y="1553084"/>
        <a:ext cx="2507456" cy="1125449"/>
      </dsp:txXfrm>
    </dsp:sp>
    <dsp:sp modelId="{98365199-705E-4F4C-9E3F-E10E3011B5B7}">
      <dsp:nvSpPr>
        <dsp:cNvPr id="0" name=""/>
        <dsp:cNvSpPr/>
      </dsp:nvSpPr>
      <dsp:spPr>
        <a:xfrm>
          <a:off x="2861071" y="590132"/>
          <a:ext cx="2507456" cy="96295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ts val="0"/>
            </a:spcAft>
          </a:pPr>
          <a:r>
            <a:rPr lang="en-CA" sz="2000" kern="1200" dirty="0" smtClean="0"/>
            <a:t>Crossover</a:t>
          </a:r>
        </a:p>
        <a:p>
          <a:pPr lvl="0" algn="ctr" defTabSz="889000">
            <a:lnSpc>
              <a:spcPct val="90000"/>
            </a:lnSpc>
            <a:spcBef>
              <a:spcPct val="0"/>
            </a:spcBef>
            <a:spcAft>
              <a:spcPts val="0"/>
            </a:spcAft>
          </a:pPr>
          <a:r>
            <a:rPr lang="en-CA" sz="2000" kern="1200" dirty="0" smtClean="0"/>
            <a:t>Mid-February</a:t>
          </a:r>
        </a:p>
        <a:p>
          <a:pPr lvl="0" algn="ctr" defTabSz="889000">
            <a:lnSpc>
              <a:spcPct val="90000"/>
            </a:lnSpc>
            <a:spcBef>
              <a:spcPct val="0"/>
            </a:spcBef>
            <a:spcAft>
              <a:spcPts val="0"/>
            </a:spcAft>
          </a:pPr>
          <a:r>
            <a:rPr lang="en-CA" sz="2000" kern="1200" dirty="0" smtClean="0"/>
            <a:t>Midpoint testing</a:t>
          </a:r>
          <a:r>
            <a:rPr lang="en-US" sz="2000" kern="1200" dirty="0" smtClean="0">
              <a:sym typeface="Wingdings"/>
            </a:rPr>
            <a:t></a:t>
          </a:r>
          <a:r>
            <a:rPr lang="en-CA" sz="2000" kern="1200" dirty="0" smtClean="0"/>
            <a:t> </a:t>
          </a:r>
          <a:endParaRPr lang="en-US" sz="2000" kern="1200" dirty="0"/>
        </a:p>
      </dsp:txBody>
      <dsp:txXfrm>
        <a:off x="2861071" y="590132"/>
        <a:ext cx="2507456" cy="962952"/>
      </dsp:txXfrm>
    </dsp:sp>
    <dsp:sp modelId="{73E1FDE3-40CD-451A-A677-EDC2AD6A611E}">
      <dsp:nvSpPr>
        <dsp:cNvPr id="0" name=""/>
        <dsp:cNvSpPr/>
      </dsp:nvSpPr>
      <dsp:spPr>
        <a:xfrm>
          <a:off x="2861071" y="1553084"/>
          <a:ext cx="2507456" cy="11254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kern="1200" dirty="0" smtClean="0"/>
            <a:t>G1 + G2 exchange conditions</a:t>
          </a:r>
          <a:endParaRPr lang="en-US" sz="2000" kern="1200" dirty="0"/>
        </a:p>
      </dsp:txBody>
      <dsp:txXfrm>
        <a:off x="2861071" y="1553084"/>
        <a:ext cx="2507456" cy="1125449"/>
      </dsp:txXfrm>
    </dsp:sp>
    <dsp:sp modelId="{710E05BE-7952-4FCB-BE44-33F2830B128D}">
      <dsp:nvSpPr>
        <dsp:cNvPr id="0" name=""/>
        <dsp:cNvSpPr/>
      </dsp:nvSpPr>
      <dsp:spPr>
        <a:xfrm>
          <a:off x="5719571" y="590132"/>
          <a:ext cx="2507456" cy="96295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ts val="0"/>
            </a:spcAft>
          </a:pPr>
          <a:r>
            <a:rPr lang="en-CA" sz="2000" kern="1200" dirty="0" smtClean="0"/>
            <a:t>Phase 2</a:t>
          </a:r>
        </a:p>
        <a:p>
          <a:pPr lvl="0" algn="ctr" defTabSz="889000">
            <a:lnSpc>
              <a:spcPct val="90000"/>
            </a:lnSpc>
            <a:spcBef>
              <a:spcPct val="0"/>
            </a:spcBef>
            <a:spcAft>
              <a:spcPts val="0"/>
            </a:spcAft>
          </a:pPr>
          <a:r>
            <a:rPr lang="en-CA" sz="2000" kern="1200" dirty="0" smtClean="0"/>
            <a:t>Feb-May</a:t>
          </a:r>
        </a:p>
        <a:p>
          <a:pPr lvl="0" algn="ctr" defTabSz="889000">
            <a:lnSpc>
              <a:spcPct val="90000"/>
            </a:lnSpc>
            <a:spcBef>
              <a:spcPct val="0"/>
            </a:spcBef>
            <a:spcAft>
              <a:spcPts val="0"/>
            </a:spcAft>
          </a:pPr>
          <a:r>
            <a:rPr lang="en-US" sz="2000" kern="1200" dirty="0" smtClean="0"/>
            <a:t>Post-testing </a:t>
          </a:r>
          <a:r>
            <a:rPr lang="en-US" sz="2000" kern="1200" dirty="0" smtClean="0">
              <a:sym typeface="Wingdings"/>
            </a:rPr>
            <a:t></a:t>
          </a:r>
          <a:endParaRPr lang="en-US" sz="2000" kern="1200" dirty="0"/>
        </a:p>
      </dsp:txBody>
      <dsp:txXfrm>
        <a:off x="5719571" y="590132"/>
        <a:ext cx="2507456" cy="962952"/>
      </dsp:txXfrm>
    </dsp:sp>
    <dsp:sp modelId="{8B0E8CEE-DE32-4AB5-A669-70CD611708E2}">
      <dsp:nvSpPr>
        <dsp:cNvPr id="0" name=""/>
        <dsp:cNvSpPr/>
      </dsp:nvSpPr>
      <dsp:spPr>
        <a:xfrm>
          <a:off x="5719571" y="1553084"/>
          <a:ext cx="2507456" cy="11254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kern="1200" dirty="0" smtClean="0"/>
            <a:t>G1: Regular Instruction</a:t>
          </a:r>
          <a:endParaRPr lang="en-US" sz="2000" kern="1200" dirty="0"/>
        </a:p>
        <a:p>
          <a:pPr marL="228600" lvl="1" indent="-228600" algn="l" defTabSz="889000">
            <a:lnSpc>
              <a:spcPct val="90000"/>
            </a:lnSpc>
            <a:spcBef>
              <a:spcPct val="0"/>
            </a:spcBef>
            <a:spcAft>
              <a:spcPct val="15000"/>
            </a:spcAft>
            <a:buChar char="••"/>
          </a:pPr>
          <a:r>
            <a:rPr lang="en-CA" sz="2000" kern="1200" dirty="0" smtClean="0"/>
            <a:t>G2: Reading Tutor</a:t>
          </a:r>
          <a:endParaRPr lang="en-US" sz="2000" kern="1200" dirty="0"/>
        </a:p>
      </dsp:txBody>
      <dsp:txXfrm>
        <a:off x="5719571" y="1553084"/>
        <a:ext cx="2507456" cy="11254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drawing1.xml><?xml version="1.0" encoding="utf-8"?>
<c:userShapes xmlns:c="http://schemas.openxmlformats.org/drawingml/2006/chart">
  <cdr:relSizeAnchor xmlns:cdr="http://schemas.openxmlformats.org/drawingml/2006/chartDrawing">
    <cdr:from>
      <cdr:x>0.23504</cdr:x>
      <cdr:y>0.31144</cdr:y>
    </cdr:from>
    <cdr:to>
      <cdr:x>0.31184</cdr:x>
      <cdr:y>0.41463</cdr:y>
    </cdr:to>
    <cdr:sp macro="" textlink="">
      <cdr:nvSpPr>
        <cdr:cNvPr id="2" name="TextBox 1"/>
        <cdr:cNvSpPr txBox="1"/>
      </cdr:nvSpPr>
      <cdr:spPr>
        <a:xfrm xmlns:a="http://schemas.openxmlformats.org/drawingml/2006/main" rot="19412214">
          <a:off x="1934304" y="1409566"/>
          <a:ext cx="631986" cy="46701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CA" sz="1600" dirty="0" smtClean="0"/>
            <a:t>RT</a:t>
          </a:r>
          <a:endParaRPr lang="en-US" sz="1600" dirty="0"/>
        </a:p>
      </cdr:txBody>
    </cdr:sp>
  </cdr:relSizeAnchor>
  <cdr:relSizeAnchor xmlns:cdr="http://schemas.openxmlformats.org/drawingml/2006/chartDrawing">
    <cdr:from>
      <cdr:x>0.36117</cdr:x>
      <cdr:y>0.14464</cdr:y>
    </cdr:from>
    <cdr:to>
      <cdr:x>0.54367</cdr:x>
      <cdr:y>0.22842</cdr:y>
    </cdr:to>
    <cdr:sp macro="" textlink="">
      <cdr:nvSpPr>
        <cdr:cNvPr id="3" name="TextBox 2"/>
        <cdr:cNvSpPr txBox="1"/>
      </cdr:nvSpPr>
      <cdr:spPr>
        <a:xfrm xmlns:a="http://schemas.openxmlformats.org/drawingml/2006/main" rot="20091926">
          <a:off x="2972274" y="654634"/>
          <a:ext cx="1501887" cy="37918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CA" sz="1600" dirty="0" smtClean="0"/>
            <a:t>Reg Classrm</a:t>
          </a:r>
          <a:endParaRPr lang="en-US" sz="1600" dirty="0"/>
        </a:p>
      </cdr:txBody>
    </cdr:sp>
  </cdr:relSizeAnchor>
  <cdr:relSizeAnchor xmlns:cdr="http://schemas.openxmlformats.org/drawingml/2006/chartDrawing">
    <cdr:from>
      <cdr:x>0.22911</cdr:x>
      <cdr:y>0.59752</cdr:y>
    </cdr:from>
    <cdr:to>
      <cdr:x>0.37741</cdr:x>
      <cdr:y>0.6917</cdr:y>
    </cdr:to>
    <cdr:sp macro="" textlink="">
      <cdr:nvSpPr>
        <cdr:cNvPr id="4" name="TextBox 1"/>
        <cdr:cNvSpPr txBox="1"/>
      </cdr:nvSpPr>
      <cdr:spPr>
        <a:xfrm xmlns:a="http://schemas.openxmlformats.org/drawingml/2006/main" rot="20288534">
          <a:off x="1885518" y="2704358"/>
          <a:ext cx="1220417" cy="426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CA" sz="1600" dirty="0" smtClean="0"/>
            <a:t>Reg Classrm</a:t>
          </a:r>
          <a:endParaRPr lang="en-US" sz="1600" dirty="0"/>
        </a:p>
      </cdr:txBody>
    </cdr:sp>
  </cdr:relSizeAnchor>
  <cdr:relSizeAnchor xmlns:cdr="http://schemas.openxmlformats.org/drawingml/2006/chartDrawing">
    <cdr:from>
      <cdr:x>0.44301</cdr:x>
      <cdr:y>0.42926</cdr:y>
    </cdr:from>
    <cdr:to>
      <cdr:x>0.50525</cdr:x>
      <cdr:y>0.51009</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19678512">
          <a:off x="3645755" y="1942829"/>
          <a:ext cx="512235" cy="365836"/>
        </a:xfrm>
        <a:prstGeom xmlns:a="http://schemas.openxmlformats.org/drawingml/2006/main" prst="rect">
          <a:avLst/>
        </a:prstGeom>
      </cdr:spPr>
    </cdr:pic>
  </cdr:relSizeAnchor>
  <cdr:relSizeAnchor xmlns:cdr="http://schemas.openxmlformats.org/drawingml/2006/chartDrawing">
    <cdr:from>
      <cdr:x>0.66088</cdr:x>
      <cdr:y>0.03894</cdr:y>
    </cdr:from>
    <cdr:to>
      <cdr:x>0.97338</cdr:x>
      <cdr:y>0.9758</cdr:y>
    </cdr:to>
    <cdr:sp macro="" textlink="">
      <cdr:nvSpPr>
        <cdr:cNvPr id="6" name="TextBox 5"/>
        <cdr:cNvSpPr txBox="1"/>
      </cdr:nvSpPr>
      <cdr:spPr>
        <a:xfrm xmlns:a="http://schemas.openxmlformats.org/drawingml/2006/main">
          <a:off x="5438804" y="176226"/>
          <a:ext cx="2571750" cy="424019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dirty="0" smtClean="0">
              <a:latin typeface="Comic Sans MS" pitchFamily="66" charset="0"/>
            </a:rPr>
            <a:t>Main effect of TIME: F=33.23 (2, 66), </a:t>
          </a:r>
          <a:r>
            <a:rPr lang="en-US" sz="1600" i="1" dirty="0" smtClean="0">
              <a:latin typeface="Comic Sans MS" pitchFamily="66" charset="0"/>
            </a:rPr>
            <a:t>p</a:t>
          </a:r>
          <a:r>
            <a:rPr lang="en-US" sz="1600" dirty="0" smtClean="0">
              <a:latin typeface="Comic Sans MS" pitchFamily="66" charset="0"/>
            </a:rPr>
            <a:t> =.000, </a:t>
          </a:r>
        </a:p>
        <a:p xmlns:a="http://schemas.openxmlformats.org/drawingml/2006/main">
          <a:r>
            <a:rPr lang="en-US" sz="1600" dirty="0" smtClean="0">
              <a:latin typeface="Comic Sans MS" pitchFamily="66" charset="0"/>
            </a:rPr>
            <a:t>effect size .412</a:t>
          </a:r>
        </a:p>
        <a:p xmlns:a="http://schemas.openxmlformats.org/drawingml/2006/main">
          <a:endParaRPr lang="en-US" sz="1600" dirty="0">
            <a:latin typeface="Comic Sans MS" pitchFamily="66" charset="0"/>
          </a:endParaRPr>
        </a:p>
        <a:p xmlns:a="http://schemas.openxmlformats.org/drawingml/2006/main">
          <a:r>
            <a:rPr lang="en-US" sz="1600" dirty="0" smtClean="0">
              <a:latin typeface="Comic Sans MS" pitchFamily="66" charset="0"/>
            </a:rPr>
            <a:t>Main effect of GROUP: Group 1 performance slightly superior to Group 2: F=1.195 (1,33), p=.282, </a:t>
          </a:r>
        </a:p>
        <a:p xmlns:a="http://schemas.openxmlformats.org/drawingml/2006/main">
          <a:r>
            <a:rPr lang="en-US" sz="1600" dirty="0" smtClean="0">
              <a:latin typeface="Comic Sans MS" pitchFamily="66" charset="0"/>
            </a:rPr>
            <a:t>effect size =.035.</a:t>
          </a:r>
        </a:p>
        <a:p xmlns:a="http://schemas.openxmlformats.org/drawingml/2006/main">
          <a:endParaRPr lang="en-US" sz="1600" dirty="0">
            <a:latin typeface="Comic Sans MS" pitchFamily="66" charset="0"/>
          </a:endParaRPr>
        </a:p>
        <a:p xmlns:a="http://schemas.openxmlformats.org/drawingml/2006/main">
          <a:r>
            <a:rPr lang="en-US" sz="1600" dirty="0" smtClean="0">
              <a:latin typeface="Comic Sans MS" pitchFamily="66" charset="0"/>
            </a:rPr>
            <a:t>TREATMENT effects: RT gains were slightly superior to classroom gains in Oct-Feb: </a:t>
          </a:r>
        </a:p>
        <a:p xmlns:a="http://schemas.openxmlformats.org/drawingml/2006/main">
          <a:r>
            <a:rPr lang="en-US" sz="1600" dirty="0" smtClean="0">
              <a:latin typeface="Comic Sans MS" pitchFamily="66" charset="0"/>
            </a:rPr>
            <a:t>F=1.47 (1,34), </a:t>
          </a:r>
          <a:r>
            <a:rPr lang="en-US" sz="1600" i="1" dirty="0" smtClean="0">
              <a:latin typeface="Comic Sans MS" pitchFamily="66" charset="0"/>
            </a:rPr>
            <a:t>p </a:t>
          </a:r>
          <a:r>
            <a:rPr lang="en-US" sz="1600" dirty="0" smtClean="0">
              <a:latin typeface="Comic Sans MS" pitchFamily="66" charset="0"/>
            </a:rPr>
            <a:t>=.23, </a:t>
          </a:r>
        </a:p>
        <a:p xmlns:a="http://schemas.openxmlformats.org/drawingml/2006/main">
          <a:r>
            <a:rPr lang="en-US" sz="1600" dirty="0" smtClean="0">
              <a:latin typeface="Comic Sans MS" pitchFamily="66" charset="0"/>
            </a:rPr>
            <a:t>effect size = .043</a:t>
          </a:r>
        </a:p>
        <a:p xmlns:a="http://schemas.openxmlformats.org/drawingml/2006/main">
          <a:endParaRPr lang="en-US" sz="1000" dirty="0">
            <a:latin typeface="Comic Sans MS" pitchFamily="66" charset="0"/>
          </a:endParaRPr>
        </a:p>
        <a:p xmlns:a="http://schemas.openxmlformats.org/drawingml/2006/main">
          <a:endParaRPr lang="en-US" sz="1600" dirty="0" smtClean="0">
            <a:latin typeface="Comic Sans MS" pitchFamily="66" charset="0"/>
          </a:endParaRPr>
        </a:p>
        <a:p xmlns:a="http://schemas.openxmlformats.org/drawingml/2006/main">
          <a:endParaRPr lang="en-US" sz="1100" dirty="0"/>
        </a:p>
        <a:p xmlns:a="http://schemas.openxmlformats.org/drawingml/2006/main">
          <a:endParaRPr lang="en-US" sz="1100" dirty="0"/>
        </a:p>
      </cdr:txBody>
    </cdr:sp>
  </cdr:relSizeAnchor>
  <cdr:relSizeAnchor xmlns:cdr="http://schemas.openxmlformats.org/drawingml/2006/chartDrawing">
    <cdr:from>
      <cdr:x>0.2691</cdr:x>
      <cdr:y>0.45774</cdr:y>
    </cdr:from>
    <cdr:to>
      <cdr:x>0.27465</cdr:x>
      <cdr:y>0.56823</cdr:y>
    </cdr:to>
    <cdr:sp macro="" textlink="">
      <cdr:nvSpPr>
        <cdr:cNvPr id="8" name="Up-Down Arrow 7"/>
        <cdr:cNvSpPr/>
      </cdr:nvSpPr>
      <cdr:spPr>
        <a:xfrm xmlns:a="http://schemas.openxmlformats.org/drawingml/2006/main">
          <a:off x="2214578" y="2071702"/>
          <a:ext cx="45719" cy="500066"/>
        </a:xfrm>
        <a:prstGeom xmlns:a="http://schemas.openxmlformats.org/drawingml/2006/main" prst="upDownArrow">
          <a:avLst/>
        </a:prstGeom>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dirty="0">
            <a:solidFill>
              <a:srgbClr val="00B050"/>
            </a:solidFill>
          </a:endParaRPr>
        </a:p>
      </cdr:txBody>
    </cdr:sp>
  </cdr:relSizeAnchor>
  <cdr:relSizeAnchor xmlns:cdr="http://schemas.openxmlformats.org/drawingml/2006/chartDrawing">
    <cdr:from>
      <cdr:x>0.95718</cdr:x>
      <cdr:y>0.76289</cdr:y>
    </cdr:from>
    <cdr:to>
      <cdr:x>0.96273</cdr:x>
      <cdr:y>0.87338</cdr:y>
    </cdr:to>
    <cdr:sp macro="" textlink="">
      <cdr:nvSpPr>
        <cdr:cNvPr id="10" name="Up-Down Arrow 9"/>
        <cdr:cNvSpPr/>
      </cdr:nvSpPr>
      <cdr:spPr>
        <a:xfrm xmlns:a="http://schemas.openxmlformats.org/drawingml/2006/main">
          <a:off x="7877204" y="3452826"/>
          <a:ext cx="45675" cy="500074"/>
        </a:xfrm>
        <a:prstGeom xmlns:a="http://schemas.openxmlformats.org/drawingml/2006/main" prst="upDownArrow">
          <a:avLst/>
        </a:prstGeom>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0.33962</cdr:x>
      <cdr:y>0.76596</cdr:y>
    </cdr:from>
    <cdr:to>
      <cdr:x>0.40887</cdr:x>
      <cdr:y>0.85106</cdr:y>
    </cdr:to>
    <cdr:sp macro="" textlink="">
      <cdr:nvSpPr>
        <cdr:cNvPr id="2" name="5-Point Star 1"/>
        <cdr:cNvSpPr/>
      </cdr:nvSpPr>
      <cdr:spPr>
        <a:xfrm xmlns:a="http://schemas.openxmlformats.org/drawingml/2006/main">
          <a:off x="1371600" y="2743200"/>
          <a:ext cx="279665" cy="304800"/>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0.09434</cdr:x>
      <cdr:y>0.34694</cdr:y>
    </cdr:from>
    <cdr:to>
      <cdr:x>0.16981</cdr:x>
      <cdr:y>0.41978</cdr:y>
    </cdr:to>
    <cdr:sp macro="" textlink="">
      <cdr:nvSpPr>
        <cdr:cNvPr id="2" name="5-Point Star 1"/>
        <cdr:cNvSpPr/>
      </cdr:nvSpPr>
      <cdr:spPr>
        <a:xfrm xmlns:a="http://schemas.openxmlformats.org/drawingml/2006/main">
          <a:off x="381000" y="1295400"/>
          <a:ext cx="304785" cy="271963"/>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0.12933</cdr:x>
      <cdr:y>0.6846</cdr:y>
    </cdr:from>
    <cdr:to>
      <cdr:x>0.20326</cdr:x>
      <cdr:y>0.75688</cdr:y>
    </cdr:to>
    <cdr:sp macro="" textlink="">
      <cdr:nvSpPr>
        <cdr:cNvPr id="2" name="5-Point Star 1"/>
        <cdr:cNvSpPr/>
      </cdr:nvSpPr>
      <cdr:spPr>
        <a:xfrm xmlns:a="http://schemas.openxmlformats.org/drawingml/2006/main">
          <a:off x="533400" y="2667000"/>
          <a:ext cx="304912" cy="281583"/>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86751" cy="4906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42724" y="0"/>
            <a:ext cx="2786751" cy="490696"/>
          </a:xfrm>
          <a:prstGeom prst="rect">
            <a:avLst/>
          </a:prstGeom>
        </p:spPr>
        <p:txBody>
          <a:bodyPr vert="horz" lIns="91440" tIns="45720" rIns="91440" bIns="45720" rtlCol="0"/>
          <a:lstStyle>
            <a:lvl1pPr algn="r">
              <a:defRPr sz="1200"/>
            </a:lvl1pPr>
          </a:lstStyle>
          <a:p>
            <a:fld id="{E357CC5F-338E-44AF-8F5B-623E4E71C12D}" type="datetimeFigureOut">
              <a:rPr lang="en-US" smtClean="0"/>
              <a:pPr/>
              <a:t>7/20/2009</a:t>
            </a:fld>
            <a:endParaRPr lang="en-US"/>
          </a:p>
        </p:txBody>
      </p:sp>
      <p:sp>
        <p:nvSpPr>
          <p:cNvPr id="4" name="Footer Placeholder 3"/>
          <p:cNvSpPr>
            <a:spLocks noGrp="1"/>
          </p:cNvSpPr>
          <p:nvPr>
            <p:ph type="ftr" sz="quarter" idx="2"/>
          </p:nvPr>
        </p:nvSpPr>
        <p:spPr>
          <a:xfrm>
            <a:off x="0" y="9321526"/>
            <a:ext cx="2786751" cy="49069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42724" y="9321526"/>
            <a:ext cx="2786751" cy="490696"/>
          </a:xfrm>
          <a:prstGeom prst="rect">
            <a:avLst/>
          </a:prstGeom>
        </p:spPr>
        <p:txBody>
          <a:bodyPr vert="horz" lIns="91440" tIns="45720" rIns="91440" bIns="45720" rtlCol="0" anchor="b"/>
          <a:lstStyle>
            <a:lvl1pPr algn="r">
              <a:defRPr sz="1200"/>
            </a:lvl1pPr>
          </a:lstStyle>
          <a:p>
            <a:fld id="{DA662F2C-B935-41EC-93FC-2328FCBC8C2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86751" cy="4906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642724" y="0"/>
            <a:ext cx="2786751" cy="490696"/>
          </a:xfrm>
          <a:prstGeom prst="rect">
            <a:avLst/>
          </a:prstGeom>
        </p:spPr>
        <p:txBody>
          <a:bodyPr vert="horz" lIns="91440" tIns="45720" rIns="91440" bIns="45720" rtlCol="0"/>
          <a:lstStyle>
            <a:lvl1pPr algn="r">
              <a:defRPr sz="1200"/>
            </a:lvl1pPr>
          </a:lstStyle>
          <a:p>
            <a:fld id="{B91FE858-C8B8-4E76-A60E-8A0F22E754F5}" type="datetimeFigureOut">
              <a:rPr lang="en-US" smtClean="0"/>
              <a:pPr/>
              <a:t>7/20/2009</a:t>
            </a:fld>
            <a:endParaRPr lang="en-US"/>
          </a:p>
        </p:txBody>
      </p:sp>
      <p:sp>
        <p:nvSpPr>
          <p:cNvPr id="4" name="Slide Image Placeholder 3"/>
          <p:cNvSpPr>
            <a:spLocks noGrp="1" noRot="1" noChangeAspect="1"/>
          </p:cNvSpPr>
          <p:nvPr>
            <p:ph type="sldImg" idx="2"/>
          </p:nvPr>
        </p:nvSpPr>
        <p:spPr>
          <a:xfrm>
            <a:off x="763588" y="736600"/>
            <a:ext cx="4903787" cy="3679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43097" y="4661615"/>
            <a:ext cx="5144770" cy="4416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21526"/>
            <a:ext cx="2786751" cy="4906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642724" y="9321526"/>
            <a:ext cx="2786751" cy="490696"/>
          </a:xfrm>
          <a:prstGeom prst="rect">
            <a:avLst/>
          </a:prstGeom>
        </p:spPr>
        <p:txBody>
          <a:bodyPr vert="horz" lIns="91440" tIns="45720" rIns="91440" bIns="45720" rtlCol="0" anchor="b"/>
          <a:lstStyle>
            <a:lvl1pPr algn="r">
              <a:defRPr sz="1200"/>
            </a:lvl1pPr>
          </a:lstStyle>
          <a:p>
            <a:fld id="{1103C444-D6F4-416B-A2D9-A459BE4D9A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Ken to introduce J &amp; K as presenters on behalf of team, and our discussant Dieter.</a:t>
            </a:r>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66563" name="Rectangle 7"/>
          <p:cNvSpPr>
            <a:spLocks noGrp="1" noChangeArrowheads="1"/>
          </p:cNvSpPr>
          <p:nvPr>
            <p:ph type="sldNum" sz="quarter" idx="5"/>
          </p:nvPr>
        </p:nvSpPr>
        <p:spPr>
          <a:noFill/>
        </p:spPr>
        <p:txBody>
          <a:bodyPr/>
          <a:lstStyle/>
          <a:p>
            <a:fld id="{D37D988A-DB49-4256-9178-0A5FE2197FC2}" type="slidenum">
              <a:rPr lang="en-US" smtClean="0">
                <a:latin typeface="Arial" pitchFamily="34" charset="0"/>
              </a:rPr>
              <a:pPr/>
              <a:t>12</a:t>
            </a:fld>
            <a:endParaRPr lang="en-US" smtClean="0">
              <a:latin typeface="Arial" pitchFamily="34"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KEN:</a:t>
            </a:r>
            <a:r>
              <a:rPr lang="en-US" baseline="0" dirty="0" smtClean="0">
                <a:latin typeface="Arial" pitchFamily="34" charset="0"/>
              </a:rPr>
              <a:t> </a:t>
            </a:r>
            <a:r>
              <a:rPr lang="en-US" dirty="0" smtClean="0">
                <a:latin typeface="Arial" pitchFamily="34" charset="0"/>
              </a:rPr>
              <a:t>From the second year of our program of trials.</a:t>
            </a:r>
          </a:p>
          <a:p>
            <a:pPr eaLnBrk="1" hangingPunct="1"/>
            <a:r>
              <a:rPr lang="en-US" dirty="0" smtClean="0">
                <a:latin typeface="Arial" pitchFamily="34" charset="0"/>
              </a:rPr>
              <a:t>JON:</a:t>
            </a:r>
            <a:r>
              <a:rPr lang="en-US" baseline="0" dirty="0" smtClean="0">
                <a:latin typeface="Arial" pitchFamily="34" charset="0"/>
              </a:rPr>
              <a:t> </a:t>
            </a:r>
            <a:r>
              <a:rPr lang="en-US" dirty="0" smtClean="0">
                <a:latin typeface="Arial" pitchFamily="34" charset="0"/>
              </a:rPr>
              <a:t>Paper and pencil measures may not adequately measure a psychology construct that probably develops over a longer period of time. The McKenna/</a:t>
            </a:r>
            <a:r>
              <a:rPr lang="en-US" dirty="0" err="1" smtClean="0">
                <a:latin typeface="Arial" pitchFamily="34" charset="0"/>
              </a:rPr>
              <a:t>Kear</a:t>
            </a:r>
            <a:r>
              <a:rPr lang="en-US" dirty="0" smtClean="0">
                <a:latin typeface="Arial" pitchFamily="34" charset="0"/>
              </a:rPr>
              <a:t> measure, while used widely, examines attitudes toward recreational and academic </a:t>
            </a:r>
            <a:r>
              <a:rPr lang="en-US" baseline="0" dirty="0" smtClean="0">
                <a:latin typeface="Arial" pitchFamily="34" charset="0"/>
              </a:rPr>
              <a:t>reading in a very cursory manner. Responses to the interviews indicated that the use of a computer, especially one that provided feedback in a non-threatening environment had potential for improving children’s views of reading.</a:t>
            </a:r>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r>
              <a:rPr lang="en-US" dirty="0" smtClean="0">
                <a:latin typeface="Arial" pitchFamily="34" charset="0"/>
              </a:rPr>
              <a:t>Two main goals for our final year of study, requiring multiple methods (quantitative/qualitative) employed in hybrid fashion within our third year of work. We turn now to a short report on our preliminary findings from our year of work,</a:t>
            </a:r>
            <a:r>
              <a:rPr lang="en-US" baseline="0" dirty="0" smtClean="0">
                <a:latin typeface="Arial" pitchFamily="34" charset="0"/>
              </a:rPr>
              <a:t> beginning with a look at the study’s population and setting, then an account of the reading proficiency gains. This is followed by a report of the affective findings.</a:t>
            </a:r>
            <a:endParaRPr lang="en-US" dirty="0" smtClean="0">
              <a:latin typeface="Arial" pitchFamily="34" charset="0"/>
            </a:endParaRPr>
          </a:p>
        </p:txBody>
      </p:sp>
      <p:sp>
        <p:nvSpPr>
          <p:cNvPr id="67588" name="Footer Placeholder 3"/>
          <p:cNvSpPr>
            <a:spLocks noGrp="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67589" name="Slide Number Placeholder 4"/>
          <p:cNvSpPr>
            <a:spLocks noGrp="1"/>
          </p:cNvSpPr>
          <p:nvPr>
            <p:ph type="sldNum" sz="quarter" idx="5"/>
          </p:nvPr>
        </p:nvSpPr>
        <p:spPr>
          <a:noFill/>
        </p:spPr>
        <p:txBody>
          <a:bodyPr/>
          <a:lstStyle/>
          <a:p>
            <a:fld id="{A509608A-6028-4751-A29D-1DE5BA0CAEA0}"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Ken as presenter of this section.</a:t>
            </a:r>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68611" name="Rectangle 7"/>
          <p:cNvSpPr>
            <a:spLocks noGrp="1" noChangeArrowheads="1"/>
          </p:cNvSpPr>
          <p:nvPr>
            <p:ph type="sldNum" sz="quarter" idx="5"/>
          </p:nvPr>
        </p:nvSpPr>
        <p:spPr>
          <a:noFill/>
        </p:spPr>
        <p:txBody>
          <a:bodyPr/>
          <a:lstStyle/>
          <a:p>
            <a:fld id="{1B751797-C83E-4D55-9831-821A06097CAF}" type="slidenum">
              <a:rPr lang="en-US" smtClean="0">
                <a:latin typeface="Arial" pitchFamily="34" charset="0"/>
              </a:rPr>
              <a:pPr/>
              <a:t>15</a:t>
            </a:fld>
            <a:endParaRPr lang="en-US" smtClean="0">
              <a:latin typeface="Arial" pitchFamily="34"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p:spPr>
        <p:txBody>
          <a:bodyPr/>
          <a:lstStyle/>
          <a:p>
            <a:pPr eaLnBrk="1" hangingPunct="1"/>
            <a:r>
              <a:rPr lang="en-US" smtClean="0">
                <a:latin typeface="Arial" pitchFamily="34" charset="0"/>
              </a:rPr>
              <a:t>35 students available for some measures, since one child not available for final reading assessment.</a:t>
            </a:r>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r>
              <a:rPr lang="en-US" dirty="0" smtClean="0">
                <a:latin typeface="Arial" pitchFamily="34" charset="0"/>
              </a:rPr>
              <a:t>Distribution of these languages was very similar across the two treatment groups who will be described shortly. Majority of Cantonese and Vietnamese</a:t>
            </a:r>
            <a:r>
              <a:rPr lang="en-US" baseline="0" dirty="0" smtClean="0">
                <a:latin typeface="Arial" pitchFamily="34" charset="0"/>
              </a:rPr>
              <a:t> </a:t>
            </a:r>
            <a:r>
              <a:rPr lang="en-US" dirty="0" smtClean="0">
                <a:latin typeface="Arial" pitchFamily="34" charset="0"/>
              </a:rPr>
              <a:t>speakers would be born in Canada, generation 1.5, acquiring English at school. </a:t>
            </a:r>
          </a:p>
        </p:txBody>
      </p:sp>
      <p:sp>
        <p:nvSpPr>
          <p:cNvPr id="69636" name="Footer Placeholder 3"/>
          <p:cNvSpPr>
            <a:spLocks noGrp="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69637" name="Slide Number Placeholder 4"/>
          <p:cNvSpPr>
            <a:spLocks noGrp="1"/>
          </p:cNvSpPr>
          <p:nvPr>
            <p:ph type="sldNum" sz="quarter" idx="5"/>
          </p:nvPr>
        </p:nvSpPr>
        <p:spPr>
          <a:noFill/>
        </p:spPr>
        <p:txBody>
          <a:bodyPr/>
          <a:lstStyle/>
          <a:p>
            <a:fld id="{6C60B9A6-D8B4-4942-A84F-0643D4945759}"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70659" name="Rectangle 7"/>
          <p:cNvSpPr>
            <a:spLocks noGrp="1" noChangeArrowheads="1"/>
          </p:cNvSpPr>
          <p:nvPr>
            <p:ph type="sldNum" sz="quarter" idx="5"/>
          </p:nvPr>
        </p:nvSpPr>
        <p:spPr>
          <a:noFill/>
        </p:spPr>
        <p:txBody>
          <a:bodyPr/>
          <a:lstStyle/>
          <a:p>
            <a:fld id="{03BA969B-7C99-4AF8-A2E7-42DC6245F4CD}" type="slidenum">
              <a:rPr lang="en-US" smtClean="0">
                <a:latin typeface="Arial" pitchFamily="34" charset="0"/>
              </a:rPr>
              <a:pPr/>
              <a:t>17</a:t>
            </a:fld>
            <a:endParaRPr lang="en-US" smtClean="0">
              <a:latin typeface="Arial" pitchFamily="34"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KEN</a:t>
            </a:r>
          </a:p>
          <a:p>
            <a:pPr eaLnBrk="1" hangingPunct="1"/>
            <a:r>
              <a:rPr lang="en-US" dirty="0" smtClean="0">
                <a:latin typeface="Arial" pitchFamily="34" charset="0"/>
              </a:rPr>
              <a:t>Our study school</a:t>
            </a:r>
            <a:r>
              <a:rPr lang="en-US" baseline="0" dirty="0" smtClean="0">
                <a:latin typeface="Arial" pitchFamily="34" charset="0"/>
              </a:rPr>
              <a:t> was fairly typical of city schools in Vancouver, actually more than 90% of Ss in this school had a language other than English spoken at home, although many were born in Canada. </a:t>
            </a:r>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also make an effort to link the overall design to our qualitative findings, in an effort to attribute</a:t>
            </a:r>
            <a:r>
              <a:rPr lang="en-US" baseline="0" dirty="0" smtClean="0"/>
              <a:t> some outcomes to the Reading Tutor. Use those findings to triangulate any quantitative outcomes we find, and perhaps to illuminate them as well.</a:t>
            </a:r>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KEN: </a:t>
            </a:r>
          </a:p>
          <a:p>
            <a:pPr>
              <a:buFont typeface="Arial" pitchFamily="34" charset="0"/>
              <a:buChar char="•"/>
            </a:pPr>
            <a:r>
              <a:rPr lang="en-US" dirty="0" smtClean="0"/>
              <a:t>the crossover design allowed</a:t>
            </a:r>
            <a:r>
              <a:rPr lang="en-US" baseline="0" dirty="0" smtClean="0"/>
              <a:t> us</a:t>
            </a:r>
            <a:r>
              <a:rPr lang="en-US" dirty="0" smtClean="0"/>
              <a:t> to look at the potential</a:t>
            </a:r>
            <a:r>
              <a:rPr lang="en-US" baseline="0" dirty="0" smtClean="0"/>
              <a:t> impact of the RT intervention twice, and has the advantage of adding some control over the simple impact of time, while not denying any participants an educational experience that has independently been shown to be promising and associated with gains in reading proficiency. </a:t>
            </a:r>
          </a:p>
          <a:p>
            <a:pPr>
              <a:buFont typeface="Arial" pitchFamily="34" charset="0"/>
              <a:buChar char="•"/>
            </a:pPr>
            <a:r>
              <a:rPr lang="en-US" baseline="0" dirty="0" smtClean="0"/>
              <a:t>Note that testing occurs at the beginning and end of both treatment periods for both groups, in the two standardized measures (fluency, comprehension) but only before and after the RT treatment (not regular instruction) for those measures that were internal to the RT itself, i.e., fluency with RT materials, grade level of RT materials selected.)  </a:t>
            </a:r>
            <a:endParaRPr lang="en-US"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KEN</a:t>
            </a:r>
          </a:p>
          <a:p>
            <a:pPr eaLnBrk="1" hangingPunct="1"/>
            <a:r>
              <a:rPr lang="en-US" dirty="0" smtClean="0">
                <a:latin typeface="Arial" pitchFamily="34" charset="0"/>
              </a:rPr>
              <a:t>-In terms of similarity, groups came close to providing</a:t>
            </a:r>
            <a:r>
              <a:rPr lang="en-US" baseline="0" dirty="0" smtClean="0">
                <a:latin typeface="Arial" pitchFamily="34" charset="0"/>
              </a:rPr>
              <a:t> us with a matched sampling design for the study, but children were teacher-assigned, not randomly assigned to groups, since this was an ordinary school with fixed timetables and the usual constraints. Thus, a quasi-experimental design, not a true experiment. However this is offset by ecological validity of using intact school groups in more naturalistic groupings and normal timetabling.</a:t>
            </a:r>
            <a:endParaRPr lang="en-US" dirty="0" smtClean="0">
              <a:latin typeface="Arial" pitchFamily="34" charset="0"/>
            </a:endParaRPr>
          </a:p>
          <a:p>
            <a:pPr eaLnBrk="1" hangingPunct="1"/>
            <a:r>
              <a:rPr lang="en-US" dirty="0" smtClean="0">
                <a:latin typeface="Arial" pitchFamily="34" charset="0"/>
              </a:rPr>
              <a:t>-As just mentioned, groups were very similar in terms of home language</a:t>
            </a:r>
            <a:r>
              <a:rPr lang="en-US" baseline="0" dirty="0" smtClean="0">
                <a:latin typeface="Arial" pitchFamily="34" charset="0"/>
              </a:rPr>
              <a:t> also.</a:t>
            </a:r>
            <a:endParaRPr lang="en-US" dirty="0" smtClean="0">
              <a:latin typeface="Arial" pitchFamily="34" charset="0"/>
            </a:endParaRPr>
          </a:p>
        </p:txBody>
      </p:sp>
      <p:sp>
        <p:nvSpPr>
          <p:cNvPr id="72708" name="Footer Placeholder 3"/>
          <p:cNvSpPr>
            <a:spLocks noGrp="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72709" name="Slide Number Placeholder 4"/>
          <p:cNvSpPr>
            <a:spLocks noGrp="1"/>
          </p:cNvSpPr>
          <p:nvPr>
            <p:ph type="sldNum" sz="quarter" idx="5"/>
          </p:nvPr>
        </p:nvSpPr>
        <p:spPr>
          <a:noFill/>
        </p:spPr>
        <p:txBody>
          <a:bodyPr/>
          <a:lstStyle/>
          <a:p>
            <a:fld id="{8D80BB7D-1605-4691-80BB-2B9BD2F88972}"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73731" name="Rectangle 7"/>
          <p:cNvSpPr>
            <a:spLocks noGrp="1" noChangeArrowheads="1"/>
          </p:cNvSpPr>
          <p:nvPr>
            <p:ph type="sldNum" sz="quarter" idx="5"/>
          </p:nvPr>
        </p:nvSpPr>
        <p:spPr>
          <a:noFill/>
        </p:spPr>
        <p:txBody>
          <a:bodyPr/>
          <a:lstStyle/>
          <a:p>
            <a:fld id="{C0CE8978-5AAC-47B7-BAF6-69119A0EE168}" type="slidenum">
              <a:rPr lang="en-US" smtClean="0">
                <a:latin typeface="Arial" pitchFamily="34" charset="0"/>
              </a:rPr>
              <a:pPr/>
              <a:t>21</a:t>
            </a:fld>
            <a:endParaRPr lang="en-US" smtClean="0">
              <a:latin typeface="Arial" pitchFamily="34"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KEN</a:t>
            </a:r>
          </a:p>
          <a:p>
            <a:pPr eaLnBrk="1" hangingPunct="1">
              <a:buFont typeface="Arial" pitchFamily="34" charset="0"/>
              <a:buChar char="•"/>
            </a:pPr>
            <a:r>
              <a:rPr lang="en-US" dirty="0" smtClean="0">
                <a:latin typeface="Arial" pitchFamily="34" charset="0"/>
              </a:rPr>
              <a:t> Note internal</a:t>
            </a:r>
            <a:r>
              <a:rPr lang="en-US" baseline="0" dirty="0" smtClean="0">
                <a:latin typeface="Arial" pitchFamily="34" charset="0"/>
              </a:rPr>
              <a:t> measure could be confounded by learning within speech analyzer: the system is constantly in training too, so could underestimate early state, hence exaggerate extent of users’ improvement over time. </a:t>
            </a:r>
          </a:p>
          <a:p>
            <a:pPr eaLnBrk="1" hangingPunct="1">
              <a:buFont typeface="Arial" pitchFamily="34" charset="0"/>
              <a:buChar char="•"/>
            </a:pPr>
            <a:r>
              <a:rPr lang="en-US" baseline="0" dirty="0" smtClean="0">
                <a:latin typeface="Arial" pitchFamily="34" charset="0"/>
              </a:rPr>
              <a:t> Note also that this is a monthly average at beginning and end of the three month period, i.e. the first and the last month, thus not a fine grained or repeated measure.</a:t>
            </a: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dirty="0" smtClean="0">
                <a:latin typeface="Arial" pitchFamily="34" charset="0"/>
              </a:rPr>
              <a:t>KEN</a:t>
            </a:r>
          </a:p>
          <a:p>
            <a:pPr eaLnBrk="1" hangingPunct="1"/>
            <a:r>
              <a:rPr lang="en-US" dirty="0" smtClean="0">
                <a:latin typeface="Arial" pitchFamily="34" charset="0"/>
              </a:rPr>
              <a:t>Begin with brief overview of the Reading Tutor technology. The</a:t>
            </a:r>
            <a:r>
              <a:rPr lang="en-US" baseline="0" dirty="0" smtClean="0">
                <a:latin typeface="Arial" pitchFamily="34" charset="0"/>
              </a:rPr>
              <a:t> work came out of a collaboration between the RT’s developers at Project LISTEN, </a:t>
            </a:r>
            <a:r>
              <a:rPr lang="en-US" baseline="0" dirty="0" err="1" smtClean="0">
                <a:latin typeface="Arial" pitchFamily="34" charset="0"/>
              </a:rPr>
              <a:t>CMU,Pittsburgh</a:t>
            </a:r>
            <a:r>
              <a:rPr lang="en-US" baseline="0" dirty="0" smtClean="0">
                <a:latin typeface="Arial" pitchFamily="34" charset="0"/>
              </a:rPr>
              <a:t> USA and our team at UBC in Vancouver, Canada, who offered our colleagues at CMU the opportunity to study whether this tool, which was developed originally with native English speaking children in mind, could be successfully implemented with young English language learners, the new mainstream population in </a:t>
            </a:r>
            <a:r>
              <a:rPr lang="en-US" baseline="0" dirty="0" err="1" smtClean="0">
                <a:latin typeface="Arial" pitchFamily="34" charset="0"/>
              </a:rPr>
              <a:t>Cdn</a:t>
            </a:r>
            <a:r>
              <a:rPr lang="en-US" baseline="0" dirty="0" smtClean="0">
                <a:latin typeface="Arial" pitchFamily="34" charset="0"/>
              </a:rPr>
              <a:t> cities. So first: What is the RT?</a:t>
            </a:r>
            <a:endParaRPr lang="en-US" dirty="0" smtClean="0">
              <a:latin typeface="Arial" pitchFamily="34" charset="0"/>
            </a:endParaRPr>
          </a:p>
        </p:txBody>
      </p:sp>
      <p:sp>
        <p:nvSpPr>
          <p:cNvPr id="60420" name="Footer Placeholder 3"/>
          <p:cNvSpPr>
            <a:spLocks noGrp="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60421" name="Slide Number Placeholder 4"/>
          <p:cNvSpPr>
            <a:spLocks noGrp="1"/>
          </p:cNvSpPr>
          <p:nvPr>
            <p:ph type="sldNum" sz="quarter" idx="5"/>
          </p:nvPr>
        </p:nvSpPr>
        <p:spPr>
          <a:noFill/>
        </p:spPr>
        <p:txBody>
          <a:bodyPr/>
          <a:lstStyle/>
          <a:p>
            <a:fld id="{F2255433-6591-4D2E-8316-2D0443F60AB8}"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74755" name="Rectangle 7"/>
          <p:cNvSpPr>
            <a:spLocks noGrp="1" noChangeArrowheads="1"/>
          </p:cNvSpPr>
          <p:nvPr>
            <p:ph type="sldNum" sz="quarter" idx="5"/>
          </p:nvPr>
        </p:nvSpPr>
        <p:spPr>
          <a:noFill/>
        </p:spPr>
        <p:txBody>
          <a:bodyPr/>
          <a:lstStyle/>
          <a:p>
            <a:fld id="{865566F8-2A5C-447D-BF5B-C58CF5B8CB2C}" type="slidenum">
              <a:rPr lang="en-US" smtClean="0">
                <a:latin typeface="Arial" pitchFamily="34" charset="0"/>
              </a:rPr>
              <a:pPr/>
              <a:t>22</a:t>
            </a:fld>
            <a:endParaRPr lang="en-US" smtClean="0">
              <a:latin typeface="Arial" pitchFamily="34"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KEN</a:t>
            </a:r>
          </a:p>
          <a:p>
            <a:pPr eaLnBrk="1" hangingPunct="1">
              <a:buFont typeface="Arial" pitchFamily="34" charset="0"/>
              <a:buChar char="•"/>
            </a:pPr>
            <a:r>
              <a:rPr lang="en-US" dirty="0" smtClean="0">
                <a:latin typeface="Arial" pitchFamily="34" charset="0"/>
              </a:rPr>
              <a:t> Quite nice standardization of the RT treatment itself</a:t>
            </a:r>
            <a:r>
              <a:rPr lang="en-US" baseline="0" dirty="0" smtClean="0">
                <a:latin typeface="Arial" pitchFamily="34" charset="0"/>
              </a:rPr>
              <a:t> in terms of time on task, and distribution of practice time over the three month period. </a:t>
            </a:r>
          </a:p>
          <a:p>
            <a:pPr eaLnBrk="1" hangingPunct="1">
              <a:buFont typeface="Arial" pitchFamily="34" charset="0"/>
              <a:buChar char="•"/>
            </a:pPr>
            <a:r>
              <a:rPr lang="en-US" baseline="0" dirty="0" smtClean="0">
                <a:latin typeface="Arial" pitchFamily="34" charset="0"/>
              </a:rPr>
              <a:t> The same could never be said, of course, of the regular classroom experience which would vary greatly according to grade and individual teacher.  We now turn to our findings. </a:t>
            </a:r>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KEN</a:t>
            </a:r>
          </a:p>
          <a:p>
            <a:pPr eaLnBrk="1" hangingPunct="1">
              <a:buFont typeface="Arial" pitchFamily="34" charset="0"/>
              <a:buChar char="•"/>
            </a:pPr>
            <a:r>
              <a:rPr lang="en-US" dirty="0" smtClean="0">
                <a:latin typeface="Arial" pitchFamily="34" charset="0"/>
              </a:rPr>
              <a:t> This</a:t>
            </a:r>
            <a:r>
              <a:rPr lang="en-US" baseline="0" dirty="0" smtClean="0">
                <a:latin typeface="Arial" pitchFamily="34" charset="0"/>
              </a:rPr>
              <a:t> measure was taken only at the start and finish of each RT treatment, not for regular instruction condition. </a:t>
            </a:r>
            <a:r>
              <a:rPr lang="en-US" dirty="0" smtClean="0">
                <a:latin typeface="Arial" pitchFamily="34" charset="0"/>
              </a:rPr>
              <a:t>Main effect of time found, with no effects of group (i.e., treatment order) found. </a:t>
            </a:r>
          </a:p>
          <a:p>
            <a:pPr eaLnBrk="1" hangingPunct="1">
              <a:buFont typeface="Arial" pitchFamily="34" charset="0"/>
              <a:buChar char="•"/>
            </a:pPr>
            <a:r>
              <a:rPr lang="en-US" dirty="0" smtClean="0">
                <a:latin typeface="Arial" pitchFamily="34" charset="0"/>
              </a:rPr>
              <a:t> Also note how fluency was defined within the RT logging system: sampled daily, adding to reliability of measurement but “words accepted” as caveat.  </a:t>
            </a:r>
          </a:p>
          <a:p>
            <a:pPr eaLnBrk="1" hangingPunct="1">
              <a:buFont typeface="Arial" pitchFamily="34" charset="0"/>
              <a:buChar char="•"/>
            </a:pPr>
            <a:r>
              <a:rPr lang="en-US" dirty="0" smtClean="0">
                <a:latin typeface="Arial" pitchFamily="34" charset="0"/>
              </a:rPr>
              <a:t> Overall, </a:t>
            </a:r>
            <a:r>
              <a:rPr lang="en-US" u="sng" dirty="0" smtClean="0">
                <a:latin typeface="Arial" pitchFamily="34" charset="0"/>
              </a:rPr>
              <a:t>all students</a:t>
            </a:r>
            <a:r>
              <a:rPr lang="en-US" u="sng" baseline="0" dirty="0" smtClean="0">
                <a:latin typeface="Arial" pitchFamily="34" charset="0"/>
              </a:rPr>
              <a:t> made strong gains in fluency </a:t>
            </a:r>
            <a:r>
              <a:rPr lang="en-US" baseline="0" dirty="0" smtClean="0">
                <a:latin typeface="Arial" pitchFamily="34" charset="0"/>
              </a:rPr>
              <a:t>regardless of treatment order. </a:t>
            </a:r>
            <a:endParaRPr lang="en-US" dirty="0" smtClean="0">
              <a:latin typeface="Arial" pitchFamily="34" charset="0"/>
            </a:endParaRPr>
          </a:p>
        </p:txBody>
      </p:sp>
      <p:sp>
        <p:nvSpPr>
          <p:cNvPr id="75780" name="Footer Placeholder 3"/>
          <p:cNvSpPr>
            <a:spLocks noGrp="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75781" name="Slide Number Placeholder 4"/>
          <p:cNvSpPr>
            <a:spLocks noGrp="1"/>
          </p:cNvSpPr>
          <p:nvPr>
            <p:ph type="sldNum" sz="quarter" idx="5"/>
          </p:nvPr>
        </p:nvSpPr>
        <p:spPr>
          <a:noFill/>
        </p:spPr>
        <p:txBody>
          <a:bodyPr/>
          <a:lstStyle/>
          <a:p>
            <a:fld id="{DCD3784B-5232-4A3D-A2C6-F6029DEE4D49}"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KEN</a:t>
            </a:r>
          </a:p>
          <a:p>
            <a:pPr eaLnBrk="1" hangingPunct="1">
              <a:buFont typeface="Arial" pitchFamily="34" charset="0"/>
              <a:buChar char="•"/>
            </a:pPr>
            <a:r>
              <a:rPr lang="en-US" dirty="0" smtClean="0">
                <a:latin typeface="Arial" pitchFamily="34" charset="0"/>
              </a:rPr>
              <a:t> Note that this is a somewhat arbitrary definition of grade level, assigned to RT’s reading materials, and the score is partly a function of the RT’s automated assignment of material, and partly a function of reader’s own selection of materials. </a:t>
            </a:r>
          </a:p>
          <a:p>
            <a:pPr eaLnBrk="1" hangingPunct="1">
              <a:buFont typeface="Arial" pitchFamily="34" charset="0"/>
              <a:buChar char="•"/>
            </a:pPr>
            <a:r>
              <a:rPr lang="en-US" dirty="0" smtClean="0">
                <a:latin typeface="Arial" pitchFamily="34" charset="0"/>
              </a:rPr>
              <a:t> Ss’ Selection </a:t>
            </a:r>
            <a:r>
              <a:rPr lang="en-US" dirty="0" err="1" smtClean="0">
                <a:latin typeface="Arial" pitchFamily="34" charset="0"/>
              </a:rPr>
              <a:t>behaviour</a:t>
            </a:r>
            <a:r>
              <a:rPr lang="en-US" dirty="0" smtClean="0">
                <a:latin typeface="Arial" pitchFamily="34" charset="0"/>
              </a:rPr>
              <a:t> is presently being studied by Lei Hong at UBC: do readers accept the alternating assignment of materials by the RT, or go “out of level” when they can, and are</a:t>
            </a:r>
            <a:r>
              <a:rPr lang="en-US" baseline="0" dirty="0" smtClean="0">
                <a:latin typeface="Arial" pitchFamily="34" charset="0"/>
              </a:rPr>
              <a:t> those choices associated with reading gains? We report briefly on that ongoing analysis later in the symposium.</a:t>
            </a:r>
            <a:endParaRPr lang="en-US" dirty="0" smtClean="0">
              <a:latin typeface="Arial" pitchFamily="34" charset="0"/>
            </a:endParaRPr>
          </a:p>
        </p:txBody>
      </p:sp>
      <p:sp>
        <p:nvSpPr>
          <p:cNvPr id="76804" name="Footer Placeholder 3"/>
          <p:cNvSpPr>
            <a:spLocks noGrp="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76805" name="Slide Number Placeholder 4"/>
          <p:cNvSpPr>
            <a:spLocks noGrp="1"/>
          </p:cNvSpPr>
          <p:nvPr>
            <p:ph type="sldNum" sz="quarter" idx="5"/>
          </p:nvPr>
        </p:nvSpPr>
        <p:spPr>
          <a:noFill/>
        </p:spPr>
        <p:txBody>
          <a:bodyPr/>
          <a:lstStyle/>
          <a:p>
            <a:fld id="{72B120E6-0CF2-4EF9-8F09-41A1ED5DB459}"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Clearly we weren’t predicting that groups would begin or</a:t>
            </a:r>
            <a:r>
              <a:rPr lang="en-US" baseline="0" dirty="0" smtClean="0"/>
              <a:t> end at the same points, but only that the general trajectory of the developmental curves would follow the pattern illustrated here, with a relative  advantage for the two RT treatment periods over the two classroom-only periods for each group.</a:t>
            </a:r>
            <a:endParaRPr lang="en-US"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KEN</a:t>
            </a:r>
          </a:p>
          <a:p>
            <a:pPr>
              <a:buFont typeface="Arial" pitchFamily="34" charset="0"/>
              <a:buChar char="•"/>
            </a:pPr>
            <a:r>
              <a:rPr lang="en-US" dirty="0" smtClean="0"/>
              <a:t> Note “diamond” shape of two groups, in line with our predicted model of RT effectiveness. </a:t>
            </a:r>
          </a:p>
          <a:p>
            <a:pPr>
              <a:buFont typeface="Arial" pitchFamily="34" charset="0"/>
              <a:buChar char="•"/>
            </a:pPr>
            <a:r>
              <a:rPr lang="en-US" dirty="0" smtClean="0"/>
              <a:t> However, only one between-condition effect showed</a:t>
            </a:r>
            <a:r>
              <a:rPr lang="en-US" baseline="0" dirty="0" smtClean="0"/>
              <a:t> a very small </a:t>
            </a:r>
            <a:r>
              <a:rPr lang="en-US" dirty="0" smtClean="0"/>
              <a:t>effect size, the</a:t>
            </a:r>
            <a:r>
              <a:rPr lang="en-US" baseline="0" dirty="0" smtClean="0"/>
              <a:t> one in the first term</a:t>
            </a:r>
            <a:r>
              <a:rPr lang="en-US" dirty="0" smtClean="0"/>
              <a:t>.</a:t>
            </a:r>
            <a:r>
              <a:rPr lang="en-US" baseline="0" dirty="0" smtClean="0"/>
              <a:t> (see green arrow). </a:t>
            </a:r>
          </a:p>
          <a:p>
            <a:pPr>
              <a:buFont typeface="Arial" pitchFamily="34" charset="0"/>
              <a:buChar char="•"/>
            </a:pPr>
            <a:r>
              <a:rPr lang="en-US" baseline="0" dirty="0" smtClean="0"/>
              <a:t> The group effect suggests a slight advantage to beginning a school year with  the RT. We return to that data point shortly.</a:t>
            </a:r>
          </a:p>
          <a:p>
            <a:pPr>
              <a:buFont typeface="Arial" pitchFamily="34" charset="0"/>
              <a:buChar char="•"/>
            </a:pPr>
            <a:r>
              <a:rPr lang="en-US" baseline="0" dirty="0" smtClean="0"/>
              <a:t> We did not get results that were interpretable for our standardized comprehension test, because of measurement problems that compromised any comparisons.</a:t>
            </a:r>
            <a:endParaRPr lang="en-US"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Fn 1: Note US study which we failed</a:t>
            </a:r>
            <a:r>
              <a:rPr lang="en-US" baseline="0" dirty="0" smtClean="0"/>
              <a:t> to replicate at least in effect size of RT treatment (</a:t>
            </a:r>
            <a:r>
              <a:rPr lang="en-US" dirty="0" err="1" smtClean="0"/>
              <a:t>Poulsen</a:t>
            </a:r>
            <a:r>
              <a:rPr lang="en-US" dirty="0" smtClean="0"/>
              <a:t>, 2004, eff. Size 1.14 for fluency</a:t>
            </a:r>
            <a:r>
              <a:rPr lang="en-US" baseline="0" dirty="0" smtClean="0"/>
              <a:t> gains over 4 weeks).</a:t>
            </a:r>
          </a:p>
          <a:p>
            <a:r>
              <a:rPr lang="en-US" baseline="0" dirty="0" smtClean="0"/>
              <a:t>2. No quick fix for reading: driven by multiple factors, including affective dimension.</a:t>
            </a:r>
          </a:p>
          <a:p>
            <a:r>
              <a:rPr lang="en-US" baseline="0" dirty="0" smtClean="0"/>
              <a:t>3. It was a very good year for all learners in the study.</a:t>
            </a:r>
          </a:p>
          <a:p>
            <a:r>
              <a:rPr lang="en-US" baseline="0" dirty="0" smtClean="0"/>
              <a:t>4. Masking of RT effect by strong classroom instruction and outstanding, individualized and small group ESL support provided daily to all learners regardless of whether they were using the RT, even though a real effect. </a:t>
            </a:r>
          </a:p>
          <a:p>
            <a:r>
              <a:rPr lang="en-US" baseline="0" dirty="0" smtClean="0"/>
              <a:t>5. One colleague in Aarau, Switzerland, previewed this result and noted that he was glad for once to see an intervention study that was not “stacked” instructionally to </a:t>
            </a:r>
            <a:r>
              <a:rPr lang="en-US" baseline="0" dirty="0" err="1" smtClean="0"/>
              <a:t>favour</a:t>
            </a:r>
            <a:r>
              <a:rPr lang="en-US" baseline="0" dirty="0" smtClean="0"/>
              <a:t> the intervention being studied, and we tentatively suggest that the US study of </a:t>
            </a:r>
            <a:r>
              <a:rPr lang="en-US" baseline="0" dirty="0" err="1" smtClean="0"/>
              <a:t>Poulsen</a:t>
            </a:r>
            <a:r>
              <a:rPr lang="en-US" baseline="0" dirty="0" smtClean="0"/>
              <a:t> may have done exactly that, with very poor participation rates on the RT, hence a selection effect in play as well as a very routine-sounding comparison condition that may have created a novelty effect out of the RT that was sustained over the short four weeks in that study.</a:t>
            </a:r>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Ken to introduce Jane,</a:t>
            </a:r>
            <a:r>
              <a:rPr lang="en-US" baseline="0" dirty="0" smtClean="0"/>
              <a:t> who will present on behalf of our colleague Jon who is taking part in his daughter’s wedding festivities in Vancouver, so sends his regrets and very best wishes to all.</a:t>
            </a:r>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79875" name="Rectangle 7"/>
          <p:cNvSpPr>
            <a:spLocks noGrp="1" noChangeArrowheads="1"/>
          </p:cNvSpPr>
          <p:nvPr>
            <p:ph type="sldNum" sz="quarter" idx="5"/>
          </p:nvPr>
        </p:nvSpPr>
        <p:spPr>
          <a:noFill/>
        </p:spPr>
        <p:txBody>
          <a:bodyPr/>
          <a:lstStyle/>
          <a:p>
            <a:fld id="{C395C27E-7066-47F1-A76D-28EE90F6A9E5}" type="slidenum">
              <a:rPr lang="en-US" smtClean="0">
                <a:latin typeface="Arial" pitchFamily="34" charset="0"/>
              </a:rPr>
              <a:pPr/>
              <a:t>29</a:t>
            </a:fld>
            <a:endParaRPr lang="en-US" smtClean="0">
              <a:latin typeface="Arial" pitchFamily="34"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JON</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latin typeface="Arial" pitchFamily="34" charset="0"/>
              </a:rPr>
              <a:t>8 Items dealing with reading perceptions,</a:t>
            </a:r>
            <a:r>
              <a:rPr lang="en-US" baseline="0" dirty="0" smtClean="0">
                <a:latin typeface="Arial" pitchFamily="34" charset="0"/>
              </a:rPr>
              <a:t> attitudes and strategies</a:t>
            </a:r>
            <a:endParaRPr lang="en-US" dirty="0" smtClean="0">
              <a:latin typeface="Arial" pitchFamily="34" charset="0"/>
            </a:endParaRPr>
          </a:p>
          <a:p>
            <a:pPr eaLnBrk="1" hangingPunct="1">
              <a:buFont typeface="Arial" pitchFamily="34" charset="0"/>
              <a:buChar char="•"/>
            </a:pPr>
            <a:r>
              <a:rPr lang="en-CA" dirty="0" smtClean="0">
                <a:latin typeface="Arial" pitchFamily="34" charset="0"/>
              </a:rPr>
              <a:t>Students were seen individually</a:t>
            </a:r>
            <a:r>
              <a:rPr lang="en-CA" baseline="0" dirty="0" smtClean="0">
                <a:latin typeface="Arial" pitchFamily="34" charset="0"/>
              </a:rPr>
              <a:t> and probed to expand on their responses</a:t>
            </a:r>
          </a:p>
          <a:p>
            <a:pPr eaLnBrk="1" hangingPunct="1">
              <a:buFont typeface="Arial" pitchFamily="34" charset="0"/>
              <a:buNone/>
            </a:pPr>
            <a:endParaRPr lang="en-CA" baseline="0" dirty="0" smtClean="0">
              <a:latin typeface="Arial" pitchFamily="34" charset="0"/>
            </a:endParaRPr>
          </a:p>
          <a:p>
            <a:pPr eaLnBrk="1" hangingPunct="1">
              <a:buFont typeface="Arial" pitchFamily="34" charset="0"/>
              <a:buNone/>
            </a:pPr>
            <a:r>
              <a:rPr lang="en-CA" i="1" baseline="0" dirty="0" smtClean="0">
                <a:latin typeface="Arial" pitchFamily="34" charset="0"/>
              </a:rPr>
              <a:t>Questions:</a:t>
            </a:r>
          </a:p>
          <a:p>
            <a:pPr marL="609600" indent="-609600">
              <a:buFont typeface="Times"/>
              <a:buAutoNum type="arabicPeriod"/>
            </a:pPr>
            <a:r>
              <a:rPr lang="en-CA" dirty="0" smtClean="0"/>
              <a:t>Do you like to read in school? Why / why not? </a:t>
            </a:r>
          </a:p>
          <a:p>
            <a:pPr marL="609600" indent="-609600">
              <a:buFont typeface="Times"/>
              <a:buAutoNum type="arabicPeriod"/>
            </a:pPr>
            <a:r>
              <a:rPr lang="en-CA" dirty="0" smtClean="0"/>
              <a:t>Do you like to read at home? Why / why not? </a:t>
            </a:r>
          </a:p>
          <a:p>
            <a:pPr marL="609600" indent="-609600">
              <a:buFont typeface="Times"/>
              <a:buAutoNum type="arabicPeriod"/>
            </a:pPr>
            <a:r>
              <a:rPr lang="en-CA" dirty="0" smtClean="0"/>
              <a:t>How often do you read at home each week including weekends? </a:t>
            </a:r>
          </a:p>
          <a:p>
            <a:pPr marL="609600" indent="-609600">
              <a:buFont typeface="Times"/>
              <a:buAutoNum type="arabicPeriod"/>
            </a:pPr>
            <a:r>
              <a:rPr lang="en-CA" dirty="0" smtClean="0"/>
              <a:t>Is it easy for you to read new words? </a:t>
            </a:r>
          </a:p>
          <a:p>
            <a:pPr marL="609600" indent="-609600">
              <a:buFont typeface="+mj-lt"/>
              <a:buAutoNum type="arabicPeriod" startAt="5"/>
            </a:pPr>
            <a:r>
              <a:rPr lang="en-CA" dirty="0" smtClean="0"/>
              <a:t>Do you make a lot of mistakes when  you read?</a:t>
            </a:r>
          </a:p>
          <a:p>
            <a:pPr marL="609600" indent="-609600">
              <a:buFont typeface="+mj-lt"/>
              <a:buAutoNum type="arabicPeriod" startAt="5"/>
            </a:pPr>
            <a:r>
              <a:rPr lang="en-CA" dirty="0" smtClean="0"/>
              <a:t>When you make a mistake in reading, what do you do about it? </a:t>
            </a:r>
            <a:endParaRPr lang="en-US" dirty="0" smtClean="0"/>
          </a:p>
          <a:p>
            <a:pPr marL="609600" indent="-609600">
              <a:lnSpc>
                <a:spcPct val="90000"/>
              </a:lnSpc>
              <a:buFont typeface="+mj-lt"/>
              <a:buAutoNum type="arabicPeriod" startAt="5"/>
            </a:pPr>
            <a:r>
              <a:rPr lang="en-CA" dirty="0" smtClean="0"/>
              <a:t>How do you feel when you see a word you can’t figure out? </a:t>
            </a:r>
          </a:p>
          <a:p>
            <a:pPr marL="609600" indent="-609600">
              <a:lnSpc>
                <a:spcPct val="90000"/>
              </a:lnSpc>
              <a:buFont typeface="+mj-lt"/>
              <a:buAutoNum type="arabicPeriod" startAt="5"/>
            </a:pPr>
            <a:r>
              <a:rPr lang="en-CA" dirty="0" smtClean="0"/>
              <a:t>How do you feel when someone asks you to read aloud in front of a group?</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JANE</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 </a:t>
            </a:r>
            <a:r>
              <a:rPr lang="en-CA" dirty="0" err="1" smtClean="0"/>
              <a:t>Grp</a:t>
            </a:r>
            <a:r>
              <a:rPr lang="en-CA" dirty="0" smtClean="0"/>
              <a:t> 2,</a:t>
            </a:r>
            <a:r>
              <a:rPr lang="en-CA" baseline="0" dirty="0" smtClean="0"/>
              <a:t> Vietnamese) improved over year – mid year (just starting RT) couldn’t finish book (frustrated); by end of year finishing book and enjoying content.</a:t>
            </a:r>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JANE</a:t>
            </a:r>
          </a:p>
          <a:p>
            <a:r>
              <a:rPr lang="en-CA" dirty="0" smtClean="0"/>
              <a:t>(EL, Group 1,</a:t>
            </a:r>
            <a:r>
              <a:rPr lang="en-CA" baseline="0" dirty="0" smtClean="0"/>
              <a:t> Cantonese).</a:t>
            </a:r>
            <a:endParaRPr lang="en-CA" dirty="0" smtClean="0"/>
          </a:p>
          <a:p>
            <a:pPr>
              <a:buFont typeface="Arial" pitchFamily="34" charset="0"/>
              <a:buChar char="•"/>
            </a:pPr>
            <a:r>
              <a:rPr lang="en-CA" dirty="0" smtClean="0"/>
              <a:t>Gradual improvement: moving from dislike</a:t>
            </a:r>
            <a:r>
              <a:rPr lang="en-CA" baseline="0" dirty="0" smtClean="0"/>
              <a:t> of reading to attending to pictures and then pictures and words.</a:t>
            </a:r>
          </a:p>
          <a:p>
            <a:pPr>
              <a:buFont typeface="Arial" pitchFamily="34" charset="0"/>
              <a:buChar char="•"/>
            </a:pPr>
            <a:r>
              <a:rPr lang="en-CA" baseline="0" dirty="0" smtClean="0"/>
              <a:t>Mid year, after RT) starting to add some strategies – looking at pictures for contextual information</a:t>
            </a:r>
          </a:p>
          <a:p>
            <a:pPr>
              <a:buFont typeface="Arial" pitchFamily="34" charset="0"/>
              <a:buChar char="•"/>
            </a:pPr>
            <a:r>
              <a:rPr lang="en-CA" baseline="0" dirty="0" smtClean="0"/>
              <a:t>Still no strategies for choosing books at appropriate level but is attending to words.</a:t>
            </a:r>
            <a:endParaRPr lang="en-CA"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61443" name="Rectangle 7"/>
          <p:cNvSpPr>
            <a:spLocks noGrp="1" noChangeArrowheads="1"/>
          </p:cNvSpPr>
          <p:nvPr>
            <p:ph type="sldNum" sz="quarter" idx="5"/>
          </p:nvPr>
        </p:nvSpPr>
        <p:spPr>
          <a:noFill/>
        </p:spPr>
        <p:txBody>
          <a:bodyPr/>
          <a:lstStyle/>
          <a:p>
            <a:fld id="{A5ED1B95-C329-4323-8B3C-D3A68302E2E4}" type="slidenum">
              <a:rPr lang="en-US" smtClean="0">
                <a:latin typeface="Arial" pitchFamily="34" charset="0"/>
              </a:rPr>
              <a:pPr/>
              <a:t>5</a:t>
            </a:fld>
            <a:endParaRPr lang="en-US" smtClean="0">
              <a:latin typeface="Arial" pitchFamily="34" charset="0"/>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KEN</a:t>
            </a:r>
          </a:p>
          <a:p>
            <a:pPr eaLnBrk="1" hangingPunct="1"/>
            <a:r>
              <a:rPr lang="en-US" dirty="0" smtClean="0">
                <a:latin typeface="Arial" pitchFamily="34" charset="0"/>
              </a:rPr>
              <a:t>Uses the Phoenix 2 speech processing engine, an advanced automated speech recognition system developed at CMU.</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Ken: </a:t>
            </a:r>
          </a:p>
          <a:p>
            <a:pPr>
              <a:buFontTx/>
              <a:buChar char="-"/>
            </a:pPr>
            <a:r>
              <a:rPr lang="en-US" dirty="0" smtClean="0"/>
              <a:t>Group one received</a:t>
            </a:r>
            <a:r>
              <a:rPr lang="en-US" baseline="0" dirty="0" smtClean="0"/>
              <a:t> the RT during the first term, so might have been expected to show immediate gains in their attitudes toward reading (assuming that a successful experience in the RT at school generalized to more positive attitudes toward reading in school). </a:t>
            </a:r>
          </a:p>
          <a:p>
            <a:pPr>
              <a:buFontTx/>
              <a:buChar char="-"/>
            </a:pPr>
            <a:r>
              <a:rPr lang="en-US" baseline="0" dirty="0" smtClean="0"/>
              <a:t>The majority of responses (8 out of the 18) showed no change in attitude from start to finish of the year. </a:t>
            </a:r>
            <a:r>
              <a:rPr lang="en-US" b="1" baseline="0" dirty="0" smtClean="0"/>
              <a:t>Some already liked reading – 3 of them </a:t>
            </a:r>
            <a:r>
              <a:rPr lang="en-US" b="1" baseline="0" dirty="0" err="1" smtClean="0"/>
              <a:t>alot</a:t>
            </a:r>
            <a:r>
              <a:rPr lang="en-US" b="1" baseline="0" dirty="0" smtClean="0"/>
              <a:t>; also comments show different reasons for answers – some related to reading; others around the circumstances of reading – availability of books, previous slide TH not enough time; reading is difficult</a:t>
            </a:r>
            <a:endParaRPr lang="en-US" baseline="0" dirty="0" smtClean="0"/>
          </a:p>
          <a:p>
            <a:pPr>
              <a:buFontTx/>
              <a:buChar char="-"/>
            </a:pPr>
            <a:r>
              <a:rPr lang="en-US" baseline="0" dirty="0" smtClean="0"/>
              <a:t> While only two children’s attitude improved following the RT experience, five also improved following their second term in which they had received only classroom instruction. Hence, there were a total of seven expressions of improved attitude over the course of the year, but only two of those positive changes took place immediately following the RT experience.</a:t>
            </a:r>
          </a:p>
          <a:p>
            <a:pPr>
              <a:buFontTx/>
              <a:buChar char="-"/>
            </a:pPr>
            <a:r>
              <a:rPr lang="en-US" baseline="0" dirty="0" smtClean="0"/>
              <a:t> Group 2 by contrast had only regular class instruction in the T1 to T2 term, and worked on the RT in the term covered by T2 to T3. A surprisingly good number of these students showed a positive change in their attitude toward reading at school, ;6 out of 18, while only one of the 18 declined in their attitudes. A further three showed an increase in term one, with classroom instruction, for a total of 9 of the 18 children in this group showing positive change. </a:t>
            </a:r>
            <a:r>
              <a:rPr lang="en-US" b="1" baseline="0" dirty="0" smtClean="0"/>
              <a:t>3 very positive at outset and remained so</a:t>
            </a:r>
            <a:endParaRPr lang="en-US" baseline="0" dirty="0" smtClean="0"/>
          </a:p>
          <a:p>
            <a:pPr>
              <a:buFontTx/>
              <a:buChar char="-"/>
            </a:pPr>
            <a:r>
              <a:rPr lang="en-US" baseline="0" dirty="0" smtClean="0"/>
              <a:t> Of the 9 children in group 2 who showed positive changes in their views of reading at school, twice as many (6) indicated that change in the period in which they received the RT compared to 3 in the period in which they did not receive the RT, only regular instruction.</a:t>
            </a:r>
          </a:p>
          <a:p>
            <a:pPr>
              <a:buFontTx/>
              <a:buChar char="-"/>
            </a:pPr>
            <a:r>
              <a:rPr lang="en-US" baseline="0" dirty="0" smtClean="0"/>
              <a:t> </a:t>
            </a:r>
            <a:r>
              <a:rPr lang="en-US" u="sng" baseline="0" dirty="0" smtClean="0"/>
              <a:t>Hence for Group 2, there is support for the view that the Reading Tutor was associated with positive changes in attitude toward reading at school.  </a:t>
            </a:r>
          </a:p>
        </p:txBody>
      </p:sp>
      <p:sp>
        <p:nvSpPr>
          <p:cNvPr id="4" name="Slide Number Placeholder 3"/>
          <p:cNvSpPr>
            <a:spLocks noGrp="1"/>
          </p:cNvSpPr>
          <p:nvPr>
            <p:ph type="sldNum" sz="quarter" idx="10"/>
          </p:nvPr>
        </p:nvSpPr>
        <p:spPr/>
        <p:txBody>
          <a:bodyPr/>
          <a:lstStyle/>
          <a:p>
            <a:fld id="{1103C444-D6F4-416B-A2D9-A459BE4D9A97}"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CA" dirty="0" smtClean="0"/>
              <a:t>JANE</a:t>
            </a:r>
            <a:endParaRPr lang="en-CA" b="1" dirty="0" smtClean="0"/>
          </a:p>
          <a:p>
            <a:pPr>
              <a:buFont typeface="Arial" pitchFamily="34" charset="0"/>
              <a:buChar char="•"/>
            </a:pPr>
            <a:r>
              <a:rPr lang="en-CA" dirty="0" smtClean="0"/>
              <a:t>EL, Group 1</a:t>
            </a:r>
          </a:p>
          <a:p>
            <a:pPr>
              <a:buFont typeface="Arial" pitchFamily="34" charset="0"/>
              <a:buChar char="•"/>
            </a:pPr>
            <a:r>
              <a:rPr lang="en-CA" dirty="0" smtClean="0"/>
              <a:t>Same boy</a:t>
            </a:r>
            <a:r>
              <a:rPr lang="en-CA" baseline="0" dirty="0" smtClean="0"/>
              <a:t> as in earlier slide. Self conscious about reading at school at the beginning of year. </a:t>
            </a:r>
          </a:p>
          <a:p>
            <a:pPr>
              <a:buFont typeface="Arial" pitchFamily="34" charset="0"/>
              <a:buChar char="•"/>
            </a:pPr>
            <a:r>
              <a:rPr lang="en-CA" baseline="0" dirty="0" smtClean="0"/>
              <a:t>Mid year. After a term with the RT,  he is attending to genre, content.  </a:t>
            </a:r>
          </a:p>
          <a:p>
            <a:pPr>
              <a:buFont typeface="Arial" pitchFamily="34" charset="0"/>
              <a:buChar char="•"/>
            </a:pPr>
            <a:r>
              <a:rPr lang="en-CA" baseline="0" dirty="0" smtClean="0"/>
              <a:t>End of year, and back to regular classroom instruction with ESL support: EL is back to a focus on decoding words, with less enjoyment ( attributable to his second-term classroom experience?)</a:t>
            </a:r>
            <a:endParaRPr lang="en-CA"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Ken:</a:t>
            </a:r>
            <a:r>
              <a:rPr lang="en-US" baseline="0" dirty="0" smtClean="0"/>
              <a:t> </a:t>
            </a:r>
          </a:p>
          <a:p>
            <a:pPr>
              <a:buFontTx/>
              <a:buChar char="-"/>
            </a:pPr>
            <a:r>
              <a:rPr lang="en-US" baseline="0" dirty="0" smtClean="0"/>
              <a:t>Group 1: As noted previously, this group received the RT intervention in the T1-T2 term, and might have been expected to express positive change in attitude to reading at home, to the extent that a positive experience on the RT (as evidenced by items RT1-6) generalized to positive views about reading in general, including reading at home.</a:t>
            </a:r>
          </a:p>
          <a:p>
            <a:pPr>
              <a:buFontTx/>
              <a:buChar char="-"/>
            </a:pPr>
            <a:r>
              <a:rPr lang="en-US" baseline="0" dirty="0" smtClean="0"/>
              <a:t>-Four of the 18 children in this group expressed positive change in their attitudes from T1 to T2, while 4 of them remained the same (whether they were positive, negative or indifferent). ’</a:t>
            </a:r>
            <a:r>
              <a:rPr lang="en-US" b="1" baseline="0" dirty="0" smtClean="0"/>
              <a:t>A little’ is not an indifferent response for children who are struggling with reading – very positive, somewhat, negative</a:t>
            </a:r>
            <a:endParaRPr lang="en-US" baseline="0" dirty="0" smtClean="0"/>
          </a:p>
          <a:p>
            <a:pPr>
              <a:buFontTx/>
              <a:buChar char="-"/>
            </a:pPr>
            <a:r>
              <a:rPr lang="en-US" baseline="0" dirty="0" smtClean="0"/>
              <a:t>8 of the 18 actually expressed a decline in their attitudes toward reading at home in this time period, a surprising result. </a:t>
            </a:r>
          </a:p>
          <a:p>
            <a:pPr>
              <a:buFontTx/>
              <a:buChar char="-"/>
            </a:pPr>
            <a:r>
              <a:rPr lang="en-US" baseline="0" dirty="0" smtClean="0"/>
              <a:t>- A further 3 expressed positive change in the later period, T2 to T3 when they were receiving regular instruction only, for a total of 7 expressions of improved attitudes.  </a:t>
            </a:r>
          </a:p>
          <a:p>
            <a:pPr>
              <a:buFontTx/>
              <a:buChar char="-"/>
            </a:pPr>
            <a:r>
              <a:rPr lang="en-US" baseline="0" dirty="0" smtClean="0"/>
              <a:t> </a:t>
            </a:r>
            <a:r>
              <a:rPr lang="en-US" u="sng" baseline="0" dirty="0" smtClean="0"/>
              <a:t>It is not possible to associate positive change in attitude toward reading at home with the experience of using the RT for this group. </a:t>
            </a:r>
            <a:r>
              <a:rPr lang="en-US" baseline="0" dirty="0" smtClean="0"/>
              <a:t>If anything there is a weak argument to be made for associating a declining attitude (for 8 children) with the period in which the RT was used. However, a further 4 children expressed a decline in attitude in the </a:t>
            </a:r>
            <a:r>
              <a:rPr lang="en-US" i="1" baseline="0" dirty="0" smtClean="0"/>
              <a:t>following</a:t>
            </a:r>
            <a:r>
              <a:rPr lang="en-US" baseline="0" dirty="0" smtClean="0"/>
              <a:t> term, T2-T3 indicating a broad decline in attitude regardless of term, and certainly not associated, immediately at least, with the use of the RT. </a:t>
            </a:r>
            <a:r>
              <a:rPr lang="en-US" b="1" baseline="0" dirty="0" smtClean="0"/>
              <a:t>Citing lack of time – homework, chores, lack of books, </a:t>
            </a:r>
            <a:endParaRPr lang="en-US" baseline="0" dirty="0" smtClean="0"/>
          </a:p>
          <a:p>
            <a:pPr>
              <a:buFontTx/>
              <a:buChar char="-"/>
            </a:pPr>
            <a:r>
              <a:rPr lang="en-US" baseline="0" dirty="0" smtClean="0"/>
              <a:t> However, it needs to be said that an equal number of children in this group (8), either showed an increase or held their own, remaining at the same level in their attitudes. Overall, 7 children in this group eventually changed their views in a positive direction over the year, bucking the slight trend toward decline in views toward home reading.</a:t>
            </a:r>
          </a:p>
          <a:p>
            <a:pPr>
              <a:buFontTx/>
              <a:buChar char="-"/>
            </a:pPr>
            <a:r>
              <a:rPr lang="en-US" u="sng" baseline="0" dirty="0" smtClean="0"/>
              <a:t>Group 2</a:t>
            </a:r>
            <a:r>
              <a:rPr lang="en-US" baseline="0" dirty="0" smtClean="0"/>
              <a:t>: This group, as noted, received the RT intervention in the second term, T2-T3. A good number, 6 of the 18, expressed an increasingly positive view of home reading, a further 3 stayed at the same level, while 6 members of this group expressed increasingly negative views of home reading during this interviewing period. </a:t>
            </a:r>
            <a:r>
              <a:rPr lang="en-US" b="0" baseline="0" dirty="0" smtClean="0"/>
              <a:t>(Many Ss cited) </a:t>
            </a:r>
            <a:r>
              <a:rPr lang="en-US" b="1" baseline="0" dirty="0" smtClean="0"/>
              <a:t>distractions – siblings, homework, lack of books, no English support </a:t>
            </a:r>
            <a:r>
              <a:rPr lang="en-US" b="0" baseline="0" dirty="0" smtClean="0"/>
              <a:t>(at home – </a:t>
            </a:r>
            <a:r>
              <a:rPr lang="en-US" b="0" baseline="0" dirty="0" err="1" smtClean="0"/>
              <a:t>kr</a:t>
            </a:r>
            <a:r>
              <a:rPr lang="en-US" b="0" baseline="0" dirty="0" smtClean="0"/>
              <a:t>).</a:t>
            </a:r>
          </a:p>
          <a:p>
            <a:pPr>
              <a:buFontTx/>
              <a:buChar char="-"/>
            </a:pPr>
            <a:r>
              <a:rPr lang="en-US" baseline="0" dirty="0" smtClean="0"/>
              <a:t>Looking at the total of 9 students (3 in the first term, 6 in the second) whose attitudes moved in a positive direction over the year, clearly twice as much of that change occurred some time during the term in which the RT was being used. </a:t>
            </a:r>
          </a:p>
          <a:p>
            <a:pPr>
              <a:buFontTx/>
              <a:buChar char="-"/>
            </a:pPr>
            <a:r>
              <a:rPr lang="en-US" baseline="0" dirty="0" smtClean="0"/>
              <a:t>A positive association between positive change and the use of the RT for this group must be tempered by the observation that, like in group 1, a large number (13) of children experienced a decline in their attitudes. However, because half of the decline occurred under the RT while another half occurred without the RT, it is impossible to associate the RT with a decline in attitudes toward reading at home. I.e., score one for the RT ;-)  </a:t>
            </a:r>
            <a:r>
              <a:rPr lang="en-US" b="1" baseline="0" dirty="0" smtClean="0"/>
              <a:t>see above reasons </a:t>
            </a:r>
            <a:r>
              <a:rPr lang="en-US" b="0" baseline="0" dirty="0" smtClean="0"/>
              <a:t>(that were beyond the control of our study, or even the school to a great extent – </a:t>
            </a:r>
            <a:r>
              <a:rPr lang="en-US" b="0" baseline="0" dirty="0" err="1" smtClean="0"/>
              <a:t>sociocultural</a:t>
            </a:r>
            <a:r>
              <a:rPr lang="en-US" b="0" baseline="0" dirty="0" smtClean="0"/>
              <a:t> and community literacy elements. </a:t>
            </a:r>
            <a:r>
              <a:rPr lang="en-US" b="0" baseline="0" dirty="0" err="1" smtClean="0"/>
              <a:t>kr</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JANE</a:t>
            </a:r>
          </a:p>
          <a:p>
            <a:r>
              <a:rPr lang="en-CA" dirty="0" smtClean="0"/>
              <a:t>EL, Group 1</a:t>
            </a:r>
          </a:p>
          <a:p>
            <a:r>
              <a:rPr lang="en-CA" dirty="0" smtClean="0"/>
              <a:t>Has basic strategies</a:t>
            </a:r>
            <a:r>
              <a:rPr lang="en-CA" baseline="0" dirty="0" smtClean="0"/>
              <a:t> but starts to expand them over the year</a:t>
            </a:r>
            <a:endParaRPr lang="en-CA"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CA" dirty="0" smtClean="0"/>
              <a:t>JANE</a:t>
            </a:r>
          </a:p>
          <a:p>
            <a:pPr>
              <a:buFont typeface="Arial" pitchFamily="34" charset="0"/>
              <a:buChar char="•"/>
            </a:pPr>
            <a:r>
              <a:rPr lang="en-CA" dirty="0" smtClean="0"/>
              <a:t>JL,</a:t>
            </a:r>
            <a:r>
              <a:rPr lang="en-CA" baseline="0" dirty="0" smtClean="0"/>
              <a:t> Group 1, Cantonese.</a:t>
            </a:r>
            <a:endParaRPr lang="en-CA" dirty="0" smtClean="0"/>
          </a:p>
          <a:p>
            <a:pPr>
              <a:buFont typeface="Arial" pitchFamily="34" charset="0"/>
              <a:buChar char="•"/>
            </a:pPr>
            <a:r>
              <a:rPr lang="en-CA" dirty="0" smtClean="0"/>
              <a:t>Gradual expansion of strategies.</a:t>
            </a:r>
            <a:r>
              <a:rPr lang="en-CA" baseline="0" dirty="0" smtClean="0"/>
              <a:t> Starting from asking for help to more independent strategies.</a:t>
            </a:r>
            <a:endParaRPr lang="en-CA"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CA" dirty="0" smtClean="0"/>
              <a:t>JANE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CA" dirty="0" smtClean="0"/>
              <a:t>T1</a:t>
            </a:r>
            <a:r>
              <a:rPr lang="en-CA" baseline="0" dirty="0" smtClean="0"/>
              <a:t> to T3</a:t>
            </a:r>
            <a:endParaRPr lang="en-CA" dirty="0" smtClean="0"/>
          </a:p>
          <a:p>
            <a:pPr>
              <a:buFont typeface="Arial" pitchFamily="34" charset="0"/>
              <a:buChar char="•"/>
            </a:pPr>
            <a:r>
              <a:rPr lang="en-CA" dirty="0" smtClean="0"/>
              <a:t>VZ, Cantonese, group 2.</a:t>
            </a:r>
          </a:p>
          <a:p>
            <a:pPr>
              <a:buFont typeface="Arial" pitchFamily="34" charset="0"/>
              <a:buChar char="•"/>
            </a:pPr>
            <a:r>
              <a:rPr lang="en-CA" dirty="0" smtClean="0"/>
              <a:t>From word</a:t>
            </a:r>
            <a:r>
              <a:rPr lang="en-CA" baseline="0" dirty="0" smtClean="0"/>
              <a:t> recognition to analysis and context.</a:t>
            </a:r>
            <a:endParaRPr lang="en-CA"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JANE</a:t>
            </a:r>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T1 to T3</a:t>
            </a:r>
            <a:r>
              <a:rPr lang="en-CA" baseline="0" dirty="0" smtClean="0"/>
              <a:t>r</a:t>
            </a:r>
            <a:endParaRPr lang="en-CA" dirty="0" smtClean="0"/>
          </a:p>
          <a:p>
            <a:r>
              <a:rPr lang="en-CA" dirty="0" smtClean="0"/>
              <a:t>TH, </a:t>
            </a:r>
            <a:r>
              <a:rPr lang="en-CA" dirty="0" err="1" smtClean="0"/>
              <a:t>gr</a:t>
            </a:r>
            <a:r>
              <a:rPr lang="en-CA" baseline="0" dirty="0" err="1" smtClean="0"/>
              <a:t>p</a:t>
            </a:r>
            <a:r>
              <a:rPr lang="en-CA" baseline="0" dirty="0" smtClean="0"/>
              <a:t> 1. Vietnamese. </a:t>
            </a:r>
            <a:r>
              <a:rPr lang="en-CA" dirty="0" smtClean="0"/>
              <a:t>Girl anticipating difficulty in Grade 3</a:t>
            </a:r>
          </a:p>
          <a:p>
            <a:r>
              <a:rPr lang="en-CA" dirty="0" smtClean="0"/>
              <a:t>EL, group 1, Cantonese. Boy</a:t>
            </a:r>
            <a:r>
              <a:rPr lang="en-CA" baseline="0" dirty="0" smtClean="0"/>
              <a:t> starting to attend to word structure. </a:t>
            </a:r>
          </a:p>
          <a:p>
            <a:endParaRPr lang="en-CA" baseline="0" dirty="0" smtClean="0"/>
          </a:p>
          <a:p>
            <a:r>
              <a:rPr lang="en-CA" baseline="0" dirty="0" smtClean="0"/>
              <a:t>(Jane, could you have some fun with the “hungry” response? When I present this to teachers, they find it quite creative and very evocative in an odd way. Just quick pointer to it, that’s all. - </a:t>
            </a:r>
            <a:r>
              <a:rPr lang="en-CA" baseline="0" dirty="0" err="1" smtClean="0"/>
              <a:t>kr</a:t>
            </a:r>
            <a:r>
              <a:rPr lang="en-CA" baseline="0" dirty="0" smtClean="0"/>
              <a:t>)</a:t>
            </a:r>
          </a:p>
          <a:p>
            <a:endParaRPr lang="en-CA"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JANE</a:t>
            </a:r>
          </a:p>
          <a:p>
            <a:r>
              <a:rPr lang="en-CA" dirty="0" err="1" smtClean="0"/>
              <a:t>Gr</a:t>
            </a:r>
            <a:r>
              <a:rPr lang="en-CA" dirty="0" smtClean="0"/>
              <a:t> 5 girl = </a:t>
            </a:r>
            <a:r>
              <a:rPr lang="en-CA" b="1" dirty="0" smtClean="0"/>
              <a:t>group 2 </a:t>
            </a:r>
            <a:r>
              <a:rPr lang="en-CA" dirty="0" smtClean="0"/>
              <a:t>DT, Vietnamese</a:t>
            </a:r>
          </a:p>
          <a:p>
            <a:r>
              <a:rPr lang="en-CA" dirty="0" err="1" smtClean="0"/>
              <a:t>Gr</a:t>
            </a:r>
            <a:r>
              <a:rPr lang="en-CA" dirty="0" smtClean="0"/>
              <a:t> 4 girl = </a:t>
            </a:r>
            <a:r>
              <a:rPr lang="en-CA" b="1" dirty="0" smtClean="0"/>
              <a:t>group  2  </a:t>
            </a:r>
            <a:r>
              <a:rPr lang="en-CA" dirty="0" smtClean="0"/>
              <a:t>IR,</a:t>
            </a:r>
            <a:r>
              <a:rPr lang="en-CA" baseline="0" dirty="0" smtClean="0"/>
              <a:t> Cantonese</a:t>
            </a:r>
            <a:endParaRPr lang="en-CA" dirty="0" smtClean="0"/>
          </a:p>
          <a:p>
            <a:r>
              <a:rPr lang="en-CA" dirty="0" smtClean="0"/>
              <a:t>Generally</a:t>
            </a:r>
            <a:r>
              <a:rPr lang="en-CA" baseline="0" dirty="0" smtClean="0"/>
              <a:t> not much confidence in public reading (</a:t>
            </a:r>
            <a:r>
              <a:rPr lang="en-CA" baseline="0" dirty="0" err="1" smtClean="0"/>
              <a:t>cf</a:t>
            </a:r>
            <a:r>
              <a:rPr lang="en-CA" baseline="0" dirty="0" smtClean="0"/>
              <a:t> RT private experience, as Janet’s comment confirmed)</a:t>
            </a:r>
          </a:p>
          <a:p>
            <a:endParaRPr lang="en-CA" baseline="0" dirty="0" smtClean="0"/>
          </a:p>
          <a:p>
            <a:r>
              <a:rPr lang="en-CA" baseline="0" dirty="0" smtClean="0"/>
              <a:t>*</a:t>
            </a:r>
            <a:endParaRPr lang="en-CA"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CA" dirty="0" smtClean="0"/>
              <a:t>JANE</a:t>
            </a:r>
          </a:p>
          <a:p>
            <a:pPr>
              <a:buFont typeface="Arial" pitchFamily="34" charset="0"/>
              <a:buChar char="•"/>
            </a:pPr>
            <a:r>
              <a:rPr lang="en-CA" dirty="0" smtClean="0"/>
              <a:t>JL,</a:t>
            </a:r>
            <a:r>
              <a:rPr lang="en-CA" baseline="0" dirty="0" smtClean="0"/>
              <a:t> Group 1, Cantonese.</a:t>
            </a:r>
            <a:endParaRPr lang="en-CA" dirty="0" smtClean="0"/>
          </a:p>
          <a:p>
            <a:pPr>
              <a:buFont typeface="Arial" pitchFamily="34" charset="0"/>
              <a:buChar char="•"/>
            </a:pPr>
            <a:r>
              <a:rPr lang="en-CA" dirty="0" smtClean="0"/>
              <a:t>Gradual expansion of strategies.</a:t>
            </a:r>
            <a:r>
              <a:rPr lang="en-CA" baseline="0" dirty="0" smtClean="0"/>
              <a:t> Starting from asking for help to more independent strategies.</a:t>
            </a:r>
            <a:endParaRPr lang="en-CA"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JANE</a:t>
            </a:r>
          </a:p>
          <a:p>
            <a:pPr marL="0" marR="0" indent="0" algn="l" defTabSz="914400" rtl="0" eaLnBrk="0" fontAlgn="base" latinLnBrk="0" hangingPunct="0">
              <a:lnSpc>
                <a:spcPct val="100000"/>
              </a:lnSpc>
              <a:spcBef>
                <a:spcPct val="30000"/>
              </a:spcBef>
              <a:spcAft>
                <a:spcPct val="0"/>
              </a:spcAft>
              <a:buClrTx/>
              <a:buSzTx/>
              <a:buFontTx/>
              <a:buNone/>
              <a:tabLst/>
              <a:defRPr/>
            </a:pPr>
            <a:r>
              <a:rPr lang="en-CA" b="0" dirty="0" smtClean="0"/>
              <a:t>General</a:t>
            </a:r>
            <a:r>
              <a:rPr lang="en-CA" b="0" baseline="0" dirty="0" smtClean="0"/>
              <a:t> impressions of reading after RT experience and  perceptions about strategies, fluency and comprehension</a:t>
            </a:r>
            <a:endParaRPr lang="en-CA" b="0" dirty="0" smtClean="0"/>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CA" sz="1200" b="1" dirty="0" smtClean="0"/>
              <a:t>RT1. After using the RT, do you think you are getting better at reading? </a:t>
            </a:r>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CA" dirty="0" smtClean="0"/>
              <a:t>RT2. After using the RT, do you read f</a:t>
            </a:r>
            <a:r>
              <a:rPr lang="en-CA" u="sng" dirty="0" smtClean="0"/>
              <a:t>aster</a:t>
            </a:r>
            <a:r>
              <a:rPr lang="en-CA" dirty="0" smtClean="0"/>
              <a:t>? When using the RT? In your other reading?</a:t>
            </a:r>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CA" dirty="0" smtClean="0"/>
              <a:t>RT3. After using the RT, do you </a:t>
            </a:r>
            <a:r>
              <a:rPr lang="en-CA" u="sng" dirty="0" smtClean="0"/>
              <a:t>understand more </a:t>
            </a:r>
            <a:r>
              <a:rPr lang="en-CA" dirty="0" smtClean="0"/>
              <a:t>of what you read better than before? When using the RT? In your other reading?</a:t>
            </a:r>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CA" dirty="0" smtClean="0"/>
              <a:t>RT4. After using the RT, can you </a:t>
            </a:r>
            <a:r>
              <a:rPr lang="en-CA" u="sng" dirty="0" smtClean="0"/>
              <a:t>figure out words </a:t>
            </a:r>
            <a:r>
              <a:rPr lang="en-CA" dirty="0" smtClean="0"/>
              <a:t>better than before? When using the RT? In your other reading?</a:t>
            </a:r>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CA" dirty="0" smtClean="0"/>
              <a:t>RT5. Can you read more words now </a:t>
            </a:r>
            <a:r>
              <a:rPr lang="en-CA" u="sng" dirty="0" smtClean="0"/>
              <a:t>without sounding </a:t>
            </a:r>
            <a:r>
              <a:rPr lang="en-CA" dirty="0" smtClean="0"/>
              <a:t>them out?</a:t>
            </a:r>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CA" b="1" dirty="0" smtClean="0"/>
              <a:t>RT6. Thinking about your reading, what did the RT help you with the most?</a:t>
            </a:r>
          </a:p>
          <a:p>
            <a:endParaRPr lang="en-US"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62467" name="Rectangle 7"/>
          <p:cNvSpPr>
            <a:spLocks noGrp="1" noChangeArrowheads="1"/>
          </p:cNvSpPr>
          <p:nvPr>
            <p:ph type="sldNum" sz="quarter" idx="5"/>
          </p:nvPr>
        </p:nvSpPr>
        <p:spPr>
          <a:noFill/>
        </p:spPr>
        <p:txBody>
          <a:bodyPr/>
          <a:lstStyle/>
          <a:p>
            <a:fld id="{C0F7A7F9-CC5B-4515-92A5-5ABD7EF8B12E}" type="slidenum">
              <a:rPr lang="en-US" smtClean="0">
                <a:latin typeface="Arial" pitchFamily="34" charset="0"/>
              </a:rPr>
              <a:pPr/>
              <a:t>6</a:t>
            </a:fld>
            <a:endParaRPr lang="en-US" smtClean="0">
              <a:latin typeface="Arial" pitchFamily="34"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KEN</a:t>
            </a:r>
          </a:p>
          <a:p>
            <a:pPr eaLnBrk="1" hangingPunct="1"/>
            <a:r>
              <a:rPr lang="en-US" dirty="0" smtClean="0">
                <a:latin typeface="Arial" pitchFamily="34" charset="0"/>
              </a:rPr>
              <a:t>While we did not have the capacity in our recent trials to change the reading content in the RT, Reg D’Silva has recently done so and is currently running trials with college-age EAL students at UBC. We’ll report on that work later in our symposium as was noted.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JANE</a:t>
            </a:r>
          </a:p>
          <a:p>
            <a:r>
              <a:rPr lang="en-CA" dirty="0" smtClean="0"/>
              <a:t>Generally positive experience; gaining confidence in vocabulary building, word recognition</a:t>
            </a:r>
          </a:p>
          <a:p>
            <a:r>
              <a:rPr lang="en-CA" dirty="0" smtClean="0"/>
              <a:t>Sample responses</a:t>
            </a:r>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Ken</a:t>
            </a:r>
            <a:r>
              <a:rPr lang="en-US" sz="1200" b="0" i="0" u="none" strike="noStrike" kern="1200" baseline="0" dirty="0" smtClean="0">
                <a:solidFill>
                  <a:schemeClr val="tx1"/>
                </a:solidFill>
                <a:latin typeface="+mn-lt"/>
                <a:ea typeface="+mn-ea"/>
                <a:cs typeface="+mn-cs"/>
              </a:rPr>
              <a:t> (Jane?)</a:t>
            </a:r>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 * a large proportion of responses (13 of 36, 31%) mention word recognition or phonetic strategies. </a:t>
            </a:r>
            <a:r>
              <a:rPr lang="en-US" dirty="0" smtClean="0"/>
              <a:t> </a:t>
            </a:r>
          </a:p>
          <a:p>
            <a:r>
              <a:rPr lang="en-US" sz="1200" b="0" i="0" u="none" strike="noStrike" kern="1200" dirty="0" smtClean="0">
                <a:solidFill>
                  <a:schemeClr val="tx1"/>
                </a:solidFill>
                <a:latin typeface="+mn-lt"/>
                <a:ea typeface="+mn-ea"/>
                <a:cs typeface="+mn-cs"/>
              </a:rPr>
              <a:t>* A large number of responses focused on reading more, and understanding more (10 of 36, 28%). </a:t>
            </a:r>
            <a:endParaRPr lang="en-US" dirty="0" smtClean="0"/>
          </a:p>
          <a:p>
            <a:r>
              <a:rPr lang="en-US" sz="1200" b="0" i="0" u="none" strike="noStrike" kern="1200" dirty="0" smtClean="0">
                <a:solidFill>
                  <a:schemeClr val="tx1"/>
                </a:solidFill>
                <a:latin typeface="+mn-lt"/>
                <a:ea typeface="+mn-ea"/>
                <a:cs typeface="+mn-cs"/>
              </a:rPr>
              <a:t>* While there were only 4 mentions of fluency and accuracy, there were 6 mentions of the benefits</a:t>
            </a:r>
            <a:r>
              <a:rPr lang="en-US" dirty="0" smtClean="0"/>
              <a:t> </a:t>
            </a:r>
            <a:r>
              <a:rPr lang="en-US" sz="1200" b="0" i="0" u="none" strike="noStrike" kern="1200" dirty="0" smtClean="0">
                <a:solidFill>
                  <a:schemeClr val="tx1"/>
                </a:solidFill>
                <a:latin typeface="+mn-lt"/>
                <a:ea typeface="+mn-ea"/>
                <a:cs typeface="+mn-cs"/>
              </a:rPr>
              <a:t>of the highly structured practice, pacing and progress tracking and promotion in the RT.</a:t>
            </a:r>
            <a:r>
              <a:rPr lang="en-US" dirty="0" smtClean="0"/>
              <a:t>  </a:t>
            </a:r>
            <a:r>
              <a:rPr lang="en-US" b="1" dirty="0" smtClean="0"/>
              <a:t>Which might be a component</a:t>
            </a:r>
            <a:r>
              <a:rPr lang="en-US" b="1" baseline="0" dirty="0" smtClean="0"/>
              <a:t> of fluency</a:t>
            </a:r>
            <a:endParaRPr lang="en-US" dirty="0" smtClean="0"/>
          </a:p>
          <a:p>
            <a:r>
              <a:rPr lang="en-US" sz="1200" b="0" i="0" u="none" strike="noStrike" kern="1200" dirty="0" smtClean="0">
                <a:solidFill>
                  <a:schemeClr val="tx1"/>
                </a:solidFill>
                <a:latin typeface="+mn-lt"/>
                <a:ea typeface="+mn-ea"/>
                <a:cs typeface="+mn-cs"/>
              </a:rPr>
              <a:t>* Only one mention of enjoyment, and one mention of general literacy benefits.</a:t>
            </a:r>
            <a:r>
              <a:rPr lang="en-US" dirty="0" smtClean="0"/>
              <a:t> However, this </a:t>
            </a:r>
            <a:r>
              <a:rPr lang="en-US" b="1" dirty="0" smtClean="0"/>
              <a:t>Question</a:t>
            </a:r>
            <a:r>
              <a:rPr lang="en-US" b="1" baseline="0" dirty="0" smtClean="0"/>
              <a:t> asked about competence, not attitude.</a:t>
            </a:r>
            <a:endParaRPr lang="en-US" dirty="0" smtClean="0"/>
          </a:p>
          <a:p>
            <a:r>
              <a:rPr lang="en-US" sz="1200" b="0" i="0" u="none" strike="noStrike" kern="1200" dirty="0" smtClean="0">
                <a:solidFill>
                  <a:schemeClr val="tx1"/>
                </a:solidFill>
                <a:latin typeface="+mn-lt"/>
                <a:ea typeface="+mn-ea"/>
                <a:cs typeface="+mn-cs"/>
              </a:rPr>
              <a:t>* The single student who felt that there had been no benefit from the RT attributed this to his decision to reject the RT's selection of increasingly challenging reading levels.</a:t>
            </a:r>
            <a:r>
              <a:rPr lang="en-US" dirty="0" smtClean="0"/>
              <a:t> (Compare</a:t>
            </a:r>
            <a:r>
              <a:rPr lang="en-US" baseline="0" dirty="0" smtClean="0"/>
              <a:t> this data point to Lei’s preliminary findings re success and staying with RT’s suggested levels)</a:t>
            </a:r>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Appreciated</a:t>
            </a:r>
            <a:r>
              <a:rPr lang="en-CA" baseline="0" dirty="0" smtClean="0"/>
              <a:t> s</a:t>
            </a:r>
            <a:r>
              <a:rPr lang="en-CA" dirty="0" smtClean="0"/>
              <a:t>upport from</a:t>
            </a:r>
            <a:r>
              <a:rPr lang="en-CA" baseline="0" dirty="0" smtClean="0"/>
              <a:t> RT so they could read ‘independently’  - not caught up in decoding, aided fluency, comprehension</a:t>
            </a:r>
          </a:p>
          <a:p>
            <a:endParaRPr lang="en-CA"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JANE </a:t>
            </a:r>
          </a:p>
          <a:p>
            <a:endParaRPr lang="en-CA"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20 of the 44 responses (45%, including multiple responses from some children) referred</a:t>
            </a:r>
            <a:r>
              <a:rPr lang="en-US" dirty="0" smtClean="0"/>
              <a:t> </a:t>
            </a:r>
            <a:r>
              <a:rPr lang="en-US" sz="1200" b="0" i="0" u="none" strike="noStrike" kern="1200" dirty="0" smtClean="0">
                <a:solidFill>
                  <a:schemeClr val="tx1"/>
                </a:solidFill>
                <a:latin typeface="+mn-lt"/>
                <a:ea typeface="+mn-ea"/>
                <a:cs typeface="+mn-cs"/>
              </a:rPr>
              <a:t>to meaning or comprehension benefits ("comp" in note column of table) while only 6 responses</a:t>
            </a:r>
            <a:r>
              <a:rPr lang="en-US" dirty="0" smtClean="0"/>
              <a:t> </a:t>
            </a:r>
            <a:r>
              <a:rPr lang="en-US" sz="1200" b="0" i="0" u="none" strike="noStrike" kern="1200" dirty="0" smtClean="0">
                <a:solidFill>
                  <a:schemeClr val="tx1"/>
                </a:solidFill>
                <a:latin typeface="+mn-lt"/>
                <a:ea typeface="+mn-ea"/>
                <a:cs typeface="+mn-cs"/>
              </a:rPr>
              <a:t>mentioned (or implied) fluency benefits ("fluency" in note column.) </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mn-lt"/>
                <a:ea typeface="+mn-ea"/>
                <a:cs typeface="+mn-cs"/>
              </a:rPr>
              <a:t>2 mentioned reading faster, 4 reading more.</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sz="1200" kern="1200" dirty="0" smtClean="0">
                <a:solidFill>
                  <a:schemeClr val="tx1"/>
                </a:solidFill>
                <a:latin typeface="+mn-lt"/>
                <a:ea typeface="+mn-ea"/>
                <a:cs typeface="+mn-cs"/>
              </a:rPr>
              <a:t>The category Learning new/hard words might be a combination of comprehension and word recognition so it could be concluded from</a:t>
            </a:r>
            <a:r>
              <a:rPr lang="en-US" sz="1200" kern="1200" baseline="0" dirty="0" smtClean="0">
                <a:solidFill>
                  <a:schemeClr val="tx1"/>
                </a:solidFill>
                <a:latin typeface="+mn-lt"/>
                <a:ea typeface="+mn-ea"/>
                <a:cs typeface="+mn-cs"/>
              </a:rPr>
              <a:t> this </a:t>
            </a:r>
            <a:r>
              <a:rPr lang="en-US" sz="1200" kern="1200" dirty="0" smtClean="0">
                <a:solidFill>
                  <a:schemeClr val="tx1"/>
                </a:solidFill>
                <a:latin typeface="+mn-lt"/>
                <a:ea typeface="+mn-ea"/>
                <a:cs typeface="+mn-cs"/>
              </a:rPr>
              <a:t>that the </a:t>
            </a:r>
            <a:r>
              <a:rPr lang="en-US" sz="1200" u="sng" kern="1200" dirty="0" smtClean="0">
                <a:solidFill>
                  <a:schemeClr val="tx1"/>
                </a:solidFill>
                <a:latin typeface="+mn-lt"/>
                <a:ea typeface="+mn-ea"/>
                <a:cs typeface="+mn-cs"/>
              </a:rPr>
              <a:t>students recognized the help in the basic building blocks of reading literacy, i.e., recognizing words and understanding them and the text.</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JW</a:t>
            </a:r>
            <a:r>
              <a:rPr lang="en-US" sz="1200" kern="1200" baseline="0" dirty="0" smtClean="0">
                <a:solidFill>
                  <a:schemeClr val="tx1"/>
                </a:solidFill>
                <a:latin typeface="+mn-lt"/>
                <a:ea typeface="+mn-ea"/>
                <a:cs typeface="+mn-cs"/>
              </a:rPr>
              <a:t> added: </a:t>
            </a:r>
            <a:r>
              <a:rPr lang="en-US" sz="1200" b="0" u="sng" kern="1200" baseline="0" dirty="0" smtClean="0">
                <a:solidFill>
                  <a:schemeClr val="tx1"/>
                </a:solidFill>
                <a:latin typeface="+mn-lt"/>
                <a:ea typeface="+mn-ea"/>
                <a:cs typeface="+mn-cs"/>
              </a:rPr>
              <a:t>Practicing might also be fluency building.</a:t>
            </a:r>
            <a:endParaRPr lang="en-CA" b="0" u="sng" dirty="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JON:</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dirty="0" smtClean="0"/>
              <a:t>Attitudes toward reading take time to develop and, in fact, this time may actually be a few years as discovered in studies</a:t>
            </a:r>
            <a:r>
              <a:rPr lang="en-US" baseline="0" dirty="0" smtClean="0"/>
              <a:t> conducted in British Columbia back in the 1990s (Shapiro &amp; White 1991, </a:t>
            </a:r>
            <a:r>
              <a:rPr lang="en-US" i="1" baseline="0" dirty="0" smtClean="0"/>
              <a:t>Reading attitudes and perceptions in traditional and non-traditional reading programs,</a:t>
            </a:r>
            <a:r>
              <a:rPr lang="en-US" i="0" u="sng" baseline="0" dirty="0" smtClean="0"/>
              <a:t> Reading Research &amp; Instruction</a:t>
            </a:r>
            <a:r>
              <a:rPr lang="en-US" i="0" u="none" baseline="0" dirty="0" smtClean="0"/>
              <a:t>, 30: 52-66; Shapiro (1990), </a:t>
            </a:r>
            <a:r>
              <a:rPr lang="en-US" i="1" u="none" baseline="0" dirty="0" smtClean="0"/>
              <a:t>Sex-role appropriateness of reading and reading instruction</a:t>
            </a:r>
            <a:r>
              <a:rPr lang="en-US" i="0" u="none" baseline="0" dirty="0" smtClean="0"/>
              <a:t>, </a:t>
            </a:r>
            <a:r>
              <a:rPr lang="en-US" i="0" u="sng" baseline="0" dirty="0" smtClean="0"/>
              <a:t>Reading Psychology</a:t>
            </a:r>
            <a:r>
              <a:rPr lang="en-US" i="0" u="none" baseline="0" dirty="0" smtClean="0"/>
              <a:t>, 11:241-269. </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i="0" u="none" baseline="0" dirty="0" smtClean="0"/>
              <a:t> The trend toward more positive views over the year might indicate that longer use </a:t>
            </a:r>
            <a:r>
              <a:rPr lang="en-US" b="1" i="0" u="none" baseline="0" dirty="0" smtClean="0"/>
              <a:t>(RT sessions  only 10 weeks) </a:t>
            </a:r>
            <a:r>
              <a:rPr lang="en-US" i="0" u="none" baseline="0" dirty="0" smtClean="0"/>
              <a:t>and more success would further improve children’s attitudes.</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i="0" u="none" baseline="0" dirty="0" smtClean="0"/>
              <a:t> The growth in strategy use was also a positive development and should be further tested with comparison groups. </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i="0" u="none" baseline="0" dirty="0" smtClean="0"/>
              <a:t> And one should not be surprised by the fact that confidence in group oral reading did not grow, since this would need to be impacted by significant improvements in word recognition and fluency.</a:t>
            </a:r>
            <a:endParaRPr lang="en-US" i="1" dirty="0" smtClean="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JON:  The first result on this slide is probably attributed to the positive reinforcement provided by the RT in an environment free of anxiety, e.g. making mistakes in front of one’s peers and the teacher</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struggling and beginning readers of English, the opportunity to practice privately was appreciated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Students really liked having the support of clicking on a word so that it didn’t interrupt their flow.</a:t>
            </a:r>
            <a:endParaRPr lang="en-US" dirty="0" smtClean="0"/>
          </a:p>
        </p:txBody>
      </p:sp>
      <p:sp>
        <p:nvSpPr>
          <p:cNvPr id="4" name="Footer Placeholder 3"/>
          <p:cNvSpPr>
            <a:spLocks noGrp="1"/>
          </p:cNvSpPr>
          <p:nvPr>
            <p:ph type="ftr" sz="quarter" idx="10"/>
          </p:nvPr>
        </p:nvSpPr>
        <p:spPr/>
        <p:txBody>
          <a:bodyPr/>
          <a:lstStyle/>
          <a:p>
            <a:pPr>
              <a:defRPr/>
            </a:pPr>
            <a:r>
              <a:rPr lang="en-US" smtClean="0"/>
              <a:t>Reeder et al. ISB5   Role of L1 in Multilingual Readers' Success</a:t>
            </a:r>
            <a:endParaRPr lang="en-US"/>
          </a:p>
        </p:txBody>
      </p:sp>
      <p:sp>
        <p:nvSpPr>
          <p:cNvPr id="5" name="Slide Number Placeholder 4"/>
          <p:cNvSpPr>
            <a:spLocks noGrp="1"/>
          </p:cNvSpPr>
          <p:nvPr>
            <p:ph type="sldNum" sz="quarter" idx="11"/>
          </p:nvPr>
        </p:nvSpPr>
        <p:spPr/>
        <p:txBody>
          <a:bodyPr/>
          <a:lstStyle/>
          <a:p>
            <a:pPr>
              <a:defRPr/>
            </a:pPr>
            <a:fld id="{E706E53F-CE59-4A04-8C1C-400562073605}" type="slidenum">
              <a:rPr lang="en-US" smtClean="0"/>
              <a:pPr>
                <a:defRPr/>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turn to two studies</a:t>
            </a:r>
            <a:r>
              <a:rPr lang="en-US" baseline="0" dirty="0" smtClean="0"/>
              <a:t> currently progress, both being done by doctoral students in Language &amp; Literacy Education at UBC. The first deals with learner choice of reading level in the RT, and the second, with adapting the RT for use by young adult learners. </a:t>
            </a:r>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basic data for this study was collected during the second year of our Vancouver study,</a:t>
            </a:r>
            <a:r>
              <a:rPr lang="en-US" baseline="0" dirty="0" smtClean="0"/>
              <a:t> in schools very similar to the one described earlier in our most recent year’s work. </a:t>
            </a:r>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63491" name="Rectangle 7"/>
          <p:cNvSpPr>
            <a:spLocks noGrp="1" noChangeArrowheads="1"/>
          </p:cNvSpPr>
          <p:nvPr>
            <p:ph type="sldNum" sz="quarter" idx="5"/>
          </p:nvPr>
        </p:nvSpPr>
        <p:spPr>
          <a:noFill/>
        </p:spPr>
        <p:txBody>
          <a:bodyPr/>
          <a:lstStyle/>
          <a:p>
            <a:fld id="{DB8DC6FB-23EB-48B2-AD2D-142C3F53CBD3}" type="slidenum">
              <a:rPr lang="en-US" smtClean="0">
                <a:latin typeface="Arial" pitchFamily="34" charset="0"/>
              </a:rPr>
              <a:pPr/>
              <a:t>7</a:t>
            </a:fld>
            <a:endParaRPr lang="en-US" smtClean="0">
              <a:latin typeface="Arial" pitchFamily="34"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KEN</a:t>
            </a:r>
          </a:p>
          <a:p>
            <a:pPr eaLnBrk="1" hangingPunct="1"/>
            <a:r>
              <a:rPr lang="en-US" dirty="0" smtClean="0">
                <a:latin typeface="Arial" pitchFamily="34" charset="0"/>
              </a:rPr>
              <a:t>This is the essential “front end” of the system, designed by our project’s research collaborator Jack Mostow and his team at Project LISTEN, CMU, essentially an intelligent help system, highly context-driven, mainly triggered by lack of fluency in reading: e.g., long pauses, as well as major miscues/</a:t>
            </a:r>
            <a:r>
              <a:rPr lang="en-US" dirty="0" err="1" smtClean="0">
                <a:latin typeface="Arial" pitchFamily="34" charset="0"/>
              </a:rPr>
              <a:t>misreadings</a:t>
            </a:r>
            <a:r>
              <a:rPr lang="en-US" dirty="0" smtClean="0">
                <a:latin typeface="Arial" pitchFamily="34" charset="0"/>
              </a:rPr>
              <a:t>. Here’s a three-minute news spot that ran across</a:t>
            </a:r>
            <a:r>
              <a:rPr lang="en-US" baseline="0" dirty="0" smtClean="0">
                <a:latin typeface="Arial" pitchFamily="34" charset="0"/>
              </a:rPr>
              <a:t> Canada </a:t>
            </a:r>
            <a:r>
              <a:rPr lang="en-US" dirty="0" smtClean="0">
                <a:latin typeface="Arial" pitchFamily="34" charset="0"/>
              </a:rPr>
              <a:t>during our second year of work, by one of our national networks. (Publicity you can’t buy for any money!)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WRMT-R was used in part because it is also used by our research collaborators in Project LISTEN at CMU.</a:t>
            </a:r>
            <a:r>
              <a:rPr lang="en-US" baseline="0" dirty="0" smtClean="0"/>
              <a:t> It </a:t>
            </a:r>
            <a:r>
              <a:rPr lang="en-US" dirty="0" smtClean="0"/>
              <a:t>provides not only details subtest</a:t>
            </a:r>
            <a:r>
              <a:rPr lang="en-US" baseline="0" dirty="0" smtClean="0"/>
              <a:t> scores (Word recognition, letter recognition, word comprehension, passage comprehension, but also an overall score which sums scores for all of the subtests. </a:t>
            </a:r>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F8E19EC-9F01-4D7B-BE0E-1E73F4A57E83}" type="slidenum">
              <a:rPr lang="en-US"/>
              <a:pPr fontAlgn="base">
                <a:spcBef>
                  <a:spcPct val="0"/>
                </a:spcBef>
                <a:spcAft>
                  <a:spcPct val="0"/>
                </a:spcAft>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dirty="0" smtClean="0"/>
              <a:t>Note Reg’s engineering background and technical training with the Project LISTEN team at CMU a year ago, in</a:t>
            </a:r>
            <a:r>
              <a:rPr lang="en-US" baseline="0" dirty="0" smtClean="0"/>
              <a:t> order to alter the RT’s reading content to suit this age and interest group.</a:t>
            </a:r>
            <a:endParaRPr lang="en-US" dirty="0" smtClean="0"/>
          </a:p>
        </p:txBody>
      </p:sp>
      <p:sp>
        <p:nvSpPr>
          <p:cNvPr id="59396" name="Slide Number Placeholder 3"/>
          <p:cNvSpPr txBox="1">
            <a:spLocks noGrp="1"/>
          </p:cNvSpPr>
          <p:nvPr/>
        </p:nvSpPr>
        <p:spPr bwMode="auto">
          <a:xfrm>
            <a:off x="3642724" y="9321526"/>
            <a:ext cx="2786751" cy="490696"/>
          </a:xfrm>
          <a:prstGeom prst="rect">
            <a:avLst/>
          </a:prstGeom>
          <a:noFill/>
          <a:ln w="9525">
            <a:noFill/>
            <a:miter lim="800000"/>
            <a:headEnd/>
            <a:tailEnd/>
          </a:ln>
        </p:spPr>
        <p:txBody>
          <a:bodyPr anchor="b"/>
          <a:lstStyle/>
          <a:p>
            <a:pPr algn="r"/>
            <a:fld id="{C287E944-EEED-4306-880E-BCD46A09F451}" type="slidenum">
              <a:rPr lang="en-US" sz="1200">
                <a:solidFill>
                  <a:schemeClr val="tx1"/>
                </a:solidFill>
                <a:latin typeface="Calibri" pitchFamily="34" charset="0"/>
              </a:rPr>
              <a:pPr algn="r"/>
              <a:t>56</a:t>
            </a:fld>
            <a:endParaRPr lang="en-US" sz="1200">
              <a:solidFill>
                <a:schemeClr val="tx1"/>
              </a:solidFill>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REG </a:t>
            </a:r>
            <a:r>
              <a:rPr lang="en-US" sz="1200" kern="1200" dirty="0" smtClean="0">
                <a:solidFill>
                  <a:schemeClr val="tx1"/>
                </a:solidFill>
                <a:latin typeface="+mn-lt"/>
                <a:ea typeface="+mn-ea"/>
                <a:cs typeface="+mn-cs"/>
              </a:rPr>
              <a:t>This is a two phase design and the input from the survey helps in building the groups for the RT intervention phase. </a:t>
            </a:r>
          </a:p>
          <a:p>
            <a:r>
              <a:rPr lang="en-US" sz="1200" kern="1200" dirty="0" smtClean="0">
                <a:solidFill>
                  <a:schemeClr val="tx1"/>
                </a:solidFill>
                <a:latin typeface="+mn-lt"/>
                <a:ea typeface="+mn-ea"/>
                <a:cs typeface="+mn-cs"/>
              </a:rPr>
              <a:t>- With this modular design the survey responses aid in answering the research question about reading interests of the participants while helping in deciding two groups-- as in this case students who did like reading world current events and those that did not. </a:t>
            </a:r>
          </a:p>
          <a:p>
            <a:r>
              <a:rPr lang="en-US" sz="1200" kern="1200" dirty="0" smtClean="0">
                <a:solidFill>
                  <a:schemeClr val="tx1"/>
                </a:solidFill>
                <a:latin typeface="+mn-lt"/>
                <a:ea typeface="+mn-ea"/>
                <a:cs typeface="+mn-cs"/>
              </a:rPr>
              <a:t>- Exit interviews add an anecdotal dimension to the quantitative analysis.</a:t>
            </a:r>
            <a:endParaRPr lang="en-US" sz="1200" kern="1200" dirty="0">
              <a:solidFill>
                <a:schemeClr val="tx1"/>
              </a:solidFill>
              <a:latin typeface="+mn-lt"/>
              <a:ea typeface="+mn-ea"/>
              <a:cs typeface="+mn-cs"/>
            </a:endParaRPr>
          </a:p>
        </p:txBody>
      </p:sp>
      <p:sp>
        <p:nvSpPr>
          <p:cNvPr id="65540" name="Slide Number Placeholder 3"/>
          <p:cNvSpPr txBox="1">
            <a:spLocks noGrp="1"/>
          </p:cNvSpPr>
          <p:nvPr/>
        </p:nvSpPr>
        <p:spPr bwMode="auto">
          <a:xfrm>
            <a:off x="3642724" y="9321526"/>
            <a:ext cx="2786751" cy="490696"/>
          </a:xfrm>
          <a:prstGeom prst="rect">
            <a:avLst/>
          </a:prstGeom>
          <a:noFill/>
          <a:ln w="9525">
            <a:noFill/>
            <a:miter lim="800000"/>
            <a:headEnd/>
            <a:tailEnd/>
          </a:ln>
        </p:spPr>
        <p:txBody>
          <a:bodyPr anchor="b"/>
          <a:lstStyle/>
          <a:p>
            <a:pPr algn="r"/>
            <a:fld id="{F1333869-6FC0-46D1-8B65-A3FE7B3D4EE3}" type="slidenum">
              <a:rPr lang="en-US" sz="1200">
                <a:solidFill>
                  <a:schemeClr val="tx1"/>
                </a:solidFill>
                <a:latin typeface="Calibri" pitchFamily="34" charset="0"/>
              </a:rPr>
              <a:pPr algn="r"/>
              <a:t>57</a:t>
            </a:fld>
            <a:endParaRPr lang="en-US" sz="1200">
              <a:solidFill>
                <a:schemeClr val="tx1"/>
              </a:solidFill>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dirty="0" smtClean="0"/>
              <a:t>Reg: </a:t>
            </a:r>
            <a:r>
              <a:rPr lang="en-US" sz="1200" kern="1200" dirty="0" smtClean="0">
                <a:solidFill>
                  <a:schemeClr val="tx1"/>
                </a:solidFill>
                <a:latin typeface="+mn-lt"/>
                <a:ea typeface="+mn-ea"/>
                <a:cs typeface="+mn-cs"/>
              </a:rPr>
              <a:t>Note the small number of students that formed part of this study, which is why it was made a pilot. </a:t>
            </a:r>
          </a:p>
          <a:p>
            <a:pPr eaLnBrk="1" hangingPunct="1">
              <a:spcBef>
                <a:spcPct val="0"/>
              </a:spcBef>
            </a:pPr>
            <a:r>
              <a:rPr lang="en-US" sz="1200" kern="1200" dirty="0" smtClean="0">
                <a:solidFill>
                  <a:schemeClr val="tx1"/>
                </a:solidFill>
                <a:latin typeface="+mn-lt"/>
                <a:ea typeface="+mn-ea"/>
                <a:cs typeface="+mn-cs"/>
              </a:rPr>
              <a:t>- However, the design was carried out as planned so it served as a good learning exercise.</a:t>
            </a:r>
            <a:endParaRPr lang="en-US" dirty="0" smtClean="0"/>
          </a:p>
        </p:txBody>
      </p:sp>
      <p:sp>
        <p:nvSpPr>
          <p:cNvPr id="61444" name="Slide Number Placeholder 3"/>
          <p:cNvSpPr txBox="1">
            <a:spLocks noGrp="1"/>
          </p:cNvSpPr>
          <p:nvPr/>
        </p:nvSpPr>
        <p:spPr bwMode="auto">
          <a:xfrm>
            <a:off x="3642724" y="9321526"/>
            <a:ext cx="2786751" cy="490696"/>
          </a:xfrm>
          <a:prstGeom prst="rect">
            <a:avLst/>
          </a:prstGeom>
          <a:noFill/>
          <a:ln w="9525">
            <a:noFill/>
            <a:miter lim="800000"/>
            <a:headEnd/>
            <a:tailEnd/>
          </a:ln>
        </p:spPr>
        <p:txBody>
          <a:bodyPr anchor="b"/>
          <a:lstStyle/>
          <a:p>
            <a:pPr algn="r"/>
            <a:fld id="{06B5DB5C-747A-4CB3-92A7-1DC28A63B16A}" type="slidenum">
              <a:rPr lang="en-US" sz="1200">
                <a:solidFill>
                  <a:schemeClr val="tx1"/>
                </a:solidFill>
                <a:latin typeface="Calibri" pitchFamily="34" charset="0"/>
              </a:rPr>
              <a:pPr algn="r"/>
              <a:t>58</a:t>
            </a:fld>
            <a:endParaRPr lang="en-US" sz="1200">
              <a:solidFill>
                <a:schemeClr val="tx1"/>
              </a:solidFill>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  </a:t>
            </a:r>
            <a:r>
              <a:rPr lang="en-US" sz="1200" kern="1200" dirty="0" smtClean="0">
                <a:solidFill>
                  <a:schemeClr val="tx1"/>
                </a:solidFill>
                <a:latin typeface="+mn-lt"/>
                <a:ea typeface="+mn-ea"/>
                <a:cs typeface="+mn-cs"/>
              </a:rPr>
              <a:t>Only a marginal gain in fluency was observed over the four weeks of the intervention.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03C444-D6F4-416B-A2D9-A459BE4D9A97}" type="slidenum">
              <a:rPr lang="en-US" smtClean="0"/>
              <a:pPr/>
              <a:t>59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 </a:t>
            </a:r>
            <a:r>
              <a:rPr lang="en-US" sz="1200" kern="1200" dirty="0" smtClean="0">
                <a:solidFill>
                  <a:schemeClr val="tx1"/>
                </a:solidFill>
                <a:latin typeface="+mn-lt"/>
                <a:ea typeface="+mn-ea"/>
                <a:cs typeface="+mn-cs"/>
              </a:rPr>
              <a:t>Some post comprehension scores were lower than pre-scores after 4 weeks.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03C444-D6F4-416B-A2D9-A459BE4D9A97}" type="slidenum">
              <a:rPr lang="en-US" smtClean="0"/>
              <a:pPr/>
              <a:t>60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 </a:t>
            </a:r>
            <a:r>
              <a:rPr lang="en-US" sz="1200" kern="1200" dirty="0" smtClean="0">
                <a:solidFill>
                  <a:schemeClr val="tx1"/>
                </a:solidFill>
                <a:latin typeface="+mn-lt"/>
                <a:ea typeface="+mn-ea"/>
                <a:cs typeface="+mn-cs"/>
              </a:rPr>
              <a:t>This is an average of pre and post fluency and comprehension scores</a:t>
            </a:r>
          </a:p>
          <a:p>
            <a:pPr>
              <a:buFontTx/>
              <a:buChar char="-"/>
            </a:pPr>
            <a:r>
              <a:rPr lang="en-US" sz="1200" kern="1200" dirty="0" smtClean="0">
                <a:solidFill>
                  <a:schemeClr val="tx1"/>
                </a:solidFill>
                <a:latin typeface="+mn-lt"/>
                <a:ea typeface="+mn-ea"/>
                <a:cs typeface="+mn-cs"/>
              </a:rPr>
              <a:t>it appears that overall there was a marginal loss in comprehension while there was marginal gain in fluency. </a:t>
            </a:r>
          </a:p>
          <a:p>
            <a:pPr>
              <a:buFontTx/>
              <a:buChar char="-"/>
            </a:pPr>
            <a:r>
              <a:rPr lang="en-US" sz="1200" kern="1200" dirty="0" smtClean="0">
                <a:solidFill>
                  <a:schemeClr val="tx1"/>
                </a:solidFill>
                <a:latin typeface="+mn-lt"/>
                <a:ea typeface="+mn-ea"/>
                <a:cs typeface="+mn-cs"/>
              </a:rPr>
              <a:t>- These results are difficult to interpret given the short term (RT intervention was for approx. 4 weeks) and small number of students. </a:t>
            </a:r>
          </a:p>
          <a:p>
            <a:pPr>
              <a:buFontTx/>
              <a:buChar char="-"/>
            </a:pPr>
            <a:r>
              <a:rPr lang="en-US" sz="1200" kern="1200" smtClean="0">
                <a:solidFill>
                  <a:schemeClr val="tx1"/>
                </a:solidFill>
                <a:latin typeface="+mn-lt"/>
                <a:ea typeface="+mn-ea"/>
                <a:cs typeface="+mn-cs"/>
              </a:rPr>
              <a:t> Also </a:t>
            </a:r>
            <a:r>
              <a:rPr lang="en-US" sz="1200" kern="1200" dirty="0" smtClean="0">
                <a:solidFill>
                  <a:schemeClr val="tx1"/>
                </a:solidFill>
                <a:latin typeface="+mn-lt"/>
                <a:ea typeface="+mn-ea"/>
                <a:cs typeface="+mn-cs"/>
              </a:rPr>
              <a:t>no comparisons could be made given so few data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03C444-D6F4-416B-A2D9-A459BE4D9A97}" type="slidenum">
              <a:rPr lang="en-US" smtClean="0"/>
              <a:pPr/>
              <a:t>61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dirty="0" smtClean="0"/>
              <a:t>The interview material provided a good way of triangulating</a:t>
            </a:r>
            <a:r>
              <a:rPr lang="en-US" baseline="0" dirty="0" smtClean="0"/>
              <a:t> the quantitative reading gain scores, and allowed the users’ voices to be heard, as in the earlier studies’ interviews.</a:t>
            </a:r>
            <a:endParaRPr lang="en-US" dirty="0" smtClean="0"/>
          </a:p>
        </p:txBody>
      </p:sp>
      <p:sp>
        <p:nvSpPr>
          <p:cNvPr id="63492" name="Slide Number Placeholder 3"/>
          <p:cNvSpPr txBox="1">
            <a:spLocks noGrp="1"/>
          </p:cNvSpPr>
          <p:nvPr/>
        </p:nvSpPr>
        <p:spPr bwMode="auto">
          <a:xfrm>
            <a:off x="3642724" y="9321526"/>
            <a:ext cx="2786751" cy="490696"/>
          </a:xfrm>
          <a:prstGeom prst="rect">
            <a:avLst/>
          </a:prstGeom>
          <a:noFill/>
          <a:ln w="9525">
            <a:noFill/>
            <a:miter lim="800000"/>
            <a:headEnd/>
            <a:tailEnd/>
          </a:ln>
        </p:spPr>
        <p:txBody>
          <a:bodyPr anchor="b"/>
          <a:lstStyle/>
          <a:p>
            <a:pPr algn="r"/>
            <a:fld id="{3EC0299F-6AD0-4DE9-A0C4-1687154F3D8E}" type="slidenum">
              <a:rPr lang="en-US" sz="1200">
                <a:solidFill>
                  <a:schemeClr val="tx1"/>
                </a:solidFill>
                <a:latin typeface="Calibri" pitchFamily="34" charset="0"/>
              </a:rPr>
              <a:pPr algn="r"/>
              <a:t>62</a:t>
            </a:fld>
            <a:endParaRPr lang="en-US" sz="1200">
              <a:solidFill>
                <a:schemeClr val="tx1"/>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note on the SLA theory we</a:t>
            </a:r>
            <a:r>
              <a:rPr lang="en-US" baseline="0" dirty="0" smtClean="0"/>
              <a:t> see as supporting the type of feedback that the RT provides to learners: </a:t>
            </a:r>
          </a:p>
          <a:p>
            <a:pPr>
              <a:buFont typeface="Arial" pitchFamily="34" charset="0"/>
              <a:buChar char="•"/>
            </a:pPr>
            <a:r>
              <a:rPr lang="en-US" dirty="0" smtClean="0"/>
              <a:t>To the extent</a:t>
            </a:r>
            <a:r>
              <a:rPr lang="en-US" baseline="0" dirty="0" smtClean="0"/>
              <a:t> that reading development is underpinned by language development in general, then this is one reason that the RT can be an effective tool in promoting the development of reading proficiency for native speakers or second language learners alike.</a:t>
            </a:r>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txBox="1">
            <a:spLocks noGrp="1"/>
          </p:cNvSpPr>
          <p:nvPr/>
        </p:nvSpPr>
        <p:spPr bwMode="auto">
          <a:xfrm>
            <a:off x="3642724" y="9321526"/>
            <a:ext cx="2786751" cy="490696"/>
          </a:xfrm>
          <a:prstGeom prst="rect">
            <a:avLst/>
          </a:prstGeom>
          <a:noFill/>
          <a:ln w="9525">
            <a:noFill/>
            <a:miter lim="800000"/>
            <a:headEnd/>
            <a:tailEnd/>
          </a:ln>
        </p:spPr>
        <p:txBody>
          <a:bodyPr anchor="b"/>
          <a:lstStyle/>
          <a:p>
            <a:pPr algn="r"/>
            <a:fld id="{07A0C45A-7263-4818-8902-FFAF54C59D95}" type="slidenum">
              <a:rPr lang="en-US" sz="1200">
                <a:solidFill>
                  <a:schemeClr val="tx1"/>
                </a:solidFill>
                <a:latin typeface="Calibri" pitchFamily="34" charset="0"/>
              </a:rPr>
              <a:pPr algn="r"/>
              <a:t>63</a:t>
            </a:fld>
            <a:endParaRPr lang="en-US" sz="1200">
              <a:solidFill>
                <a:schemeClr val="tx1"/>
              </a:solidFill>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dirty="0" smtClean="0"/>
              <a:t>Reg offered, at my invitation, a pictorial account of</a:t>
            </a:r>
            <a:r>
              <a:rPr lang="en-US" baseline="0" dirty="0" smtClean="0"/>
              <a:t> his Indian heritage in a city in India, Mangalore, which has a rich Portuguese heritage remaining from its colonial era. It also explains how an Indo-Canadian graduate student who was born in India bears a well known Portuguese name! </a:t>
            </a:r>
            <a:endParaRPr lang="en-US" dirty="0" smtClean="0"/>
          </a:p>
        </p:txBody>
      </p:sp>
      <p:sp>
        <p:nvSpPr>
          <p:cNvPr id="72708" name="Slide Number Placeholder 3"/>
          <p:cNvSpPr txBox="1">
            <a:spLocks noGrp="1"/>
          </p:cNvSpPr>
          <p:nvPr/>
        </p:nvSpPr>
        <p:spPr bwMode="auto">
          <a:xfrm>
            <a:off x="3642724" y="9321526"/>
            <a:ext cx="2786751" cy="490696"/>
          </a:xfrm>
          <a:prstGeom prst="rect">
            <a:avLst/>
          </a:prstGeom>
          <a:noFill/>
          <a:ln w="9525">
            <a:noFill/>
            <a:miter lim="800000"/>
            <a:headEnd/>
            <a:tailEnd/>
          </a:ln>
        </p:spPr>
        <p:txBody>
          <a:bodyPr anchor="b"/>
          <a:lstStyle/>
          <a:p>
            <a:pPr algn="r"/>
            <a:fld id="{7C43CC2D-A329-4BD6-9DA1-AE45384E160F}" type="slidenum">
              <a:rPr lang="en-US" sz="1200">
                <a:solidFill>
                  <a:schemeClr val="tx1"/>
                </a:solidFill>
                <a:latin typeface="Calibri" pitchFamily="34" charset="0"/>
              </a:rPr>
              <a:pPr algn="r"/>
              <a:t>64</a:t>
            </a:fld>
            <a:endParaRPr lang="en-US" sz="1200">
              <a:solidFill>
                <a:schemeClr val="tx1"/>
              </a:solidFill>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welcome our friend and colleague Dieter Isler from PHZH who will</a:t>
            </a:r>
            <a:r>
              <a:rPr lang="en-US" baseline="0" dirty="0" smtClean="0"/>
              <a:t> offer some observations on the research that we have presented this morning. </a:t>
            </a:r>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65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80899" name="Rectangle 7"/>
          <p:cNvSpPr>
            <a:spLocks noGrp="1" noChangeArrowheads="1"/>
          </p:cNvSpPr>
          <p:nvPr>
            <p:ph type="sldNum" sz="quarter" idx="5"/>
          </p:nvPr>
        </p:nvSpPr>
        <p:spPr>
          <a:noFill/>
        </p:spPr>
        <p:txBody>
          <a:bodyPr/>
          <a:lstStyle/>
          <a:p>
            <a:fld id="{5617AD90-1024-4D6F-AA70-2BCC8903A382}" type="slidenum">
              <a:rPr lang="en-US" smtClean="0">
                <a:latin typeface="Arial" pitchFamily="34" charset="0"/>
              </a:rPr>
              <a:pPr/>
              <a:t>66</a:t>
            </a:fld>
            <a:endParaRPr lang="en-US" smtClean="0">
              <a:latin typeface="Arial" pitchFamily="34"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r>
              <a:rPr lang="en-CA" dirty="0" smtClean="0">
                <a:latin typeface="Arial" pitchFamily="34" charset="0"/>
              </a:rPr>
              <a:t>Ken, Jane, Dieter to respond to open questions and discussion for remainder of allotted time.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03C444-D6F4-416B-A2D9-A459BE4D9A97}" type="slidenum">
              <a:rPr lang="en-US" smtClean="0"/>
              <a:pPr/>
              <a:t>67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64515" name="Rectangle 7"/>
          <p:cNvSpPr>
            <a:spLocks noGrp="1" noChangeArrowheads="1"/>
          </p:cNvSpPr>
          <p:nvPr>
            <p:ph type="sldNum" sz="quarter" idx="5"/>
          </p:nvPr>
        </p:nvSpPr>
        <p:spPr>
          <a:noFill/>
        </p:spPr>
        <p:txBody>
          <a:bodyPr/>
          <a:lstStyle/>
          <a:p>
            <a:fld id="{15CD7D80-79A0-4B46-9036-D9AAE0FED174}" type="slidenum">
              <a:rPr lang="en-US" smtClean="0">
                <a:latin typeface="Arial" pitchFamily="34" charset="0"/>
              </a:rPr>
              <a:pPr/>
              <a:t>9</a:t>
            </a:fld>
            <a:endParaRPr lang="en-US" smtClean="0">
              <a:latin typeface="Arial" pitchFamily="34"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KEN</a:t>
            </a:r>
          </a:p>
          <a:p>
            <a:pPr eaLnBrk="1" hangingPunct="1"/>
            <a:r>
              <a:rPr lang="en-US" dirty="0" smtClean="0">
                <a:latin typeface="Arial" pitchFamily="34" charset="0"/>
              </a:rPr>
              <a:t>Findings</a:t>
            </a:r>
            <a:r>
              <a:rPr lang="en-US" baseline="0" dirty="0" smtClean="0">
                <a:latin typeface="Arial" pitchFamily="34" charset="0"/>
              </a:rPr>
              <a:t> f</a:t>
            </a:r>
            <a:r>
              <a:rPr lang="en-US" dirty="0" smtClean="0">
                <a:latin typeface="Arial" pitchFamily="34" charset="0"/>
              </a:rPr>
              <a:t>rom Year One of our three year program of  Canadian trials with English language learners, the new</a:t>
            </a:r>
            <a:r>
              <a:rPr lang="en-US" baseline="0" dirty="0" smtClean="0">
                <a:latin typeface="Arial" pitchFamily="34" charset="0"/>
              </a:rPr>
              <a:t> mainstream learners in our schools</a:t>
            </a:r>
            <a:r>
              <a:rPr lang="en-US" dirty="0" smtClean="0">
                <a:latin typeface="Arial" pitchFamily="34"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65539" name="Rectangle 7"/>
          <p:cNvSpPr>
            <a:spLocks noGrp="1" noChangeArrowheads="1"/>
          </p:cNvSpPr>
          <p:nvPr>
            <p:ph type="sldNum" sz="quarter" idx="5"/>
          </p:nvPr>
        </p:nvSpPr>
        <p:spPr>
          <a:noFill/>
        </p:spPr>
        <p:txBody>
          <a:bodyPr/>
          <a:lstStyle/>
          <a:p>
            <a:fld id="{2F08BAD6-6241-49FB-BA78-4224F6FE1CBF}" type="slidenum">
              <a:rPr lang="en-US" smtClean="0">
                <a:latin typeface="Arial" pitchFamily="34" charset="0"/>
              </a:rPr>
              <a:pPr/>
              <a:t>10</a:t>
            </a:fld>
            <a:endParaRPr lang="en-US" smtClean="0">
              <a:latin typeface="Arial" pitchFamily="34"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KEN</a:t>
            </a:r>
          </a:p>
          <a:p>
            <a:pPr eaLnBrk="1" hangingPunct="1"/>
            <a:r>
              <a:rPr lang="en-US" dirty="0" smtClean="0">
                <a:latin typeface="Arial" pitchFamily="34" charset="0"/>
              </a:rPr>
              <a:t>This</a:t>
            </a:r>
            <a:r>
              <a:rPr lang="en-US" baseline="0" dirty="0" smtClean="0">
                <a:latin typeface="Arial" pitchFamily="34" charset="0"/>
              </a:rPr>
              <a:t> finding is in line with most observations about pace of learning in novice groups compared to advance groups: steep early curve prior to plateau effects later.</a:t>
            </a:r>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p>
            <a:r>
              <a:rPr lang="en-US" smtClean="0">
                <a:latin typeface="Arial" pitchFamily="34" charset="0"/>
              </a:rPr>
              <a:t>Reeder et al. ISB5   Role of L1 in Multilingual Readers' Success</a:t>
            </a:r>
          </a:p>
        </p:txBody>
      </p:sp>
      <p:sp>
        <p:nvSpPr>
          <p:cNvPr id="66563" name="Rectangle 7"/>
          <p:cNvSpPr>
            <a:spLocks noGrp="1" noChangeArrowheads="1"/>
          </p:cNvSpPr>
          <p:nvPr>
            <p:ph type="sldNum" sz="quarter" idx="5"/>
          </p:nvPr>
        </p:nvSpPr>
        <p:spPr>
          <a:noFill/>
        </p:spPr>
        <p:txBody>
          <a:bodyPr/>
          <a:lstStyle/>
          <a:p>
            <a:fld id="{D37D988A-DB49-4256-9178-0A5FE2197FC2}" type="slidenum">
              <a:rPr lang="en-US" smtClean="0">
                <a:latin typeface="Arial" pitchFamily="34" charset="0"/>
              </a:rPr>
              <a:pPr/>
              <a:t>11</a:t>
            </a:fld>
            <a:endParaRPr lang="en-US" smtClean="0">
              <a:latin typeface="Arial" pitchFamily="34"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KEN:</a:t>
            </a:r>
            <a:r>
              <a:rPr lang="en-US" baseline="0" dirty="0" smtClean="0">
                <a:latin typeface="Arial" pitchFamily="34" charset="0"/>
              </a:rPr>
              <a:t>  * Exception: Several native Spanish speakers who did not make comparable progress to children from other groups were mainly children in very recently-arrived refugee families whose educational history was either severely disrupted or in a few cases, non-existent., according to results of a </a:t>
            </a:r>
            <a:r>
              <a:rPr lang="en-US" baseline="0" dirty="0" err="1" smtClean="0">
                <a:latin typeface="Arial" pitchFamily="34" charset="0"/>
              </a:rPr>
              <a:t>followup</a:t>
            </a:r>
            <a:r>
              <a:rPr lang="en-US" baseline="0" dirty="0" smtClean="0">
                <a:latin typeface="Arial" pitchFamily="34" charset="0"/>
              </a:rPr>
              <a:t> queries of their schools.</a:t>
            </a:r>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smtClean="0"/>
              <a:t>16th European Conference on Reading, Braga</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2FD2BBA8-686E-4058-9B0F-50C05136DDC7}"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
        <p:nvSpPr>
          <p:cNvPr id="6" name="Slide Number Placeholder 5"/>
          <p:cNvSpPr>
            <a:spLocks noGrp="1"/>
          </p:cNvSpPr>
          <p:nvPr>
            <p:ph type="sldNum" sz="quarter" idx="12"/>
          </p:nvPr>
        </p:nvSpPr>
        <p:spPr/>
        <p:txBody>
          <a:bodyPr/>
          <a:lstStyle/>
          <a:p>
            <a:fld id="{2FD2BBA8-686E-4058-9B0F-50C05136DDC7}"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
        <p:nvSpPr>
          <p:cNvPr id="6" name="Slide Number Placeholder 5"/>
          <p:cNvSpPr>
            <a:spLocks noGrp="1"/>
          </p:cNvSpPr>
          <p:nvPr>
            <p:ph type="sldNum" sz="quarter" idx="12"/>
          </p:nvPr>
        </p:nvSpPr>
        <p:spPr/>
        <p:txBody>
          <a:bodyPr/>
          <a:lstStyle/>
          <a:p>
            <a:fld id="{2FD2BBA8-686E-4058-9B0F-50C05136DDC7}"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
        <p:nvSpPr>
          <p:cNvPr id="6" name="Slide Number Placeholder 5"/>
          <p:cNvSpPr>
            <a:spLocks noGrp="1"/>
          </p:cNvSpPr>
          <p:nvPr>
            <p:ph type="sldNum" sz="quarter" idx="12"/>
          </p:nvPr>
        </p:nvSpPr>
        <p:spPr/>
        <p:txBody>
          <a:bodyPr/>
          <a:lstStyle/>
          <a:p>
            <a:fld id="{242C591B-5C19-4B20-BF21-F69D6B9266E7}" type="slidenum">
              <a:rPr lang="en-US" smtClean="0"/>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
        <p:nvSpPr>
          <p:cNvPr id="6" name="Slide Number Placeholder 5"/>
          <p:cNvSpPr>
            <a:spLocks noGrp="1"/>
          </p:cNvSpPr>
          <p:nvPr>
            <p:ph type="sldNum" sz="quarter" idx="12"/>
          </p:nvPr>
        </p:nvSpPr>
        <p:spPr/>
        <p:txBody>
          <a:bodyPr/>
          <a:lstStyle/>
          <a:p>
            <a:fld id="{242C591B-5C19-4B20-BF21-F69D6B9266E7}" type="slidenum">
              <a:rPr lang="en-US" smtClean="0"/>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
        <p:nvSpPr>
          <p:cNvPr id="6" name="Slide Number Placeholder 5"/>
          <p:cNvSpPr>
            <a:spLocks noGrp="1"/>
          </p:cNvSpPr>
          <p:nvPr>
            <p:ph type="sldNum" sz="quarter" idx="12"/>
          </p:nvPr>
        </p:nvSpPr>
        <p:spPr/>
        <p:txBody>
          <a:bodyPr/>
          <a:lstStyle/>
          <a:p>
            <a:fld id="{242C591B-5C19-4B20-BF21-F69D6B9266E7}" type="slidenum">
              <a:rPr lang="en-US" smtClean="0"/>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16th European Conference on Reading, Braga</a:t>
            </a:r>
            <a:endParaRPr lang="en-US"/>
          </a:p>
        </p:txBody>
      </p:sp>
      <p:sp>
        <p:nvSpPr>
          <p:cNvPr id="7" name="Slide Number Placeholder 6"/>
          <p:cNvSpPr>
            <a:spLocks noGrp="1"/>
          </p:cNvSpPr>
          <p:nvPr>
            <p:ph type="sldNum" sz="quarter" idx="12"/>
          </p:nvPr>
        </p:nvSpPr>
        <p:spPr/>
        <p:txBody>
          <a:bodyPr/>
          <a:lstStyle/>
          <a:p>
            <a:fld id="{242C591B-5C19-4B20-BF21-F69D6B9266E7}" type="slidenum">
              <a:rPr lang="en-US" smtClean="0"/>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16th European Conference on Reading, Braga</a:t>
            </a:r>
            <a:endParaRPr lang="en-US"/>
          </a:p>
        </p:txBody>
      </p:sp>
      <p:sp>
        <p:nvSpPr>
          <p:cNvPr id="9" name="Slide Number Placeholder 8"/>
          <p:cNvSpPr>
            <a:spLocks noGrp="1"/>
          </p:cNvSpPr>
          <p:nvPr>
            <p:ph type="sldNum" sz="quarter" idx="12"/>
          </p:nvPr>
        </p:nvSpPr>
        <p:spPr/>
        <p:txBody>
          <a:bodyPr/>
          <a:lstStyle/>
          <a:p>
            <a:fld id="{242C591B-5C19-4B20-BF21-F69D6B9266E7}" type="slidenum">
              <a:rPr lang="en-US" smtClean="0"/>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16th European Conference on Reading, Braga</a:t>
            </a:r>
            <a:endParaRPr lang="en-US"/>
          </a:p>
        </p:txBody>
      </p:sp>
      <p:sp>
        <p:nvSpPr>
          <p:cNvPr id="5" name="Slide Number Placeholder 4"/>
          <p:cNvSpPr>
            <a:spLocks noGrp="1"/>
          </p:cNvSpPr>
          <p:nvPr>
            <p:ph type="sldNum" sz="quarter" idx="12"/>
          </p:nvPr>
        </p:nvSpPr>
        <p:spPr/>
        <p:txBody>
          <a:bodyPr/>
          <a:lstStyle/>
          <a:p>
            <a:fld id="{242C591B-5C19-4B20-BF21-F69D6B9266E7}" type="slidenum">
              <a:rPr lang="en-US" smtClean="0"/>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16th European Conference on Reading, Braga</a:t>
            </a:r>
            <a:endParaRPr lang="en-US"/>
          </a:p>
        </p:txBody>
      </p:sp>
      <p:sp>
        <p:nvSpPr>
          <p:cNvPr id="4" name="Slide Number Placeholder 3"/>
          <p:cNvSpPr>
            <a:spLocks noGrp="1"/>
          </p:cNvSpPr>
          <p:nvPr>
            <p:ph type="sldNum" sz="quarter" idx="12"/>
          </p:nvPr>
        </p:nvSpPr>
        <p:spPr/>
        <p:txBody>
          <a:bodyPr/>
          <a:lstStyle/>
          <a:p>
            <a:fld id="{242C591B-5C19-4B20-BF21-F69D6B9266E7}" type="slidenum">
              <a:rPr lang="en-US" smtClean="0"/>
              <a:pPr/>
              <a:t>‹#›</a:t>
            </a:fld>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16th European Conference on Reading, Braga</a:t>
            </a:r>
            <a:endParaRPr lang="en-US"/>
          </a:p>
        </p:txBody>
      </p:sp>
      <p:sp>
        <p:nvSpPr>
          <p:cNvPr id="7" name="Slide Number Placeholder 6"/>
          <p:cNvSpPr>
            <a:spLocks noGrp="1"/>
          </p:cNvSpPr>
          <p:nvPr>
            <p:ph type="sldNum" sz="quarter" idx="12"/>
          </p:nvPr>
        </p:nvSpPr>
        <p:spPr/>
        <p:txBody>
          <a:bodyPr/>
          <a:lstStyle/>
          <a:p>
            <a:fld id="{242C591B-5C19-4B20-BF21-F69D6B9266E7}"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
        <p:nvSpPr>
          <p:cNvPr id="6" name="Slide Number Placeholder 5"/>
          <p:cNvSpPr>
            <a:spLocks noGrp="1"/>
          </p:cNvSpPr>
          <p:nvPr>
            <p:ph type="sldNum" sz="quarter" idx="12"/>
          </p:nvPr>
        </p:nvSpPr>
        <p:spPr/>
        <p:txBody>
          <a:bodyPr/>
          <a:lstStyle/>
          <a:p>
            <a:fld id="{2FD2BBA8-686E-4058-9B0F-50C05136DDC7}"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16th European Conference on Reading, Braga</a:t>
            </a:r>
            <a:endParaRPr lang="en-US"/>
          </a:p>
        </p:txBody>
      </p:sp>
      <p:sp>
        <p:nvSpPr>
          <p:cNvPr id="7" name="Slide Number Placeholder 6"/>
          <p:cNvSpPr>
            <a:spLocks noGrp="1"/>
          </p:cNvSpPr>
          <p:nvPr>
            <p:ph type="sldNum" sz="quarter" idx="12"/>
          </p:nvPr>
        </p:nvSpPr>
        <p:spPr/>
        <p:txBody>
          <a:bodyPr/>
          <a:lstStyle/>
          <a:p>
            <a:fld id="{242C591B-5C19-4B20-BF21-F69D6B9266E7}" type="slidenum">
              <a:rPr lang="en-US" smtClean="0"/>
              <a:pPr/>
              <a:t>‹#›</a:t>
            </a:fld>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
        <p:nvSpPr>
          <p:cNvPr id="6" name="Slide Number Placeholder 5"/>
          <p:cNvSpPr>
            <a:spLocks noGrp="1"/>
          </p:cNvSpPr>
          <p:nvPr>
            <p:ph type="sldNum" sz="quarter" idx="12"/>
          </p:nvPr>
        </p:nvSpPr>
        <p:spPr/>
        <p:txBody>
          <a:bodyPr/>
          <a:lstStyle/>
          <a:p>
            <a:fld id="{242C591B-5C19-4B20-BF21-F69D6B9266E7}" type="slidenum">
              <a:rPr lang="en-US" smtClean="0"/>
              <a:pPr/>
              <a:t>‹#›</a:t>
            </a:fld>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
        <p:nvSpPr>
          <p:cNvPr id="6" name="Slide Number Placeholder 5"/>
          <p:cNvSpPr>
            <a:spLocks noGrp="1"/>
          </p:cNvSpPr>
          <p:nvPr>
            <p:ph type="sldNum" sz="quarter" idx="12"/>
          </p:nvPr>
        </p:nvSpPr>
        <p:spPr/>
        <p:txBody>
          <a:bodyPr/>
          <a:lstStyle/>
          <a:p>
            <a:fld id="{242C591B-5C19-4B20-BF21-F69D6B9266E7}" type="slidenum">
              <a:rPr lang="en-US" smtClean="0"/>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16th European Conference on Reading, Braga</a:t>
            </a:r>
            <a:endParaRPr lang="en-US"/>
          </a:p>
        </p:txBody>
      </p:sp>
      <p:sp>
        <p:nvSpPr>
          <p:cNvPr id="5" name="Slide Number Placeholder 4"/>
          <p:cNvSpPr>
            <a:spLocks noGrp="1"/>
          </p:cNvSpPr>
          <p:nvPr>
            <p:ph type="sldNum" sz="quarter" idx="12"/>
          </p:nvPr>
        </p:nvSpPr>
        <p:spPr/>
        <p:txBody>
          <a:bodyPr/>
          <a:lstStyle/>
          <a:p>
            <a:fld id="{242C591B-5C19-4B20-BF21-F69D6B9266E7}"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16th European Conference on Reading, Braga</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2FD2BBA8-686E-4058-9B0F-50C05136DDC7}"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16th European Conference on Reading, Braga</a:t>
            </a:r>
            <a:endParaRPr lang="en-US"/>
          </a:p>
        </p:txBody>
      </p:sp>
      <p:sp>
        <p:nvSpPr>
          <p:cNvPr id="7" name="Slide Number Placeholder 6"/>
          <p:cNvSpPr>
            <a:spLocks noGrp="1"/>
          </p:cNvSpPr>
          <p:nvPr>
            <p:ph type="sldNum" sz="quarter" idx="12"/>
          </p:nvPr>
        </p:nvSpPr>
        <p:spPr/>
        <p:txBody>
          <a:bodyPr/>
          <a:lstStyle/>
          <a:p>
            <a:fld id="{2FD2BBA8-686E-4058-9B0F-50C05136DDC7}"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16th European Conference on Reading, Braga</a:t>
            </a:r>
            <a:endParaRPr lang="en-US"/>
          </a:p>
        </p:txBody>
      </p:sp>
      <p:sp>
        <p:nvSpPr>
          <p:cNvPr id="9" name="Slide Number Placeholder 8"/>
          <p:cNvSpPr>
            <a:spLocks noGrp="1"/>
          </p:cNvSpPr>
          <p:nvPr>
            <p:ph type="sldNum" sz="quarter" idx="12"/>
          </p:nvPr>
        </p:nvSpPr>
        <p:spPr/>
        <p:txBody>
          <a:bodyPr/>
          <a:lstStyle/>
          <a:p>
            <a:fld id="{2FD2BBA8-686E-4058-9B0F-50C05136DDC7}"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16th European Conference on Reading, Braga</a:t>
            </a:r>
            <a:endParaRPr lang="en-US"/>
          </a:p>
        </p:txBody>
      </p:sp>
      <p:sp>
        <p:nvSpPr>
          <p:cNvPr id="5" name="Slide Number Placeholder 4"/>
          <p:cNvSpPr>
            <a:spLocks noGrp="1"/>
          </p:cNvSpPr>
          <p:nvPr>
            <p:ph type="sldNum" sz="quarter" idx="12"/>
          </p:nvPr>
        </p:nvSpPr>
        <p:spPr/>
        <p:txBody>
          <a:bodyPr/>
          <a:lstStyle/>
          <a:p>
            <a:fld id="{2FD2BBA8-686E-4058-9B0F-50C05136DDC7}"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16th European Conference on Reading, Braga</a:t>
            </a:r>
            <a:endParaRPr lang="en-US"/>
          </a:p>
        </p:txBody>
      </p:sp>
      <p:sp>
        <p:nvSpPr>
          <p:cNvPr id="4" name="Slide Number Placeholder 3"/>
          <p:cNvSpPr>
            <a:spLocks noGrp="1"/>
          </p:cNvSpPr>
          <p:nvPr>
            <p:ph type="sldNum" sz="quarter" idx="12"/>
          </p:nvPr>
        </p:nvSpPr>
        <p:spPr/>
        <p:txBody>
          <a:bodyPr/>
          <a:lstStyle/>
          <a:p>
            <a:fld id="{2FD2BBA8-686E-4058-9B0F-50C05136DDC7}"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16th European Conference on Reading, Braga</a:t>
            </a:r>
            <a:endParaRPr lang="en-US"/>
          </a:p>
        </p:txBody>
      </p:sp>
      <p:sp>
        <p:nvSpPr>
          <p:cNvPr id="7" name="Slide Number Placeholder 6"/>
          <p:cNvSpPr>
            <a:spLocks noGrp="1"/>
          </p:cNvSpPr>
          <p:nvPr>
            <p:ph type="sldNum" sz="quarter" idx="12"/>
          </p:nvPr>
        </p:nvSpPr>
        <p:spPr/>
        <p:txBody>
          <a:bodyPr/>
          <a:lstStyle/>
          <a:p>
            <a:fld id="{2FD2BBA8-686E-4058-9B0F-50C05136DDC7}"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16th European Conference on Reading, Braga</a:t>
            </a:r>
            <a:endParaRPr lang="en-US"/>
          </a:p>
        </p:txBody>
      </p:sp>
      <p:sp>
        <p:nvSpPr>
          <p:cNvPr id="7" name="Slide Number Placeholder 6"/>
          <p:cNvSpPr>
            <a:spLocks noGrp="1"/>
          </p:cNvSpPr>
          <p:nvPr>
            <p:ph type="sldNum" sz="quarter" idx="12"/>
          </p:nvPr>
        </p:nvSpPr>
        <p:spPr/>
        <p:txBody>
          <a:bodyPr/>
          <a:lstStyle/>
          <a:p>
            <a:fld id="{2FD2BBA8-686E-4058-9B0F-50C05136DDC7}"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16th European Conference on Reading, Braga</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FD2BBA8-686E-4058-9B0F-50C05136DDC7}"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16th European Conference on Reading, Braga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C591B-5C19-4B20-BF21-F69D6B9266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6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hyperlink" Target="http://www-2.cs.cmu.edu/~listen/" TargetMode="External"/><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Reading-Tutor%20Ken%20Reeder%20CTV%20News%20March%2006.wm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0"/>
            <a:ext cx="8153400" cy="2895600"/>
          </a:xfrm>
        </p:spPr>
        <p:txBody>
          <a:bodyPr>
            <a:normAutofit fontScale="90000"/>
          </a:bodyPr>
          <a:lstStyle/>
          <a:p>
            <a:pPr algn="r"/>
            <a:r>
              <a:rPr lang="en-CA" sz="3100" i="1" dirty="0" smtClean="0"/>
              <a:t>Symposium:</a:t>
            </a:r>
            <a:r>
              <a:rPr lang="en-CA" sz="3100" dirty="0" smtClean="0"/>
              <a:t/>
            </a:r>
            <a:br>
              <a:rPr lang="en-CA" sz="3100" dirty="0" smtClean="0"/>
            </a:br>
            <a:r>
              <a:rPr lang="en-GB" dirty="0" smtClean="0"/>
              <a:t>A Computer Based Reading Tutor for Young English Language Learners: Recent Research on Proficiency Gains and Affective Response.</a:t>
            </a:r>
            <a:r>
              <a:rPr lang="en-US" b="1" dirty="0" smtClean="0"/>
              <a:t/>
            </a:r>
            <a:br>
              <a:rPr lang="en-US" b="1" dirty="0" smtClean="0"/>
            </a:br>
            <a:endParaRPr lang="en-US" dirty="0"/>
          </a:p>
        </p:txBody>
      </p:sp>
      <p:sp>
        <p:nvSpPr>
          <p:cNvPr id="3" name="Subtitle 2"/>
          <p:cNvSpPr>
            <a:spLocks noGrp="1"/>
          </p:cNvSpPr>
          <p:nvPr>
            <p:ph type="subTitle" idx="1"/>
          </p:nvPr>
        </p:nvSpPr>
        <p:spPr>
          <a:xfrm>
            <a:off x="1066800" y="3886200"/>
            <a:ext cx="7239000" cy="1752600"/>
          </a:xfrm>
        </p:spPr>
        <p:txBody>
          <a:bodyPr>
            <a:normAutofit fontScale="85000" lnSpcReduction="20000"/>
          </a:bodyPr>
          <a:lstStyle/>
          <a:p>
            <a:pPr algn="r"/>
            <a:r>
              <a:rPr lang="en-CA" dirty="0" smtClean="0">
                <a:solidFill>
                  <a:schemeClr val="tx1">
                    <a:lumMod val="65000"/>
                    <a:lumOff val="35000"/>
                  </a:schemeClr>
                </a:solidFill>
              </a:rPr>
              <a:t>Ken Reeder, Jon Shapiro, Jane Wakefield, </a:t>
            </a:r>
          </a:p>
          <a:p>
            <a:pPr algn="r"/>
            <a:r>
              <a:rPr lang="en-CA" dirty="0" smtClean="0">
                <a:solidFill>
                  <a:schemeClr val="tx1">
                    <a:lumMod val="65000"/>
                    <a:lumOff val="35000"/>
                  </a:schemeClr>
                </a:solidFill>
              </a:rPr>
              <a:t>Reg D’Silva &amp; Lei Hong, </a:t>
            </a:r>
          </a:p>
          <a:p>
            <a:pPr algn="r"/>
            <a:r>
              <a:rPr lang="en-CA" dirty="0" smtClean="0">
                <a:solidFill>
                  <a:schemeClr val="tx1">
                    <a:lumMod val="65000"/>
                    <a:lumOff val="35000"/>
                  </a:schemeClr>
                </a:solidFill>
              </a:rPr>
              <a:t>The University of British Columbia</a:t>
            </a:r>
          </a:p>
          <a:p>
            <a:pPr algn="r"/>
            <a:r>
              <a:rPr lang="en-CA" dirty="0" smtClean="0">
                <a:solidFill>
                  <a:schemeClr val="tx1">
                    <a:lumMod val="65000"/>
                    <a:lumOff val="35000"/>
                  </a:schemeClr>
                </a:solidFill>
              </a:rPr>
              <a:t>Dieter Isler, PHZH, Discussant</a:t>
            </a:r>
            <a:endParaRPr lang="en-US" dirty="0">
              <a:solidFill>
                <a:schemeClr val="tx1">
                  <a:lumMod val="65000"/>
                  <a:lumOff val="35000"/>
                </a:schemeClr>
              </a:solidFill>
            </a:endParaRPr>
          </a:p>
        </p:txBody>
      </p:sp>
      <p:sp>
        <p:nvSpPr>
          <p:cNvPr id="8" name="Footer Placeholder 7"/>
          <p:cNvSpPr>
            <a:spLocks noGrp="1"/>
          </p:cNvSpPr>
          <p:nvPr>
            <p:ph type="ftr" sz="quarter" idx="11"/>
          </p:nvPr>
        </p:nvSpPr>
        <p:spPr/>
        <p:txBody>
          <a:bodyPr/>
          <a:lstStyle/>
          <a:p>
            <a:r>
              <a:rPr lang="en-US" smtClean="0"/>
              <a:t>16th European Conference on Reading, Braga</a:t>
            </a:r>
            <a:endParaRPr lang="en-US" dirty="0"/>
          </a:p>
        </p:txBody>
      </p:sp>
      <p:sp>
        <p:nvSpPr>
          <p:cNvPr id="5" name="Slide Number Placeholder 4"/>
          <p:cNvSpPr>
            <a:spLocks noGrp="1"/>
          </p:cNvSpPr>
          <p:nvPr>
            <p:ph type="sldNum" sz="quarter" idx="12"/>
          </p:nvPr>
        </p:nvSpPr>
        <p:spPr/>
        <p:txBody>
          <a:bodyPr/>
          <a:lstStyle/>
          <a:p>
            <a:endParaRPr lang="en-US" dirty="0"/>
          </a:p>
        </p:txBody>
      </p:sp>
      <p:pic>
        <p:nvPicPr>
          <p:cNvPr id="7" name="Picture 6" descr="ubclogo_colour.jpg"/>
          <p:cNvPicPr>
            <a:picLocks noChangeAspect="1"/>
          </p:cNvPicPr>
          <p:nvPr/>
        </p:nvPicPr>
        <p:blipFill>
          <a:blip r:embed="rId3" cstate="print"/>
          <a:stretch>
            <a:fillRect/>
          </a:stretch>
        </p:blipFill>
        <p:spPr>
          <a:xfrm>
            <a:off x="838200" y="5638800"/>
            <a:ext cx="742950" cy="990600"/>
          </a:xfrm>
          <a:prstGeom prst="rect">
            <a:avLst/>
          </a:prstGeom>
        </p:spPr>
      </p:pic>
      <p:pic>
        <p:nvPicPr>
          <p:cNvPr id="6" name="Picture 1" descr="ankerlogo_d_k_bit1200"/>
          <p:cNvPicPr>
            <a:picLocks noChangeAspect="1" noChangeArrowheads="1"/>
          </p:cNvPicPr>
          <p:nvPr/>
        </p:nvPicPr>
        <p:blipFill>
          <a:blip r:embed="rId4" cstate="print"/>
          <a:srcRect/>
          <a:stretch>
            <a:fillRect/>
          </a:stretch>
        </p:blipFill>
        <p:spPr bwMode="auto">
          <a:xfrm>
            <a:off x="4572000" y="5791200"/>
            <a:ext cx="3657600" cy="53702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71550" y="0"/>
            <a:ext cx="7486650" cy="1066800"/>
          </a:xfrm>
        </p:spPr>
        <p:txBody>
          <a:bodyPr/>
          <a:lstStyle/>
          <a:p>
            <a:pPr algn="r"/>
            <a:r>
              <a:rPr lang="en-US" dirty="0" smtClean="0"/>
              <a:t>	</a:t>
            </a:r>
            <a:br>
              <a:rPr lang="en-US" dirty="0" smtClean="0"/>
            </a:br>
            <a:r>
              <a:rPr lang="en-US" dirty="0" smtClean="0"/>
              <a:t>	Previous Findings (2)</a:t>
            </a:r>
          </a:p>
        </p:txBody>
      </p:sp>
      <p:sp>
        <p:nvSpPr>
          <p:cNvPr id="5" name="Slide Number Placeholder 5"/>
          <p:cNvSpPr>
            <a:spLocks noGrp="1"/>
          </p:cNvSpPr>
          <p:nvPr>
            <p:ph type="sldNum" sz="quarter" idx="12"/>
          </p:nvPr>
        </p:nvSpPr>
        <p:spPr/>
        <p:txBody>
          <a:bodyPr/>
          <a:lstStyle/>
          <a:p>
            <a:pPr>
              <a:defRPr/>
            </a:pPr>
            <a:fld id="{B99105D2-B500-4F1F-BED1-409D4C312026}" type="slidenum">
              <a:rPr lang="en-US"/>
              <a:pPr>
                <a:defRPr/>
              </a:pPr>
              <a:t>10</a:t>
            </a:fld>
            <a:endParaRPr lang="en-US" dirty="0">
              <a:latin typeface="Times" charset="0"/>
            </a:endParaRPr>
          </a:p>
        </p:txBody>
      </p:sp>
      <p:sp>
        <p:nvSpPr>
          <p:cNvPr id="25603" name="Rectangle 3"/>
          <p:cNvSpPr>
            <a:spLocks noGrp="1" noChangeArrowheads="1"/>
          </p:cNvSpPr>
          <p:nvPr>
            <p:ph sz="quarter" idx="1"/>
          </p:nvPr>
        </p:nvSpPr>
        <p:spPr>
          <a:xfrm>
            <a:off x="571472" y="2143125"/>
            <a:ext cx="8429683" cy="4071957"/>
          </a:xfrm>
        </p:spPr>
        <p:txBody>
          <a:bodyPr/>
          <a:lstStyle/>
          <a:p>
            <a:r>
              <a:rPr lang="en-US" sz="2800" u="sng" dirty="0" smtClean="0"/>
              <a:t>English language proficiency and reading gains</a:t>
            </a:r>
            <a:r>
              <a:rPr lang="en-US" sz="2800" dirty="0" smtClean="0"/>
              <a:t>:  </a:t>
            </a:r>
          </a:p>
          <a:p>
            <a:pPr lvl="1" indent="0">
              <a:buNone/>
            </a:pPr>
            <a:r>
              <a:rPr lang="en-US" sz="2800" dirty="0" smtClean="0"/>
              <a:t>The low English proficiency group made greater gains on most measures than the higher proficiency groups and native speakers, outgaining the three other groups on Word Identification and Passage Comprehension measures. 	 </a:t>
            </a:r>
          </a:p>
          <a:p>
            <a:pPr lvl="3" indent="0">
              <a:buNone/>
            </a:pPr>
            <a:r>
              <a:rPr lang="en-US" sz="2300" dirty="0" smtClean="0"/>
              <a:t>			</a:t>
            </a:r>
            <a:r>
              <a:rPr lang="en-US" sz="2300" dirty="0" smtClean="0">
                <a:solidFill>
                  <a:schemeClr val="tx2"/>
                </a:solidFill>
              </a:rPr>
              <a:t>(Reeder et al, 2005)</a:t>
            </a:r>
          </a:p>
        </p:txBody>
      </p:sp>
      <p:pic>
        <p:nvPicPr>
          <p:cNvPr id="7" name="Picture 4" descr="1zjsg_ff%5b1%5d"/>
          <p:cNvPicPr>
            <a:picLocks noChangeAspect="1" noChangeArrowheads="1"/>
          </p:cNvPicPr>
          <p:nvPr/>
        </p:nvPicPr>
        <p:blipFill>
          <a:blip r:embed="rId3" cstate="print"/>
          <a:srcRect/>
          <a:stretch>
            <a:fillRect/>
          </a:stretch>
        </p:blipFill>
        <p:spPr bwMode="auto">
          <a:xfrm>
            <a:off x="380999" y="304800"/>
            <a:ext cx="1295401" cy="1296989"/>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71550" y="0"/>
            <a:ext cx="7486650" cy="1066800"/>
          </a:xfrm>
        </p:spPr>
        <p:txBody>
          <a:bodyPr/>
          <a:lstStyle/>
          <a:p>
            <a:pPr algn="r"/>
            <a:r>
              <a:rPr lang="en-US" dirty="0" smtClean="0"/>
              <a:t>	Previous Findings (3)</a:t>
            </a:r>
          </a:p>
        </p:txBody>
      </p:sp>
      <p:sp>
        <p:nvSpPr>
          <p:cNvPr id="5" name="Slide Number Placeholder 5"/>
          <p:cNvSpPr>
            <a:spLocks noGrp="1"/>
          </p:cNvSpPr>
          <p:nvPr>
            <p:ph type="sldNum" sz="quarter" idx="12"/>
          </p:nvPr>
        </p:nvSpPr>
        <p:spPr/>
        <p:txBody>
          <a:bodyPr/>
          <a:lstStyle/>
          <a:p>
            <a:pPr>
              <a:defRPr/>
            </a:pPr>
            <a:fld id="{58C9852A-A20A-454C-8B64-AAA2DDA335FB}" type="slidenum">
              <a:rPr lang="en-US"/>
              <a:pPr>
                <a:defRPr/>
              </a:pPr>
              <a:t>11</a:t>
            </a:fld>
            <a:endParaRPr lang="en-US">
              <a:latin typeface="Times" charset="0"/>
            </a:endParaRPr>
          </a:p>
        </p:txBody>
      </p:sp>
      <p:sp>
        <p:nvSpPr>
          <p:cNvPr id="26627" name="Rectangle 3"/>
          <p:cNvSpPr>
            <a:spLocks noGrp="1" noChangeArrowheads="1"/>
          </p:cNvSpPr>
          <p:nvPr>
            <p:ph sz="quarter" idx="1"/>
          </p:nvPr>
        </p:nvSpPr>
        <p:spPr>
          <a:xfrm>
            <a:off x="762000" y="1981200"/>
            <a:ext cx="7775575" cy="3886200"/>
          </a:xfrm>
        </p:spPr>
        <p:txBody>
          <a:bodyPr/>
          <a:lstStyle/>
          <a:p>
            <a:pPr>
              <a:buNone/>
            </a:pPr>
            <a:r>
              <a:rPr lang="en-US" sz="2800" u="sng" dirty="0" smtClean="0"/>
              <a:t>Heritage language group (Mandarin, Hindi, Spanish*)</a:t>
            </a:r>
          </a:p>
          <a:p>
            <a:r>
              <a:rPr lang="en-US" dirty="0" smtClean="0"/>
              <a:t>All three heritage language groups we studied made good gains in reading performance</a:t>
            </a:r>
          </a:p>
          <a:p>
            <a:r>
              <a:rPr lang="en-US" dirty="0" smtClean="0"/>
              <a:t>Their gains compared </a:t>
            </a:r>
            <a:r>
              <a:rPr lang="en-US" dirty="0" err="1" smtClean="0"/>
              <a:t>favourably</a:t>
            </a:r>
            <a:r>
              <a:rPr lang="en-US" dirty="0" smtClean="0"/>
              <a:t> to those of children who spoke English as their native language.</a:t>
            </a:r>
            <a:r>
              <a:rPr lang="en-US" sz="2000" dirty="0" smtClean="0"/>
              <a:t>	</a:t>
            </a:r>
          </a:p>
          <a:p>
            <a:pPr>
              <a:buNone/>
            </a:pPr>
            <a:r>
              <a:rPr lang="en-US" sz="2000" dirty="0" smtClean="0">
                <a:solidFill>
                  <a:schemeClr val="tx2"/>
                </a:solidFill>
              </a:rPr>
              <a:t>						(Reeder, et al, 2005)</a:t>
            </a:r>
          </a:p>
        </p:txBody>
      </p:sp>
      <p:pic>
        <p:nvPicPr>
          <p:cNvPr id="6" name="Picture 4" descr="1zjsg_ff%5b1%5d"/>
          <p:cNvPicPr>
            <a:picLocks noChangeAspect="1" noChangeArrowheads="1"/>
          </p:cNvPicPr>
          <p:nvPr/>
        </p:nvPicPr>
        <p:blipFill>
          <a:blip r:embed="rId3" cstate="print"/>
          <a:srcRect/>
          <a:stretch>
            <a:fillRect/>
          </a:stretch>
        </p:blipFill>
        <p:spPr bwMode="auto">
          <a:xfrm>
            <a:off x="533400" y="304800"/>
            <a:ext cx="1295400" cy="1296988"/>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71550" y="0"/>
            <a:ext cx="7486650" cy="1066800"/>
          </a:xfrm>
        </p:spPr>
        <p:txBody>
          <a:bodyPr/>
          <a:lstStyle/>
          <a:p>
            <a:pPr algn="r"/>
            <a:r>
              <a:rPr lang="en-US" dirty="0" smtClean="0"/>
              <a:t>	Previous Findings (4)</a:t>
            </a:r>
          </a:p>
        </p:txBody>
      </p:sp>
      <p:sp>
        <p:nvSpPr>
          <p:cNvPr id="5" name="Slide Number Placeholder 5"/>
          <p:cNvSpPr>
            <a:spLocks noGrp="1"/>
          </p:cNvSpPr>
          <p:nvPr>
            <p:ph type="sldNum" sz="quarter" idx="12"/>
          </p:nvPr>
        </p:nvSpPr>
        <p:spPr/>
        <p:txBody>
          <a:bodyPr/>
          <a:lstStyle/>
          <a:p>
            <a:pPr>
              <a:defRPr/>
            </a:pPr>
            <a:fld id="{58C9852A-A20A-454C-8B64-AAA2DDA335FB}" type="slidenum">
              <a:rPr lang="en-US"/>
              <a:pPr>
                <a:defRPr/>
              </a:pPr>
              <a:t>12</a:t>
            </a:fld>
            <a:endParaRPr lang="en-US">
              <a:latin typeface="Times" charset="0"/>
            </a:endParaRPr>
          </a:p>
        </p:txBody>
      </p:sp>
      <p:sp>
        <p:nvSpPr>
          <p:cNvPr id="26627" name="Rectangle 3"/>
          <p:cNvSpPr>
            <a:spLocks noGrp="1" noChangeArrowheads="1"/>
          </p:cNvSpPr>
          <p:nvPr>
            <p:ph sz="quarter" idx="1"/>
          </p:nvPr>
        </p:nvSpPr>
        <p:spPr>
          <a:xfrm>
            <a:off x="900113" y="1919287"/>
            <a:ext cx="7775575" cy="4252913"/>
          </a:xfrm>
        </p:spPr>
        <p:txBody>
          <a:bodyPr/>
          <a:lstStyle/>
          <a:p>
            <a:r>
              <a:rPr lang="en-US" sz="2800" u="sng" dirty="0" smtClean="0"/>
              <a:t>Attitudes and concept of self and the RT experience</a:t>
            </a:r>
            <a:r>
              <a:rPr lang="en-US" sz="2800" dirty="0" smtClean="0"/>
              <a:t>:  Results of two “paper &amp; pencil” tests did </a:t>
            </a:r>
            <a:r>
              <a:rPr lang="en-US" sz="2800" u="sng" dirty="0" smtClean="0"/>
              <a:t>not</a:t>
            </a:r>
            <a:r>
              <a:rPr lang="en-US" sz="2800" dirty="0" smtClean="0"/>
              <a:t> correlate with reading gains. </a:t>
            </a:r>
          </a:p>
          <a:p>
            <a:r>
              <a:rPr lang="en-US" sz="2800" dirty="0" smtClean="0"/>
              <a:t>There were however very positive responses toward the RT experience demonstrated in a short post-RT interview. This held for all home language and English proficiency groups included in the study.</a:t>
            </a:r>
            <a:r>
              <a:rPr lang="en-US" sz="2000" dirty="0" smtClean="0"/>
              <a:t> 		</a:t>
            </a:r>
          </a:p>
          <a:p>
            <a:pPr>
              <a:buNone/>
            </a:pPr>
            <a:r>
              <a:rPr lang="en-US" sz="2000" dirty="0" smtClean="0">
                <a:solidFill>
                  <a:schemeClr val="tx2"/>
                </a:solidFill>
              </a:rPr>
              <a:t>						(Reeder, et al, 2005)</a:t>
            </a:r>
          </a:p>
        </p:txBody>
      </p:sp>
      <p:pic>
        <p:nvPicPr>
          <p:cNvPr id="6" name="Picture 4" descr="1zjsg_ff%5b1%5d"/>
          <p:cNvPicPr>
            <a:picLocks noChangeAspect="1" noChangeArrowheads="1"/>
          </p:cNvPicPr>
          <p:nvPr/>
        </p:nvPicPr>
        <p:blipFill>
          <a:blip r:embed="rId3" cstate="print"/>
          <a:srcRect/>
          <a:stretch>
            <a:fillRect/>
          </a:stretch>
        </p:blipFill>
        <p:spPr bwMode="auto">
          <a:xfrm>
            <a:off x="533400" y="304800"/>
            <a:ext cx="1293814" cy="1295400"/>
          </a:xfrm>
          <a:prstGeom prst="rect">
            <a:avLst/>
          </a:prstGeom>
          <a:noFill/>
          <a:ln w="9525">
            <a:noFill/>
            <a:miter lim="800000"/>
            <a:headEnd/>
            <a:tailEnd/>
          </a:ln>
        </p:spPr>
      </p:pic>
      <p:sp>
        <p:nvSpPr>
          <p:cNvPr id="7" name="Footer Placeholder 6"/>
          <p:cNvSpPr>
            <a:spLocks noGrp="1"/>
          </p:cNvSpPr>
          <p:nvPr>
            <p:ph type="ftr" sz="quarter" idx="11"/>
          </p:nvPr>
        </p:nvSpPr>
        <p:spPr>
          <a:xfrm>
            <a:off x="2438400" y="6356350"/>
            <a:ext cx="4495800" cy="501650"/>
          </a:xfrm>
        </p:spPr>
        <p:txBody>
          <a:bodyPr/>
          <a:lstStyle/>
          <a:p>
            <a:pPr algn="ctr"/>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71550" y="260350"/>
            <a:ext cx="7486650" cy="882650"/>
          </a:xfrm>
        </p:spPr>
        <p:txBody>
          <a:bodyPr>
            <a:normAutofit fontScale="90000"/>
          </a:bodyPr>
          <a:lstStyle/>
          <a:p>
            <a:pPr algn="r"/>
            <a:r>
              <a:rPr lang="en-US" dirty="0" smtClean="0"/>
              <a:t>Next step: </a:t>
            </a:r>
            <a:br>
              <a:rPr lang="en-US" dirty="0" smtClean="0"/>
            </a:br>
            <a:r>
              <a:rPr lang="en-US" dirty="0" smtClean="0"/>
              <a:t>An effectiveness study, its goals</a:t>
            </a:r>
          </a:p>
        </p:txBody>
      </p:sp>
      <p:sp>
        <p:nvSpPr>
          <p:cNvPr id="5" name="Slide Number Placeholder 5"/>
          <p:cNvSpPr>
            <a:spLocks noGrp="1"/>
          </p:cNvSpPr>
          <p:nvPr>
            <p:ph type="sldNum" sz="quarter" idx="12"/>
          </p:nvPr>
        </p:nvSpPr>
        <p:spPr/>
        <p:txBody>
          <a:bodyPr/>
          <a:lstStyle/>
          <a:p>
            <a:pPr>
              <a:defRPr/>
            </a:pPr>
            <a:fld id="{B9D2EEC8-D0E7-4772-BC8E-6007EA230EB7}" type="slidenum">
              <a:rPr lang="en-US"/>
              <a:pPr>
                <a:defRPr/>
              </a:pPr>
              <a:t>13</a:t>
            </a:fld>
            <a:endParaRPr lang="en-US">
              <a:latin typeface="Times" charset="0"/>
            </a:endParaRPr>
          </a:p>
        </p:txBody>
      </p:sp>
      <p:sp>
        <p:nvSpPr>
          <p:cNvPr id="262147" name="Rectangle 3"/>
          <p:cNvSpPr>
            <a:spLocks noGrp="1" noChangeArrowheads="1"/>
          </p:cNvSpPr>
          <p:nvPr>
            <p:ph sz="quarter" idx="1"/>
          </p:nvPr>
        </p:nvSpPr>
        <p:spPr>
          <a:xfrm>
            <a:off x="971550" y="2068512"/>
            <a:ext cx="7486650" cy="4713288"/>
          </a:xfrm>
        </p:spPr>
        <p:txBody>
          <a:bodyPr/>
          <a:lstStyle/>
          <a:p>
            <a:pPr marL="609600" indent="-609600">
              <a:buClr>
                <a:schemeClr val="tx1"/>
              </a:buClr>
              <a:buFont typeface="Times"/>
              <a:buAutoNum type="arabicPeriod"/>
            </a:pPr>
            <a:r>
              <a:rPr lang="en-CA" dirty="0" smtClean="0"/>
              <a:t>To compare gains in reading proficiency (fluency, comprehension) in EAL learners using the RT with EAL support with gains when taking classroom instruction with EAL support</a:t>
            </a:r>
          </a:p>
          <a:p>
            <a:pPr marL="609600" indent="-609600">
              <a:buClr>
                <a:schemeClr val="tx1"/>
              </a:buClr>
              <a:buFont typeface="Times"/>
              <a:buAutoNum type="arabicPeriod"/>
            </a:pPr>
            <a:r>
              <a:rPr lang="en-CA" dirty="0" smtClean="0"/>
              <a:t>to describe children’s attitudes toward reading, self-views as readers, and their experience while using the RT with EAL support.</a:t>
            </a:r>
            <a:r>
              <a:rPr lang="en-US" sz="2000" dirty="0" smtClean="0"/>
              <a:t> </a:t>
            </a:r>
          </a:p>
        </p:txBody>
      </p:sp>
      <p:pic>
        <p:nvPicPr>
          <p:cNvPr id="6" name="Picture 4" descr="1zjsg_ff%5b1%5d"/>
          <p:cNvPicPr>
            <a:picLocks noChangeAspect="1" noChangeArrowheads="1"/>
          </p:cNvPicPr>
          <p:nvPr/>
        </p:nvPicPr>
        <p:blipFill>
          <a:blip r:embed="rId3" cstate="print"/>
          <a:srcRect/>
          <a:stretch>
            <a:fillRect/>
          </a:stretch>
        </p:blipFill>
        <p:spPr bwMode="auto">
          <a:xfrm>
            <a:off x="533400" y="304800"/>
            <a:ext cx="1293814" cy="12954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147">
                                            <p:txEl>
                                              <p:pRg st="1" end="1"/>
                                            </p:txEl>
                                          </p:spTgt>
                                        </p:tgtEl>
                                        <p:attrNameLst>
                                          <p:attrName>style.visibility</p:attrName>
                                        </p:attrNameLst>
                                      </p:cBhvr>
                                      <p:to>
                                        <p:strVal val="visible"/>
                                      </p:to>
                                    </p:set>
                                    <p:animEffect transition="in" filter="fade">
                                      <p:cBhvr>
                                        <p:cTn id="7" dur="2000"/>
                                        <p:tgtEl>
                                          <p:spTgt spid="262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3048000"/>
          </a:xfrm>
        </p:spPr>
        <p:txBody>
          <a:bodyPr>
            <a:normAutofit/>
          </a:bodyPr>
          <a:lstStyle/>
          <a:p>
            <a:r>
              <a:rPr lang="en-US" dirty="0" smtClean="0"/>
              <a:t>II</a:t>
            </a:r>
            <a:br>
              <a:rPr lang="en-US" dirty="0" smtClean="0"/>
            </a:br>
            <a:r>
              <a:rPr lang="en-US" dirty="0" smtClean="0"/>
              <a:t>Effectiveness study, goal one: reading proficiency gains with </a:t>
            </a:r>
            <a:r>
              <a:rPr lang="en-US" i="1" dirty="0" smtClean="0"/>
              <a:t>The Reading Tutor</a:t>
            </a:r>
            <a:endParaRPr lang="en-US" i="1" dirty="0"/>
          </a:p>
        </p:txBody>
      </p:sp>
      <p:sp>
        <p:nvSpPr>
          <p:cNvPr id="5" name="Subtitle 4"/>
          <p:cNvSpPr>
            <a:spLocks noGrp="1"/>
          </p:cNvSpPr>
          <p:nvPr>
            <p:ph type="subTitle" idx="1"/>
          </p:nvPr>
        </p:nvSpPr>
        <p:spPr>
          <a:xfrm>
            <a:off x="1371600" y="4267200"/>
            <a:ext cx="6400800" cy="1752600"/>
          </a:xfrm>
        </p:spPr>
        <p:txBody>
          <a:bodyPr/>
          <a:lstStyle/>
          <a:p>
            <a:r>
              <a:rPr lang="en-US" dirty="0" smtClean="0"/>
              <a:t>Ken Reeder, Jon Shapiro and Jane Wakefield</a:t>
            </a:r>
            <a:endParaRPr lang="en-US" dirty="0"/>
          </a:p>
        </p:txBody>
      </p:sp>
      <p:sp>
        <p:nvSpPr>
          <p:cNvPr id="6" name="Footer Placeholder 5"/>
          <p:cNvSpPr>
            <a:spLocks noGrp="1"/>
          </p:cNvSpPr>
          <p:nvPr>
            <p:ph type="ftr" sz="quarter" idx="11"/>
          </p:nvPr>
        </p:nvSpPr>
        <p:spPr>
          <a:xfrm>
            <a:off x="2743200" y="6356350"/>
            <a:ext cx="3657600" cy="365125"/>
          </a:xfrm>
        </p:spPr>
        <p:txBody>
          <a:bodyPr/>
          <a:lstStyle/>
          <a:p>
            <a:r>
              <a:rPr lang="en-US" dirty="0" smtClean="0"/>
              <a:t>16th European Conference on Reading, Braga</a:t>
            </a:r>
            <a:endParaRPr lang="en-US" dirty="0"/>
          </a:p>
        </p:txBody>
      </p:sp>
      <p:sp>
        <p:nvSpPr>
          <p:cNvPr id="3" name="Slide Number Placeholder 2"/>
          <p:cNvSpPr>
            <a:spLocks noGrp="1"/>
          </p:cNvSpPr>
          <p:nvPr>
            <p:ph type="sldNum" sz="quarter" idx="12"/>
          </p:nvPr>
        </p:nvSpPr>
        <p:spPr>
          <a:xfrm>
            <a:off x="533400" y="6324600"/>
            <a:ext cx="2133600" cy="365125"/>
          </a:xfrm>
        </p:spPr>
        <p:txBody>
          <a:bodyPr/>
          <a:lstStyle/>
          <a:p>
            <a:pPr algn="l"/>
            <a:fld id="{2FD2BBA8-686E-4058-9B0F-50C05136DDC7}" type="slidenum">
              <a:rPr lang="en-US" smtClean="0"/>
              <a:pPr algn="l"/>
              <a:t>14</a:t>
            </a:fld>
            <a:endParaRPr 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288" y="115888"/>
            <a:ext cx="8353425" cy="950912"/>
          </a:xfrm>
        </p:spPr>
        <p:txBody>
          <a:bodyPr/>
          <a:lstStyle/>
          <a:p>
            <a:r>
              <a:rPr lang="en-US" dirty="0" smtClean="0"/>
              <a:t>Participants</a:t>
            </a:r>
            <a:endParaRPr lang="en-CA" dirty="0" smtClean="0"/>
          </a:p>
        </p:txBody>
      </p:sp>
      <p:sp>
        <p:nvSpPr>
          <p:cNvPr id="6" name="Slide Number Placeholder 5"/>
          <p:cNvSpPr>
            <a:spLocks noGrp="1"/>
          </p:cNvSpPr>
          <p:nvPr>
            <p:ph type="sldNum" sz="quarter" idx="12"/>
          </p:nvPr>
        </p:nvSpPr>
        <p:spPr/>
        <p:txBody>
          <a:bodyPr/>
          <a:lstStyle/>
          <a:p>
            <a:pPr>
              <a:defRPr/>
            </a:pPr>
            <a:fld id="{1FF48487-7EB5-4522-AD4F-5DE18AB2F957}" type="slidenum">
              <a:rPr lang="en-US"/>
              <a:pPr>
                <a:defRPr/>
              </a:pPr>
              <a:t>15</a:t>
            </a:fld>
            <a:endParaRPr lang="en-US" dirty="0">
              <a:latin typeface="Times" charset="0"/>
            </a:endParaRPr>
          </a:p>
        </p:txBody>
      </p:sp>
      <p:sp>
        <p:nvSpPr>
          <p:cNvPr id="28675" name="Rectangle 3"/>
          <p:cNvSpPr>
            <a:spLocks noGrp="1" noChangeArrowheads="1"/>
          </p:cNvSpPr>
          <p:nvPr>
            <p:ph sz="quarter" idx="1"/>
          </p:nvPr>
        </p:nvSpPr>
        <p:spPr>
          <a:xfrm>
            <a:off x="468313" y="1125538"/>
            <a:ext cx="5246687" cy="5040312"/>
          </a:xfrm>
        </p:spPr>
        <p:txBody>
          <a:bodyPr/>
          <a:lstStyle/>
          <a:p>
            <a:pPr>
              <a:lnSpc>
                <a:spcPct val="90000"/>
              </a:lnSpc>
            </a:pPr>
            <a:r>
              <a:rPr lang="en-US" sz="2800" dirty="0" smtClean="0"/>
              <a:t>36 students from a Vancouver elementary school, grades 2-7, ages 6.8-12.6 years</a:t>
            </a:r>
          </a:p>
          <a:p>
            <a:pPr>
              <a:lnSpc>
                <a:spcPct val="90000"/>
              </a:lnSpc>
            </a:pPr>
            <a:r>
              <a:rPr lang="en-US" sz="2800" dirty="0" smtClean="0"/>
              <a:t>ALL participants were receiving EAL (pullout) support and were provincially designated for funding</a:t>
            </a:r>
          </a:p>
          <a:p>
            <a:pPr>
              <a:lnSpc>
                <a:spcPct val="90000"/>
              </a:lnSpc>
            </a:pPr>
            <a:r>
              <a:rPr lang="en-CA" sz="2800" dirty="0" smtClean="0"/>
              <a:t>Gender: 14 female, 22 male</a:t>
            </a:r>
          </a:p>
          <a:p>
            <a:pPr>
              <a:lnSpc>
                <a:spcPct val="90000"/>
              </a:lnSpc>
            </a:pPr>
            <a:r>
              <a:rPr lang="en-CA" sz="2800" dirty="0" smtClean="0"/>
              <a:t>English proficiency range (Woodcock </a:t>
            </a:r>
            <a:r>
              <a:rPr lang="en-CA" sz="2800" dirty="0" smtClean="0">
                <a:cs typeface="Arial" pitchFamily="34" charset="0"/>
              </a:rPr>
              <a:t>Mu</a:t>
            </a:r>
            <a:r>
              <a:rPr lang="en-US" sz="2800" dirty="0" smtClean="0"/>
              <a:t>ñ</a:t>
            </a:r>
            <a:r>
              <a:rPr lang="en-CA" sz="2800" dirty="0" smtClean="0">
                <a:cs typeface="Arial" pitchFamily="34" charset="0"/>
              </a:rPr>
              <a:t>oz</a:t>
            </a:r>
            <a:r>
              <a:rPr lang="en-CA" sz="2800" dirty="0" smtClean="0"/>
              <a:t>): 17 – 33, beginners to low intermediates</a:t>
            </a:r>
          </a:p>
        </p:txBody>
      </p:sp>
      <p:pic>
        <p:nvPicPr>
          <p:cNvPr id="28678" name="Picture 4" descr="Reading Tutor 033"/>
          <p:cNvPicPr>
            <a:picLocks noChangeAspect="1" noChangeArrowheads="1"/>
          </p:cNvPicPr>
          <p:nvPr/>
        </p:nvPicPr>
        <p:blipFill>
          <a:blip r:embed="rId3" cstate="print"/>
          <a:srcRect/>
          <a:stretch>
            <a:fillRect/>
          </a:stretch>
        </p:blipFill>
        <p:spPr bwMode="auto">
          <a:xfrm>
            <a:off x="5643563" y="4106863"/>
            <a:ext cx="2954337" cy="221615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458200" cy="1295400"/>
          </a:xfrm>
        </p:spPr>
        <p:txBody>
          <a:bodyPr>
            <a:noAutofit/>
          </a:bodyPr>
          <a:lstStyle/>
          <a:p>
            <a:r>
              <a:rPr lang="en-US" sz="3000" dirty="0" smtClean="0"/>
              <a:t>Home languages were fairly representative </a:t>
            </a:r>
            <a:br>
              <a:rPr lang="en-US" sz="3000" dirty="0" smtClean="0"/>
            </a:br>
            <a:r>
              <a:rPr lang="en-US" sz="3000" dirty="0" smtClean="0"/>
              <a:t>of this city’s school population</a:t>
            </a:r>
          </a:p>
        </p:txBody>
      </p:sp>
      <p:sp>
        <p:nvSpPr>
          <p:cNvPr id="4" name="Slide Number Placeholder 3"/>
          <p:cNvSpPr>
            <a:spLocks noGrp="1"/>
          </p:cNvSpPr>
          <p:nvPr>
            <p:ph type="sldNum" sz="quarter" idx="12"/>
          </p:nvPr>
        </p:nvSpPr>
        <p:spPr/>
        <p:txBody>
          <a:bodyPr/>
          <a:lstStyle/>
          <a:p>
            <a:pPr>
              <a:defRPr/>
            </a:pPr>
            <a:fld id="{D8E03AF8-AE64-44A4-9353-E34EFA23CDA7}" type="slidenum">
              <a:rPr lang="en-US"/>
              <a:pPr>
                <a:defRPr/>
              </a:pPr>
              <a:t>16</a:t>
            </a:fld>
            <a:endParaRPr lang="en-US">
              <a:latin typeface="Times" charset="0"/>
            </a:endParaRPr>
          </a:p>
        </p:txBody>
      </p:sp>
      <p:graphicFrame>
        <p:nvGraphicFramePr>
          <p:cNvPr id="11" name="Content Placeholder 10"/>
          <p:cNvGraphicFramePr>
            <a:graphicFrameLocks noGrp="1"/>
          </p:cNvGraphicFramePr>
          <p:nvPr>
            <p:ph sz="quarter" idx="1"/>
          </p:nvPr>
        </p:nvGraphicFramePr>
        <p:xfrm>
          <a:off x="500034" y="171448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71550" y="260351"/>
            <a:ext cx="7486650" cy="882649"/>
          </a:xfrm>
        </p:spPr>
        <p:txBody>
          <a:bodyPr/>
          <a:lstStyle/>
          <a:p>
            <a:r>
              <a:rPr lang="en-US" dirty="0" smtClean="0"/>
              <a:t>School Setting</a:t>
            </a:r>
          </a:p>
        </p:txBody>
      </p:sp>
      <p:sp>
        <p:nvSpPr>
          <p:cNvPr id="5" name="Slide Number Placeholder 5"/>
          <p:cNvSpPr>
            <a:spLocks noGrp="1"/>
          </p:cNvSpPr>
          <p:nvPr>
            <p:ph type="sldNum" sz="quarter" idx="12"/>
          </p:nvPr>
        </p:nvSpPr>
        <p:spPr/>
        <p:txBody>
          <a:bodyPr/>
          <a:lstStyle/>
          <a:p>
            <a:pPr>
              <a:defRPr/>
            </a:pPr>
            <a:fld id="{F400375E-F3D0-4E86-9652-28C69CADE5BB}" type="slidenum">
              <a:rPr lang="en-US"/>
              <a:pPr>
                <a:defRPr/>
              </a:pPr>
              <a:t>17</a:t>
            </a:fld>
            <a:endParaRPr lang="en-US" dirty="0">
              <a:latin typeface="Times" charset="0"/>
            </a:endParaRPr>
          </a:p>
        </p:txBody>
      </p:sp>
      <p:sp>
        <p:nvSpPr>
          <p:cNvPr id="152579" name="Rectangle 3"/>
          <p:cNvSpPr>
            <a:spLocks noGrp="1" noChangeArrowheads="1"/>
          </p:cNvSpPr>
          <p:nvPr>
            <p:ph sz="quarter" idx="1"/>
          </p:nvPr>
        </p:nvSpPr>
        <p:spPr>
          <a:xfrm>
            <a:off x="827088" y="1341438"/>
            <a:ext cx="4659312" cy="4824412"/>
          </a:xfrm>
        </p:spPr>
        <p:txBody>
          <a:bodyPr/>
          <a:lstStyle/>
          <a:p>
            <a:pPr>
              <a:lnSpc>
                <a:spcPct val="90000"/>
              </a:lnSpc>
            </a:pPr>
            <a:r>
              <a:rPr lang="en-US" dirty="0" smtClean="0"/>
              <a:t>Vancouver city schools: system has &gt;50% non-English speaking households. </a:t>
            </a:r>
          </a:p>
          <a:p>
            <a:pPr>
              <a:lnSpc>
                <a:spcPct val="90000"/>
              </a:lnSpc>
            </a:pPr>
            <a:r>
              <a:rPr lang="en-US" dirty="0" smtClean="0"/>
              <a:t>Lower income/SES neighborhood</a:t>
            </a:r>
          </a:p>
          <a:p>
            <a:pPr>
              <a:lnSpc>
                <a:spcPct val="90000"/>
              </a:lnSpc>
            </a:pPr>
            <a:r>
              <a:rPr lang="en-US" dirty="0" smtClean="0"/>
              <a:t>Pullout ESL support as a transition to mainstream instruction in English.</a:t>
            </a:r>
          </a:p>
          <a:p>
            <a:pPr>
              <a:lnSpc>
                <a:spcPct val="90000"/>
              </a:lnSpc>
            </a:pPr>
            <a:r>
              <a:rPr lang="en-US" dirty="0" smtClean="0"/>
              <a:t>Two Reading Tutor systems installed centrally in school library under Teacher Librarian’s supervision. </a:t>
            </a:r>
          </a:p>
        </p:txBody>
      </p:sp>
      <p:pic>
        <p:nvPicPr>
          <p:cNvPr id="6" name="Picture 421" descr="Reading Tutor 005"/>
          <p:cNvPicPr>
            <a:picLocks noChangeAspect="1" noChangeArrowheads="1"/>
          </p:cNvPicPr>
          <p:nvPr/>
        </p:nvPicPr>
        <p:blipFill>
          <a:blip r:embed="rId3" cstate="print"/>
          <a:srcRect/>
          <a:stretch>
            <a:fillRect/>
          </a:stretch>
        </p:blipFill>
        <p:spPr bwMode="auto">
          <a:xfrm>
            <a:off x="5562600" y="1143000"/>
            <a:ext cx="3581400" cy="2684702"/>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fade">
                                      <p:cBhvr>
                                        <p:cTn id="7" dur="2000"/>
                                        <p:tgtEl>
                                          <p:spTgt spid="15257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animEffect transition="in" filter="fade">
                                      <p:cBhvr>
                                        <p:cTn id="11" dur="2000"/>
                                        <p:tgtEl>
                                          <p:spTgt spid="15257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52579">
                                            <p:txEl>
                                              <p:pRg st="2" end="2"/>
                                            </p:txEl>
                                          </p:spTgt>
                                        </p:tgtEl>
                                        <p:attrNameLst>
                                          <p:attrName>style.visibility</p:attrName>
                                        </p:attrNameLst>
                                      </p:cBhvr>
                                      <p:to>
                                        <p:strVal val="visible"/>
                                      </p:to>
                                    </p:set>
                                    <p:animEffect transition="in" filter="fade">
                                      <p:cBhvr>
                                        <p:cTn id="15" dur="2000"/>
                                        <p:tgtEl>
                                          <p:spTgt spid="152579">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52579">
                                            <p:txEl>
                                              <p:pRg st="3" end="3"/>
                                            </p:txEl>
                                          </p:spTgt>
                                        </p:tgtEl>
                                        <p:attrNameLst>
                                          <p:attrName>style.visibility</p:attrName>
                                        </p:attrNameLst>
                                      </p:cBhvr>
                                      <p:to>
                                        <p:strVal val="visible"/>
                                      </p:to>
                                    </p:set>
                                    <p:animEffect transition="in" filter="fade">
                                      <p:cBhvr>
                                        <p:cTn id="19" dur="2000"/>
                                        <p:tgtEl>
                                          <p:spTgt spid="152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design</a:t>
            </a:r>
            <a:endParaRPr lang="en-US" dirty="0"/>
          </a:p>
        </p:txBody>
      </p:sp>
      <p:sp>
        <p:nvSpPr>
          <p:cNvPr id="3" name="Slide Number Placeholder 2"/>
          <p:cNvSpPr>
            <a:spLocks noGrp="1"/>
          </p:cNvSpPr>
          <p:nvPr>
            <p:ph type="sldNum" sz="quarter" idx="12"/>
          </p:nvPr>
        </p:nvSpPr>
        <p:spPr/>
        <p:txBody>
          <a:bodyPr/>
          <a:lstStyle/>
          <a:p>
            <a:fld id="{2FD2BBA8-686E-4058-9B0F-50C05136DDC7}" type="slidenum">
              <a:rPr lang="en-US" smtClean="0"/>
              <a:pPr/>
              <a:t>18</a:t>
            </a:fld>
            <a:endParaRPr lang="en-US"/>
          </a:p>
        </p:txBody>
      </p:sp>
      <p:sp>
        <p:nvSpPr>
          <p:cNvPr id="4" name="Content Placeholder 3"/>
          <p:cNvSpPr>
            <a:spLocks noGrp="1"/>
          </p:cNvSpPr>
          <p:nvPr>
            <p:ph sz="quarter" idx="1"/>
          </p:nvPr>
        </p:nvSpPr>
        <p:spPr/>
        <p:txBody>
          <a:bodyPr/>
          <a:lstStyle/>
          <a:p>
            <a:r>
              <a:rPr lang="en-US" dirty="0" smtClean="0"/>
              <a:t>We used a </a:t>
            </a:r>
            <a:r>
              <a:rPr lang="en-US" u="sng" dirty="0" smtClean="0"/>
              <a:t>mixed-methods</a:t>
            </a:r>
            <a:r>
              <a:rPr lang="en-US" dirty="0" smtClean="0"/>
              <a:t> approach:</a:t>
            </a:r>
          </a:p>
          <a:p>
            <a:r>
              <a:rPr lang="en-US" i="1" dirty="0" smtClean="0"/>
              <a:t>Quantitative</a:t>
            </a:r>
            <a:r>
              <a:rPr lang="en-US" dirty="0" smtClean="0"/>
              <a:t> assessment of progress over time in reading fluency and reading comprehension</a:t>
            </a:r>
          </a:p>
          <a:p>
            <a:r>
              <a:rPr lang="en-US" i="1" dirty="0" smtClean="0"/>
              <a:t>Qualitative</a:t>
            </a:r>
            <a:r>
              <a:rPr lang="en-US" dirty="0" smtClean="0"/>
              <a:t> assessment of changes over time in attitudes toward reading, sense of self as a reader, and views of the RT experience.</a:t>
            </a:r>
            <a:endParaRPr lang="en-US" dirty="0"/>
          </a:p>
        </p:txBody>
      </p:sp>
      <p:pic>
        <p:nvPicPr>
          <p:cNvPr id="115713" name="Picture 1" descr="C:\Documents and Settings\kreeder\Local Settings\Temporary Internet Files\Content.IE5\E3SDVC01\MCj03798970000[1].wmf"/>
          <p:cNvPicPr>
            <a:picLocks noChangeAspect="1" noChangeArrowheads="1"/>
          </p:cNvPicPr>
          <p:nvPr/>
        </p:nvPicPr>
        <p:blipFill>
          <a:blip r:embed="rId3" cstate="print"/>
          <a:srcRect/>
          <a:stretch>
            <a:fillRect/>
          </a:stretch>
        </p:blipFill>
        <p:spPr bwMode="auto">
          <a:xfrm>
            <a:off x="5334000" y="3886200"/>
            <a:ext cx="1818742" cy="1467612"/>
          </a:xfrm>
          <a:prstGeom prst="rect">
            <a:avLst/>
          </a:prstGeom>
          <a:noFill/>
        </p:spPr>
      </p:pic>
      <p:sp>
        <p:nvSpPr>
          <p:cNvPr id="6" name="Footer Placeholder 5"/>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Method: Crossover design</a:t>
            </a:r>
            <a:endParaRPr lang="en-US" dirty="0"/>
          </a:p>
        </p:txBody>
      </p:sp>
      <p:sp>
        <p:nvSpPr>
          <p:cNvPr id="4" name="Slide Number Placeholder 3"/>
          <p:cNvSpPr>
            <a:spLocks noGrp="1"/>
          </p:cNvSpPr>
          <p:nvPr>
            <p:ph type="sldNum" sz="quarter" idx="12"/>
          </p:nvPr>
        </p:nvSpPr>
        <p:spPr/>
        <p:txBody>
          <a:bodyPr/>
          <a:lstStyle/>
          <a:p>
            <a:pPr>
              <a:defRPr/>
            </a:pPr>
            <a:fld id="{D6CAD056-F668-43CF-B23A-B5A5801182CE}" type="slidenum">
              <a:rPr lang="en-US" smtClean="0"/>
              <a:pPr>
                <a:defRPr/>
              </a:pPr>
              <a:t>19</a:t>
            </a:fld>
            <a:endParaRPr lang="en-US">
              <a:latin typeface="Times" charset="0"/>
            </a:endParaRPr>
          </a:p>
        </p:txBody>
      </p:sp>
      <p:graphicFrame>
        <p:nvGraphicFramePr>
          <p:cNvPr id="6" name="Content Placeholder 5"/>
          <p:cNvGraphicFramePr>
            <a:graphicFrameLocks noGrp="1"/>
          </p:cNvGraphicFramePr>
          <p:nvPr>
            <p:ph sz="quarter" idx="1"/>
          </p:nvPr>
        </p:nvGraphicFramePr>
        <p:xfrm>
          <a:off x="457200" y="3513133"/>
          <a:ext cx="8229600" cy="326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71472" y="1285860"/>
            <a:ext cx="8001056" cy="2462213"/>
          </a:xfrm>
          <a:prstGeom prst="rect">
            <a:avLst/>
          </a:prstGeom>
        </p:spPr>
        <p:txBody>
          <a:bodyPr wrap="square">
            <a:spAutoFit/>
          </a:bodyPr>
          <a:lstStyle/>
          <a:p>
            <a:pPr indent="-274320">
              <a:spcAft>
                <a:spcPts val="600"/>
              </a:spcAft>
              <a:buFont typeface="Arial" pitchFamily="34" charset="0"/>
              <a:buChar char="•"/>
            </a:pPr>
            <a:r>
              <a:rPr lang="en-CA" sz="2800" dirty="0" smtClean="0"/>
              <a:t>School assignment to groups G1, G2 to create quasi-experimental design, n=18 per group.</a:t>
            </a:r>
          </a:p>
          <a:p>
            <a:pPr indent="-274320">
              <a:spcAft>
                <a:spcPts val="600"/>
              </a:spcAft>
              <a:buFont typeface="Arial" pitchFamily="34" charset="0"/>
              <a:buChar char="•"/>
            </a:pPr>
            <a:r>
              <a:rPr lang="en-CA" sz="2800" dirty="0" smtClean="0"/>
              <a:t>Crossover design, 3 testing and attitude interview periods, </a:t>
            </a:r>
            <a:r>
              <a:rPr lang="en-US" sz="3200" dirty="0" smtClean="0">
                <a:latin typeface="+mj-lt"/>
                <a:sym typeface="Wingdings" pitchFamily="2" charset="2"/>
              </a:rPr>
              <a:t>  </a:t>
            </a:r>
          </a:p>
          <a:p>
            <a:pPr indent="-274320">
              <a:spcAft>
                <a:spcPts val="600"/>
              </a:spcAft>
              <a:buFont typeface="Arial" pitchFamily="34" charset="0"/>
              <a:buChar char="•"/>
            </a:pPr>
            <a:r>
              <a:rPr lang="en-US" sz="2800" dirty="0" smtClean="0">
                <a:sym typeface="Wingdings" pitchFamily="2" charset="2"/>
              </a:rPr>
              <a:t>Reading Tutor: 20 minutes/day, 12 weeks</a:t>
            </a:r>
            <a:endParaRPr lang="en-US" sz="2800" dirty="0" smtClean="0"/>
          </a:p>
        </p:txBody>
      </p:sp>
      <p:sp>
        <p:nvSpPr>
          <p:cNvPr id="8" name="Footer Placeholder 7"/>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symposium</a:t>
            </a:r>
            <a:endParaRPr lang="en-US" dirty="0"/>
          </a:p>
        </p:txBody>
      </p:sp>
      <p:sp>
        <p:nvSpPr>
          <p:cNvPr id="3" name="Slide Number Placeholder 2"/>
          <p:cNvSpPr>
            <a:spLocks noGrp="1"/>
          </p:cNvSpPr>
          <p:nvPr>
            <p:ph type="sldNum" sz="quarter" idx="12"/>
          </p:nvPr>
        </p:nvSpPr>
        <p:spPr/>
        <p:txBody>
          <a:bodyPr/>
          <a:lstStyle/>
          <a:p>
            <a:fld id="{2FD2BBA8-686E-4058-9B0F-50C05136DDC7}" type="slidenum">
              <a:rPr lang="en-US" smtClean="0"/>
              <a:pPr/>
              <a:t>2</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smtClean="0"/>
              <a:t>Introduction to </a:t>
            </a:r>
            <a:r>
              <a:rPr lang="en-US" i="1" dirty="0" smtClean="0"/>
              <a:t>The Reading Tutor</a:t>
            </a:r>
            <a:r>
              <a:rPr lang="en-US" dirty="0" smtClean="0"/>
              <a:t> and the Vancouver project</a:t>
            </a:r>
          </a:p>
          <a:p>
            <a:pPr lvl="2"/>
            <a:r>
              <a:rPr lang="en-US" i="1" dirty="0" smtClean="0"/>
              <a:t>Ken Reeder</a:t>
            </a:r>
          </a:p>
          <a:p>
            <a:r>
              <a:rPr lang="en-US" dirty="0" smtClean="0"/>
              <a:t>Effectiveness Study, 1: Reading Proficiency Findings</a:t>
            </a:r>
          </a:p>
          <a:p>
            <a:pPr lvl="2"/>
            <a:r>
              <a:rPr lang="en-US" i="1" dirty="0" smtClean="0"/>
              <a:t>Ken Reeder</a:t>
            </a:r>
          </a:p>
          <a:p>
            <a:r>
              <a:rPr lang="en-US" dirty="0" smtClean="0"/>
              <a:t>Effectiveness Study, 2: Attitudes toward reading, self views and the experience of using </a:t>
            </a:r>
            <a:r>
              <a:rPr lang="en-US" i="1" dirty="0" smtClean="0"/>
              <a:t>The Reading Tutor</a:t>
            </a:r>
          </a:p>
          <a:p>
            <a:pPr lvl="2"/>
            <a:r>
              <a:rPr lang="en-US" i="1" dirty="0" smtClean="0"/>
              <a:t>Jon Shapiro and Jane Wakefield</a:t>
            </a:r>
          </a:p>
          <a:p>
            <a:r>
              <a:rPr lang="en-US" dirty="0" smtClean="0"/>
              <a:t>Research in Progress</a:t>
            </a:r>
          </a:p>
          <a:p>
            <a:pPr lvl="2"/>
            <a:r>
              <a:rPr lang="en-US" i="1" dirty="0" smtClean="0"/>
              <a:t>Lei Hong, Reg D’Silva and Ken Reeder</a:t>
            </a:r>
          </a:p>
          <a:p>
            <a:r>
              <a:rPr lang="en-US" dirty="0" smtClean="0"/>
              <a:t>Discussant’s remarks</a:t>
            </a:r>
          </a:p>
          <a:p>
            <a:pPr lvl="2"/>
            <a:r>
              <a:rPr lang="en-US" i="1" dirty="0" smtClean="0"/>
              <a:t>Dieter Isler</a:t>
            </a:r>
          </a:p>
          <a:p>
            <a:r>
              <a:rPr lang="en-US" dirty="0" smtClean="0"/>
              <a:t>Open Discussion</a:t>
            </a:r>
          </a:p>
          <a:p>
            <a:pPr lvl="2"/>
            <a:r>
              <a:rPr lang="en-US" i="1" dirty="0" smtClean="0"/>
              <a:t>Ken Reeder, Jane Wakefield and Dieter Isler</a:t>
            </a:r>
          </a:p>
        </p:txBody>
      </p:sp>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Group composition: strong equivalence</a:t>
            </a:r>
          </a:p>
        </p:txBody>
      </p:sp>
      <p:sp>
        <p:nvSpPr>
          <p:cNvPr id="4" name="Slide Number Placeholder 3"/>
          <p:cNvSpPr>
            <a:spLocks noGrp="1"/>
          </p:cNvSpPr>
          <p:nvPr>
            <p:ph type="sldNum" sz="quarter" idx="12"/>
          </p:nvPr>
        </p:nvSpPr>
        <p:spPr/>
        <p:txBody>
          <a:bodyPr/>
          <a:lstStyle/>
          <a:p>
            <a:pPr>
              <a:defRPr/>
            </a:pPr>
            <a:fld id="{28A190E3-2FE6-4E16-B40A-32ED7E4D2AA8}" type="slidenum">
              <a:rPr lang="en-US"/>
              <a:pPr>
                <a:defRPr/>
              </a:pPr>
              <a:t>20</a:t>
            </a:fld>
            <a:endParaRPr lang="en-US" dirty="0">
              <a:latin typeface="Times" charset="0"/>
            </a:endParaRPr>
          </a:p>
        </p:txBody>
      </p:sp>
      <p:graphicFrame>
        <p:nvGraphicFramePr>
          <p:cNvPr id="6" name="Content Placeholder 5"/>
          <p:cNvGraphicFramePr>
            <a:graphicFrameLocks noGrp="1"/>
          </p:cNvGraphicFramePr>
          <p:nvPr>
            <p:ph sz="quarter" idx="1"/>
          </p:nvPr>
        </p:nvGraphicFramePr>
        <p:xfrm>
          <a:off x="457200" y="1600200"/>
          <a:ext cx="8115327" cy="4114816"/>
        </p:xfrm>
        <a:graphic>
          <a:graphicData uri="http://schemas.openxmlformats.org/drawingml/2006/table">
            <a:tbl>
              <a:tblPr firstRow="1" bandRow="1">
                <a:tableStyleId>{5C22544A-7EE6-4342-B048-85BDC9FD1C3A}</a:tableStyleId>
              </a:tblPr>
              <a:tblGrid>
                <a:gridCol w="2705109"/>
                <a:gridCol w="2705109"/>
                <a:gridCol w="2705109"/>
              </a:tblGrid>
              <a:tr h="552172">
                <a:tc>
                  <a:txBody>
                    <a:bodyPr/>
                    <a:lstStyle/>
                    <a:p>
                      <a:endParaRPr lang="en-US" sz="2400" dirty="0"/>
                    </a:p>
                  </a:txBody>
                  <a:tcPr/>
                </a:tc>
                <a:tc>
                  <a:txBody>
                    <a:bodyPr/>
                    <a:lstStyle/>
                    <a:p>
                      <a:r>
                        <a:rPr lang="en-US" sz="2800" dirty="0" smtClean="0"/>
                        <a:t>GROUP 1</a:t>
                      </a:r>
                      <a:endParaRPr lang="en-US" sz="2800" dirty="0"/>
                    </a:p>
                  </a:txBody>
                  <a:tcPr/>
                </a:tc>
                <a:tc>
                  <a:txBody>
                    <a:bodyPr/>
                    <a:lstStyle/>
                    <a:p>
                      <a:r>
                        <a:rPr lang="en-US" sz="2800" dirty="0" smtClean="0"/>
                        <a:t>GROUP 2</a:t>
                      </a:r>
                      <a:endParaRPr lang="en-US" sz="2800" dirty="0"/>
                    </a:p>
                  </a:txBody>
                  <a:tcPr/>
                </a:tc>
              </a:tr>
              <a:tr h="552172">
                <a:tc>
                  <a:txBody>
                    <a:bodyPr/>
                    <a:lstStyle/>
                    <a:p>
                      <a:r>
                        <a:rPr lang="en-US" sz="2400" dirty="0" smtClean="0"/>
                        <a:t>Age on</a:t>
                      </a:r>
                      <a:r>
                        <a:rPr lang="en-US" sz="2400" baseline="0" dirty="0" smtClean="0"/>
                        <a:t> entry</a:t>
                      </a:r>
                      <a:endParaRPr lang="en-US" sz="2400" dirty="0"/>
                    </a:p>
                  </a:txBody>
                  <a:tcPr/>
                </a:tc>
                <a:tc>
                  <a:txBody>
                    <a:bodyPr/>
                    <a:lstStyle/>
                    <a:p>
                      <a:r>
                        <a:rPr lang="en-US" sz="2400" dirty="0" smtClean="0"/>
                        <a:t>8.7  yrs (6.8-11.4)</a:t>
                      </a:r>
                      <a:endParaRPr lang="en-US" sz="2400" dirty="0"/>
                    </a:p>
                  </a:txBody>
                  <a:tcPr/>
                </a:tc>
                <a:tc>
                  <a:txBody>
                    <a:bodyPr/>
                    <a:lstStyle/>
                    <a:p>
                      <a:r>
                        <a:rPr lang="en-US" sz="2400" dirty="0" smtClean="0"/>
                        <a:t>8.6 yrs (7.0 – 12.6)</a:t>
                      </a:r>
                      <a:endParaRPr lang="en-US" sz="2400" dirty="0"/>
                    </a:p>
                  </a:txBody>
                  <a:tcPr/>
                </a:tc>
              </a:tr>
              <a:tr h="552172">
                <a:tc>
                  <a:txBody>
                    <a:bodyPr/>
                    <a:lstStyle/>
                    <a:p>
                      <a:r>
                        <a:rPr lang="en-US" sz="2400" dirty="0" smtClean="0"/>
                        <a:t>Gender</a:t>
                      </a:r>
                      <a:endParaRPr lang="en-US" sz="2400" dirty="0"/>
                    </a:p>
                  </a:txBody>
                  <a:tcPr/>
                </a:tc>
                <a:tc>
                  <a:txBody>
                    <a:bodyPr/>
                    <a:lstStyle/>
                    <a:p>
                      <a:r>
                        <a:rPr lang="en-US" sz="2400" dirty="0" smtClean="0"/>
                        <a:t>F=6    M=12</a:t>
                      </a:r>
                      <a:endParaRPr lang="en-US" sz="2400" dirty="0"/>
                    </a:p>
                  </a:txBody>
                  <a:tcPr/>
                </a:tc>
                <a:tc>
                  <a:txBody>
                    <a:bodyPr/>
                    <a:lstStyle/>
                    <a:p>
                      <a:r>
                        <a:rPr lang="en-US" sz="2400" dirty="0" smtClean="0"/>
                        <a:t>F=8   M=10</a:t>
                      </a:r>
                      <a:endParaRPr lang="en-US" sz="2400" dirty="0"/>
                    </a:p>
                  </a:txBody>
                  <a:tcPr/>
                </a:tc>
              </a:tr>
              <a:tr h="552172">
                <a:tc>
                  <a:txBody>
                    <a:bodyPr/>
                    <a:lstStyle/>
                    <a:p>
                      <a:r>
                        <a:rPr lang="en-US" sz="2400" dirty="0" smtClean="0"/>
                        <a:t>English Proficiency</a:t>
                      </a:r>
                      <a:endParaRPr lang="en-US" sz="2400" dirty="0"/>
                    </a:p>
                  </a:txBody>
                  <a:tcPr/>
                </a:tc>
                <a:tc>
                  <a:txBody>
                    <a:bodyPr/>
                    <a:lstStyle/>
                    <a:p>
                      <a:r>
                        <a:rPr lang="en-US" sz="2400" dirty="0" smtClean="0"/>
                        <a:t>26.7 (19-33)</a:t>
                      </a:r>
                      <a:endParaRPr lang="en-US" sz="2400" dirty="0"/>
                    </a:p>
                  </a:txBody>
                  <a:tcPr/>
                </a:tc>
                <a:tc>
                  <a:txBody>
                    <a:bodyPr/>
                    <a:lstStyle/>
                    <a:p>
                      <a:r>
                        <a:rPr lang="en-US" sz="2400" dirty="0" smtClean="0"/>
                        <a:t>25.0</a:t>
                      </a:r>
                      <a:r>
                        <a:rPr lang="en-US" sz="2400" baseline="0" dirty="0" smtClean="0"/>
                        <a:t> (17-30)</a:t>
                      </a:r>
                      <a:endParaRPr lang="en-US" sz="2400" dirty="0"/>
                    </a:p>
                  </a:txBody>
                  <a:tcPr/>
                </a:tc>
              </a:tr>
              <a:tr h="953064">
                <a:tc>
                  <a:txBody>
                    <a:bodyPr/>
                    <a:lstStyle/>
                    <a:p>
                      <a:r>
                        <a:rPr lang="en-US" sz="2400" dirty="0" smtClean="0"/>
                        <a:t>Initial Reading fluency</a:t>
                      </a:r>
                      <a:endParaRPr lang="en-US" sz="2400" dirty="0"/>
                    </a:p>
                  </a:txBody>
                  <a:tcPr/>
                </a:tc>
                <a:tc>
                  <a:txBody>
                    <a:bodyPr/>
                    <a:lstStyle/>
                    <a:p>
                      <a:r>
                        <a:rPr lang="en-US" sz="2400" dirty="0" smtClean="0"/>
                        <a:t>60.3 words/min</a:t>
                      </a:r>
                      <a:endParaRPr lang="en-US" sz="2400" baseline="0" dirty="0" smtClean="0"/>
                    </a:p>
                    <a:p>
                      <a:r>
                        <a:rPr lang="en-US" sz="2400" baseline="0" dirty="0" smtClean="0"/>
                        <a:t>(16-108)</a:t>
                      </a:r>
                      <a:endParaRPr lang="en-US" sz="2400" dirty="0"/>
                    </a:p>
                  </a:txBody>
                  <a:tcPr/>
                </a:tc>
                <a:tc>
                  <a:txBody>
                    <a:bodyPr/>
                    <a:lstStyle/>
                    <a:p>
                      <a:r>
                        <a:rPr lang="en-US" sz="2400" dirty="0" smtClean="0"/>
                        <a:t>51.7 words/min</a:t>
                      </a:r>
                      <a:r>
                        <a:rPr lang="en-US" sz="2400" baseline="0" dirty="0" smtClean="0"/>
                        <a:t> </a:t>
                      </a:r>
                    </a:p>
                    <a:p>
                      <a:r>
                        <a:rPr lang="en-US" sz="2400" dirty="0" smtClean="0"/>
                        <a:t>(9-120)</a:t>
                      </a:r>
                      <a:endParaRPr lang="en-US" sz="2400" dirty="0"/>
                    </a:p>
                  </a:txBody>
                  <a:tcPr/>
                </a:tc>
              </a:tr>
              <a:tr h="953064">
                <a:tc>
                  <a:txBody>
                    <a:bodyPr/>
                    <a:lstStyle/>
                    <a:p>
                      <a:r>
                        <a:rPr lang="en-US" sz="2400" dirty="0" smtClean="0"/>
                        <a:t>Initial Reading comprehension</a:t>
                      </a:r>
                      <a:endParaRPr lang="en-US" sz="2400" dirty="0"/>
                    </a:p>
                  </a:txBody>
                  <a:tcPr/>
                </a:tc>
                <a:tc>
                  <a:txBody>
                    <a:bodyPr/>
                    <a:lstStyle/>
                    <a:p>
                      <a:r>
                        <a:rPr lang="en-US" sz="2400" dirty="0" smtClean="0"/>
                        <a:t>23.5 (6-40), Gates </a:t>
                      </a:r>
                      <a:r>
                        <a:rPr lang="en-US" sz="2400" dirty="0" err="1" smtClean="0"/>
                        <a:t>McGinitie</a:t>
                      </a:r>
                      <a:r>
                        <a:rPr lang="en-US" sz="2400" baseline="0" dirty="0" smtClean="0"/>
                        <a:t> </a:t>
                      </a:r>
                      <a:endParaRPr lang="en-US" sz="2400" dirty="0"/>
                    </a:p>
                  </a:txBody>
                  <a:tcPr/>
                </a:tc>
                <a:tc>
                  <a:txBody>
                    <a:bodyPr/>
                    <a:lstStyle/>
                    <a:p>
                      <a:r>
                        <a:rPr lang="en-US" sz="2400" dirty="0" smtClean="0"/>
                        <a:t>23.2</a:t>
                      </a:r>
                      <a:r>
                        <a:rPr lang="en-US" sz="2400" baseline="0" dirty="0" smtClean="0"/>
                        <a:t> (6-37), Gates </a:t>
                      </a:r>
                      <a:r>
                        <a:rPr lang="en-US" sz="2400" baseline="0" dirty="0" err="1" smtClean="0"/>
                        <a:t>McGinitie</a:t>
                      </a:r>
                      <a:endParaRPr lang="en-US" sz="2400" dirty="0"/>
                    </a:p>
                  </a:txBody>
                  <a:tcPr/>
                </a:tc>
              </a:tr>
            </a:tbl>
          </a:graphicData>
        </a:graphic>
      </p:graphicFrame>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71550" y="115888"/>
            <a:ext cx="7486650" cy="874712"/>
          </a:xfrm>
        </p:spPr>
        <p:txBody>
          <a:bodyPr/>
          <a:lstStyle/>
          <a:p>
            <a:r>
              <a:rPr lang="en-CA" dirty="0" smtClean="0"/>
              <a:t>Reading Measures</a:t>
            </a:r>
            <a:endParaRPr lang="en-US" dirty="0" smtClean="0"/>
          </a:p>
        </p:txBody>
      </p:sp>
      <p:sp>
        <p:nvSpPr>
          <p:cNvPr id="151555" name="Rectangle 3"/>
          <p:cNvSpPr>
            <a:spLocks noGrp="1" noChangeArrowheads="1"/>
          </p:cNvSpPr>
          <p:nvPr>
            <p:ph idx="1"/>
          </p:nvPr>
        </p:nvSpPr>
        <p:spPr>
          <a:xfrm>
            <a:off x="304800" y="1295400"/>
            <a:ext cx="8624917" cy="5062558"/>
          </a:xfrm>
        </p:spPr>
        <p:txBody>
          <a:bodyPr rtlCol="0">
            <a:normAutofit/>
          </a:bodyPr>
          <a:lstStyle/>
          <a:p>
            <a:pPr fontAlgn="auto">
              <a:lnSpc>
                <a:spcPct val="90000"/>
              </a:lnSpc>
              <a:spcAft>
                <a:spcPts val="0"/>
              </a:spcAft>
              <a:defRPr/>
            </a:pPr>
            <a:r>
              <a:rPr lang="en-US" dirty="0" smtClean="0"/>
              <a:t>[Gates-</a:t>
            </a:r>
            <a:r>
              <a:rPr lang="en-US" dirty="0" err="1" smtClean="0"/>
              <a:t>McGinitie</a:t>
            </a:r>
            <a:r>
              <a:rPr lang="en-US" dirty="0" smtClean="0"/>
              <a:t> Reading Test: </a:t>
            </a:r>
            <a:r>
              <a:rPr lang="en-US" sz="3000" dirty="0" smtClean="0"/>
              <a:t>Canadian standardized test of passage comprehension, normed with native speakers for grade level and time of year </a:t>
            </a:r>
            <a:r>
              <a:rPr lang="en-US" sz="2800" dirty="0" smtClean="0">
                <a:sym typeface="Wingdings" pitchFamily="2" charset="2"/>
              </a:rPr>
              <a:t>   ]</a:t>
            </a:r>
            <a:endParaRPr lang="en-US" sz="3000" dirty="0" smtClean="0"/>
          </a:p>
          <a:p>
            <a:pPr fontAlgn="auto">
              <a:lnSpc>
                <a:spcPct val="90000"/>
              </a:lnSpc>
              <a:spcAft>
                <a:spcPts val="0"/>
              </a:spcAft>
              <a:defRPr/>
            </a:pPr>
            <a:endParaRPr lang="en-CA" sz="1000" dirty="0"/>
          </a:p>
          <a:p>
            <a:pPr fontAlgn="auto">
              <a:lnSpc>
                <a:spcPct val="90000"/>
              </a:lnSpc>
              <a:spcAft>
                <a:spcPts val="0"/>
              </a:spcAft>
              <a:defRPr/>
            </a:pPr>
            <a:r>
              <a:rPr lang="en-CA" dirty="0" smtClean="0"/>
              <a:t>Dibels Fluency Measure: </a:t>
            </a:r>
            <a:r>
              <a:rPr lang="en-CA" sz="3000" dirty="0" smtClean="0"/>
              <a:t>wpm and </a:t>
            </a:r>
            <a:r>
              <a:rPr lang="en-CA" sz="3000" dirty="0" err="1" smtClean="0"/>
              <a:t>wpmc</a:t>
            </a:r>
            <a:r>
              <a:rPr lang="en-CA" sz="3000" dirty="0" smtClean="0"/>
              <a:t> on standardized test </a:t>
            </a:r>
            <a:r>
              <a:rPr lang="en-US" sz="2800" dirty="0" smtClean="0">
                <a:sym typeface="Wingdings" pitchFamily="2" charset="2"/>
              </a:rPr>
              <a:t>  </a:t>
            </a:r>
            <a:endParaRPr lang="en-US" sz="3000" dirty="0" smtClean="0"/>
          </a:p>
          <a:p>
            <a:pPr fontAlgn="auto">
              <a:lnSpc>
                <a:spcPct val="90000"/>
              </a:lnSpc>
              <a:spcAft>
                <a:spcPts val="0"/>
              </a:spcAft>
              <a:defRPr/>
            </a:pPr>
            <a:endParaRPr lang="en-US" sz="1000" dirty="0" smtClean="0"/>
          </a:p>
          <a:p>
            <a:pPr fontAlgn="auto">
              <a:lnSpc>
                <a:spcPct val="90000"/>
              </a:lnSpc>
              <a:spcAft>
                <a:spcPts val="0"/>
              </a:spcAft>
              <a:defRPr/>
            </a:pPr>
            <a:r>
              <a:rPr lang="en-US" dirty="0" smtClean="0"/>
              <a:t>grade levels of Reading Tutor materials assigned by the RT’s internal selection routine (based on fluency)</a:t>
            </a:r>
            <a:r>
              <a:rPr lang="en-US" dirty="0" smtClean="0">
                <a:sym typeface="Wingdings" pitchFamily="2" charset="2"/>
              </a:rPr>
              <a:t>   OR  </a:t>
            </a:r>
            <a:endParaRPr lang="en-US" dirty="0" smtClean="0"/>
          </a:p>
          <a:p>
            <a:pPr fontAlgn="auto">
              <a:lnSpc>
                <a:spcPct val="90000"/>
              </a:lnSpc>
              <a:spcAft>
                <a:spcPts val="0"/>
              </a:spcAft>
              <a:defRPr/>
            </a:pPr>
            <a:endParaRPr lang="en-US" sz="1000" dirty="0" smtClean="0"/>
          </a:p>
          <a:p>
            <a:pPr fontAlgn="auto">
              <a:lnSpc>
                <a:spcPct val="90000"/>
              </a:lnSpc>
              <a:spcAft>
                <a:spcPts val="0"/>
              </a:spcAft>
              <a:defRPr/>
            </a:pPr>
            <a:r>
              <a:rPr lang="en-US" dirty="0" smtClean="0"/>
              <a:t>Internal Reading Tutor measure of reading fluency:  words recognized by the RT’s speech analyzer per minute, averaged over one month </a:t>
            </a:r>
            <a:r>
              <a:rPr lang="en-US" dirty="0" smtClean="0">
                <a:sym typeface="Wingdings" pitchFamily="2" charset="2"/>
              </a:rPr>
              <a:t>  OR  </a:t>
            </a:r>
            <a:endParaRPr lang="en-US" dirty="0" smtClean="0"/>
          </a:p>
          <a:p>
            <a:pPr fontAlgn="auto">
              <a:lnSpc>
                <a:spcPct val="90000"/>
              </a:lnSpc>
              <a:spcAft>
                <a:spcPts val="0"/>
              </a:spcAft>
              <a:defRPr/>
            </a:pPr>
            <a:endParaRPr lang="en-US" dirty="0" smtClean="0"/>
          </a:p>
          <a:p>
            <a:pPr fontAlgn="auto">
              <a:lnSpc>
                <a:spcPct val="90000"/>
              </a:lnSpc>
              <a:spcAft>
                <a:spcPts val="0"/>
              </a:spcAft>
              <a:defRPr/>
            </a:pPr>
            <a:endParaRPr lang="en-US" dirty="0" smtClean="0"/>
          </a:p>
          <a:p>
            <a:pPr fontAlgn="auto">
              <a:lnSpc>
                <a:spcPct val="90000"/>
              </a:lnSpc>
              <a:spcAft>
                <a:spcPts val="0"/>
              </a:spcAft>
              <a:defRPr/>
            </a:pPr>
            <a:endParaRPr lang="en-US" dirty="0"/>
          </a:p>
        </p:txBody>
      </p:sp>
      <p:sp>
        <p:nvSpPr>
          <p:cNvPr id="5" name="Footer Placeholder 4"/>
          <p:cNvSpPr>
            <a:spLocks noGrp="1"/>
          </p:cNvSpPr>
          <p:nvPr>
            <p:ph type="ftr" sz="quarter" idx="12"/>
          </p:nvPr>
        </p:nvSpPr>
        <p:spPr>
          <a:xfrm>
            <a:off x="612648" y="6356350"/>
            <a:ext cx="3578352" cy="365760"/>
          </a:xfrm>
        </p:spPr>
        <p:txBody>
          <a:bodyPr/>
          <a:lstStyle/>
          <a:p>
            <a:pPr>
              <a:defRPr/>
            </a:pPr>
            <a:r>
              <a:rPr lang="en-US" dirty="0" smtClean="0"/>
              <a:t>16th European Conference on Reading, Braga</a:t>
            </a:r>
            <a:endParaRPr lang="en-US" dirty="0">
              <a:latin typeface="Times" charset="0"/>
            </a:endParaRPr>
          </a:p>
        </p:txBody>
      </p:sp>
      <p:sp>
        <p:nvSpPr>
          <p:cNvPr id="6" name="Slide Number Placeholder 5"/>
          <p:cNvSpPr>
            <a:spLocks noGrp="1"/>
          </p:cNvSpPr>
          <p:nvPr>
            <p:ph type="sldNum" sz="quarter" idx="11"/>
          </p:nvPr>
        </p:nvSpPr>
        <p:spPr>
          <a:xfrm>
            <a:off x="6019800" y="6356350"/>
            <a:ext cx="2133600" cy="365760"/>
          </a:xfrm>
        </p:spPr>
        <p:txBody>
          <a:bodyPr/>
          <a:lstStyle/>
          <a:p>
            <a:pPr>
              <a:defRPr/>
            </a:pPr>
            <a:fld id="{C3520B29-80A2-453E-85E3-D82ACE02210A}" type="slidenum">
              <a:rPr lang="en-US" smtClean="0"/>
              <a:pPr>
                <a:defRPr/>
              </a:pPr>
              <a:t>21</a:t>
            </a:fld>
            <a:endParaRPr lang="en-US" dirty="0">
              <a:latin typeface="Times" charset="0"/>
            </a:endParaRPr>
          </a:p>
        </p:txBody>
      </p:sp>
      <p:sp>
        <p:nvSpPr>
          <p:cNvPr id="33798" name="Text Box 5"/>
          <p:cNvSpPr txBox="1">
            <a:spLocks noChangeArrowheads="1"/>
          </p:cNvSpPr>
          <p:nvPr/>
        </p:nvSpPr>
        <p:spPr bwMode="auto">
          <a:xfrm>
            <a:off x="6496050" y="-1082675"/>
            <a:ext cx="184150" cy="366712"/>
          </a:xfrm>
          <a:prstGeom prst="rect">
            <a:avLst/>
          </a:prstGeom>
          <a:noFill/>
          <a:ln w="9525">
            <a:noFill/>
            <a:miter lim="800000"/>
            <a:headEnd/>
            <a:tailEnd/>
          </a:ln>
        </p:spPr>
        <p:txBody>
          <a:bodyPr wrap="none">
            <a:spAutoFit/>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fade">
                                      <p:cBhvr>
                                        <p:cTn id="7" dur="2000"/>
                                        <p:tgtEl>
                                          <p:spTgt spid="15155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1555">
                                            <p:txEl>
                                              <p:pRg st="2" end="2"/>
                                            </p:txEl>
                                          </p:spTgt>
                                        </p:tgtEl>
                                        <p:attrNameLst>
                                          <p:attrName>style.visibility</p:attrName>
                                        </p:attrNameLst>
                                      </p:cBhvr>
                                      <p:to>
                                        <p:strVal val="visible"/>
                                      </p:to>
                                    </p:set>
                                    <p:animEffect transition="in" filter="fade">
                                      <p:cBhvr>
                                        <p:cTn id="11" dur="2000"/>
                                        <p:tgtEl>
                                          <p:spTgt spid="151555">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51555">
                                            <p:txEl>
                                              <p:pRg st="4" end="4"/>
                                            </p:txEl>
                                          </p:spTgt>
                                        </p:tgtEl>
                                        <p:attrNameLst>
                                          <p:attrName>style.visibility</p:attrName>
                                        </p:attrNameLst>
                                      </p:cBhvr>
                                      <p:to>
                                        <p:strVal val="visible"/>
                                      </p:to>
                                    </p:set>
                                    <p:animEffect transition="in" filter="fade">
                                      <p:cBhvr>
                                        <p:cTn id="15" dur="2000"/>
                                        <p:tgtEl>
                                          <p:spTgt spid="151555">
                                            <p:txEl>
                                              <p:pRg st="4" end="4"/>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51555">
                                            <p:txEl>
                                              <p:pRg st="6" end="6"/>
                                            </p:txEl>
                                          </p:spTgt>
                                        </p:tgtEl>
                                        <p:attrNameLst>
                                          <p:attrName>style.visibility</p:attrName>
                                        </p:attrNameLst>
                                      </p:cBhvr>
                                      <p:to>
                                        <p:strVal val="visible"/>
                                      </p:to>
                                    </p:set>
                                    <p:animEffect transition="in" filter="fade">
                                      <p:cBhvr>
                                        <p:cTn id="19" dur="2000"/>
                                        <p:tgtEl>
                                          <p:spTgt spid="151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333375"/>
            <a:ext cx="8135937" cy="809625"/>
          </a:xfrm>
        </p:spPr>
        <p:txBody>
          <a:bodyPr/>
          <a:lstStyle/>
          <a:p>
            <a:r>
              <a:rPr lang="en-US" dirty="0" smtClean="0"/>
              <a:t>PROCEDURE: Reading Gains</a:t>
            </a:r>
            <a:endParaRPr lang="en-CA" dirty="0" smtClean="0"/>
          </a:p>
        </p:txBody>
      </p:sp>
      <p:sp>
        <p:nvSpPr>
          <p:cNvPr id="62467" name="Rectangle 3"/>
          <p:cNvSpPr>
            <a:spLocks noGrp="1" noChangeArrowheads="1"/>
          </p:cNvSpPr>
          <p:nvPr>
            <p:ph idx="1"/>
          </p:nvPr>
        </p:nvSpPr>
        <p:spPr>
          <a:xfrm>
            <a:off x="468313" y="1857364"/>
            <a:ext cx="8296275" cy="4510099"/>
          </a:xfrm>
        </p:spPr>
        <p:txBody>
          <a:bodyPr/>
          <a:lstStyle/>
          <a:p>
            <a:pPr>
              <a:lnSpc>
                <a:spcPct val="90000"/>
              </a:lnSpc>
            </a:pPr>
            <a:r>
              <a:rPr lang="en-US" sz="2800" dirty="0" smtClean="0"/>
              <a:t>Objective was 20-25 minutes daily practice,  4 days per week on The Reading Tutor for  </a:t>
            </a:r>
            <a:r>
              <a:rPr lang="en-US" sz="2800" dirty="0" smtClean="0"/>
              <a:t>~4 </a:t>
            </a:r>
            <a:r>
              <a:rPr lang="en-US" sz="2800" dirty="0" smtClean="0"/>
              <a:t>months. </a:t>
            </a:r>
          </a:p>
          <a:p>
            <a:pPr>
              <a:lnSpc>
                <a:spcPct val="90000"/>
              </a:lnSpc>
            </a:pPr>
            <a:r>
              <a:rPr lang="en-US" sz="2800" dirty="0" smtClean="0"/>
              <a:t>Actual values exceeded this objective:</a:t>
            </a:r>
          </a:p>
          <a:p>
            <a:pPr lvl="2">
              <a:lnSpc>
                <a:spcPct val="90000"/>
              </a:lnSpc>
            </a:pPr>
            <a:r>
              <a:rPr lang="en-US" sz="2200" i="1" dirty="0" smtClean="0"/>
              <a:t>Group 1:</a:t>
            </a:r>
            <a:r>
              <a:rPr lang="en-US" sz="2200" dirty="0" smtClean="0"/>
              <a:t> </a:t>
            </a:r>
          </a:p>
          <a:p>
            <a:pPr lvl="3">
              <a:lnSpc>
                <a:spcPct val="90000"/>
              </a:lnSpc>
            </a:pPr>
            <a:r>
              <a:rPr lang="en-US" sz="2200" dirty="0" smtClean="0"/>
              <a:t>52.0 days (min 40, max 61 days), </a:t>
            </a:r>
          </a:p>
          <a:p>
            <a:pPr lvl="3">
              <a:lnSpc>
                <a:spcPct val="90000"/>
              </a:lnSpc>
            </a:pPr>
            <a:r>
              <a:rPr lang="en-US" sz="2200" dirty="0" smtClean="0"/>
              <a:t>19.9 hours (min 14.0, max 29.8 hrs)</a:t>
            </a:r>
          </a:p>
          <a:p>
            <a:pPr lvl="2">
              <a:lnSpc>
                <a:spcPct val="90000"/>
              </a:lnSpc>
            </a:pPr>
            <a:r>
              <a:rPr lang="en-US" sz="2200" i="1" dirty="0" smtClean="0"/>
              <a:t>Group 2:</a:t>
            </a:r>
          </a:p>
          <a:p>
            <a:pPr lvl="3">
              <a:lnSpc>
                <a:spcPct val="90000"/>
              </a:lnSpc>
            </a:pPr>
            <a:r>
              <a:rPr lang="en-US" sz="2200" dirty="0" smtClean="0"/>
              <a:t>51.3 days (min 32, max 64 days),</a:t>
            </a:r>
          </a:p>
          <a:p>
            <a:pPr lvl="3">
              <a:lnSpc>
                <a:spcPct val="90000"/>
              </a:lnSpc>
            </a:pPr>
            <a:r>
              <a:rPr lang="en-US" sz="2200" dirty="0" smtClean="0"/>
              <a:t>19.3 hours (min 11.0, max 28.3 hours)</a:t>
            </a:r>
          </a:p>
          <a:p>
            <a:pPr>
              <a:lnSpc>
                <a:spcPct val="90000"/>
              </a:lnSpc>
              <a:buFont typeface="Arial" pitchFamily="34" charset="0"/>
              <a:buNone/>
            </a:pPr>
            <a:endParaRPr lang="en-US" dirty="0" smtClean="0">
              <a:sym typeface="Wingdings" pitchFamily="2" charset="2"/>
            </a:endParaRPr>
          </a:p>
          <a:p>
            <a:pPr>
              <a:lnSpc>
                <a:spcPct val="90000"/>
              </a:lnSpc>
              <a:buFont typeface="Arial" pitchFamily="34" charset="0"/>
              <a:buNone/>
            </a:pPr>
            <a:endParaRPr lang="en-US" dirty="0" smtClean="0">
              <a:sym typeface="Wingdings" pitchFamily="2" charset="2"/>
            </a:endParaRPr>
          </a:p>
        </p:txBody>
      </p:sp>
      <p:sp>
        <p:nvSpPr>
          <p:cNvPr id="4" name="Footer Placeholder 4"/>
          <p:cNvSpPr>
            <a:spLocks noGrp="1"/>
          </p:cNvSpPr>
          <p:nvPr>
            <p:ph type="ftr" sz="quarter" idx="12"/>
          </p:nvPr>
        </p:nvSpPr>
        <p:spPr>
          <a:xfrm>
            <a:off x="612648" y="6356350"/>
            <a:ext cx="3959352" cy="365760"/>
          </a:xfrm>
        </p:spPr>
        <p:txBody>
          <a:bodyPr/>
          <a:lstStyle/>
          <a:p>
            <a:pPr>
              <a:defRPr/>
            </a:pPr>
            <a:r>
              <a:rPr lang="en-US" dirty="0" smtClean="0"/>
              <a:t>16th European Conference on Reading, Braga</a:t>
            </a:r>
            <a:endParaRPr lang="en-US" dirty="0">
              <a:latin typeface="Times" charset="0"/>
            </a:endParaRPr>
          </a:p>
        </p:txBody>
      </p:sp>
      <p:sp>
        <p:nvSpPr>
          <p:cNvPr id="5" name="Slide Number Placeholder 5"/>
          <p:cNvSpPr>
            <a:spLocks noGrp="1"/>
          </p:cNvSpPr>
          <p:nvPr>
            <p:ph type="sldNum" sz="quarter" idx="11"/>
          </p:nvPr>
        </p:nvSpPr>
        <p:spPr>
          <a:xfrm>
            <a:off x="5791200" y="6356350"/>
            <a:ext cx="2362200" cy="365760"/>
          </a:xfrm>
        </p:spPr>
        <p:txBody>
          <a:bodyPr/>
          <a:lstStyle/>
          <a:p>
            <a:pPr>
              <a:defRPr/>
            </a:pPr>
            <a:fld id="{95755518-6BC8-4041-BD1B-804B42D1FA66}" type="slidenum">
              <a:rPr lang="en-US"/>
              <a:pPr>
                <a:defRPr/>
              </a:pPr>
              <a:t>22</a:t>
            </a:fld>
            <a:endParaRPr lang="en-US" dirty="0">
              <a:latin typeface="Times" charset="0"/>
            </a:endParaRPr>
          </a:p>
        </p:txBody>
      </p:sp>
      <p:pic>
        <p:nvPicPr>
          <p:cNvPr id="318466" name="Picture 2" descr="C:\Documents and Settings\Ken\Local Settings\Temporary Internet Files\Content.IE5\4PGDQJKT\MCj03121660000[1].wmf"/>
          <p:cNvPicPr>
            <a:picLocks noChangeAspect="1" noChangeArrowheads="1"/>
          </p:cNvPicPr>
          <p:nvPr/>
        </p:nvPicPr>
        <p:blipFill>
          <a:blip r:embed="rId3" cstate="print"/>
          <a:srcRect/>
          <a:stretch>
            <a:fillRect/>
          </a:stretch>
        </p:blipFill>
        <p:spPr bwMode="auto">
          <a:xfrm>
            <a:off x="6324600" y="3276600"/>
            <a:ext cx="1816913" cy="1848917"/>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Effect transition="in" filter="fade">
                                      <p:cBhvr>
                                        <p:cTn id="7" dur="3000"/>
                                        <p:tgtEl>
                                          <p:spTgt spid="6246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2467">
                                            <p:txEl>
                                              <p:pRg st="3" end="3"/>
                                            </p:txEl>
                                          </p:spTgt>
                                        </p:tgtEl>
                                        <p:attrNameLst>
                                          <p:attrName>style.visibility</p:attrName>
                                        </p:attrNameLst>
                                      </p:cBhvr>
                                      <p:to>
                                        <p:strVal val="visible"/>
                                      </p:to>
                                    </p:set>
                                    <p:animEffect transition="in" filter="fade">
                                      <p:cBhvr>
                                        <p:cTn id="10" dur="2000"/>
                                        <p:tgtEl>
                                          <p:spTgt spid="6246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2467">
                                            <p:txEl>
                                              <p:pRg st="4" end="4"/>
                                            </p:txEl>
                                          </p:spTgt>
                                        </p:tgtEl>
                                        <p:attrNameLst>
                                          <p:attrName>style.visibility</p:attrName>
                                        </p:attrNameLst>
                                      </p:cBhvr>
                                      <p:to>
                                        <p:strVal val="visible"/>
                                      </p:to>
                                    </p:set>
                                    <p:animEffect transition="in" filter="fade">
                                      <p:cBhvr>
                                        <p:cTn id="13" dur="2000"/>
                                        <p:tgtEl>
                                          <p:spTgt spid="6246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2467">
                                            <p:txEl>
                                              <p:pRg st="5" end="5"/>
                                            </p:txEl>
                                          </p:spTgt>
                                        </p:tgtEl>
                                        <p:attrNameLst>
                                          <p:attrName>style.visibility</p:attrName>
                                        </p:attrNameLst>
                                      </p:cBhvr>
                                      <p:to>
                                        <p:strVal val="visible"/>
                                      </p:to>
                                    </p:set>
                                    <p:animEffect transition="in" filter="fade">
                                      <p:cBhvr>
                                        <p:cTn id="16" dur="2000"/>
                                        <p:tgtEl>
                                          <p:spTgt spid="62467">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2467">
                                            <p:txEl>
                                              <p:pRg st="6" end="6"/>
                                            </p:txEl>
                                          </p:spTgt>
                                        </p:tgtEl>
                                        <p:attrNameLst>
                                          <p:attrName>style.visibility</p:attrName>
                                        </p:attrNameLst>
                                      </p:cBhvr>
                                      <p:to>
                                        <p:strVal val="visible"/>
                                      </p:to>
                                    </p:set>
                                    <p:animEffect transition="in" filter="fade">
                                      <p:cBhvr>
                                        <p:cTn id="19" dur="2000"/>
                                        <p:tgtEl>
                                          <p:spTgt spid="62467">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2467">
                                            <p:txEl>
                                              <p:pRg st="7" end="7"/>
                                            </p:txEl>
                                          </p:spTgt>
                                        </p:tgtEl>
                                        <p:attrNameLst>
                                          <p:attrName>style.visibility</p:attrName>
                                        </p:attrNameLst>
                                      </p:cBhvr>
                                      <p:to>
                                        <p:strVal val="visible"/>
                                      </p:to>
                                    </p:set>
                                    <p:animEffect transition="in" filter="fade">
                                      <p:cBhvr>
                                        <p:cTn id="22" dur="2000"/>
                                        <p:tgtEl>
                                          <p:spTgt spid="6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2675"/>
          </a:xfrm>
        </p:spPr>
        <p:txBody>
          <a:bodyPr rtlCol="0">
            <a:normAutofit/>
          </a:bodyPr>
          <a:lstStyle/>
          <a:p>
            <a:pPr fontAlgn="auto">
              <a:spcAft>
                <a:spcPts val="0"/>
              </a:spcAft>
              <a:defRPr/>
            </a:pPr>
            <a:r>
              <a:rPr lang="en-US" sz="3000" dirty="0" smtClean="0"/>
              <a:t>Internally measured fluency gains, </a:t>
            </a:r>
            <a:br>
              <a:rPr lang="en-US" sz="3000" dirty="0" smtClean="0"/>
            </a:br>
            <a:r>
              <a:rPr lang="en-US" sz="3000" dirty="0" smtClean="0"/>
              <a:t>start to finish of each RT treatment (4 mo)</a:t>
            </a:r>
            <a:endParaRPr lang="en-US" sz="3000" dirty="0"/>
          </a:p>
        </p:txBody>
      </p:sp>
      <p:sp>
        <p:nvSpPr>
          <p:cNvPr id="4" name="Slide Number Placeholder 3"/>
          <p:cNvSpPr>
            <a:spLocks noGrp="1"/>
          </p:cNvSpPr>
          <p:nvPr>
            <p:ph type="sldNum" sz="quarter" idx="12"/>
          </p:nvPr>
        </p:nvSpPr>
        <p:spPr/>
        <p:txBody>
          <a:bodyPr/>
          <a:lstStyle/>
          <a:p>
            <a:pPr>
              <a:defRPr/>
            </a:pPr>
            <a:fld id="{2D48CF7F-51D1-413D-B65F-13E46427FE42}" type="slidenum">
              <a:rPr lang="en-US"/>
              <a:pPr>
                <a:defRPr/>
              </a:pPr>
              <a:t>23</a:t>
            </a:fld>
            <a:endParaRPr lang="en-US">
              <a:latin typeface="Times" charset="0"/>
            </a:endParaRPr>
          </a:p>
        </p:txBody>
      </p:sp>
      <p:pic>
        <p:nvPicPr>
          <p:cNvPr id="36869" name="Picture 1"/>
          <p:cNvPicPr>
            <a:picLocks noGrp="1" noChangeAspect="1" noChangeArrowheads="1"/>
          </p:cNvPicPr>
          <p:nvPr>
            <p:ph sz="quarter" idx="1"/>
          </p:nvPr>
        </p:nvPicPr>
        <p:blipFill>
          <a:blip r:embed="rId3" cstate="print"/>
          <a:stretch>
            <a:fillRect/>
          </a:stretch>
        </p:blipFill>
        <p:spPr>
          <a:xfrm>
            <a:off x="2562225" y="1296987"/>
            <a:ext cx="5972175" cy="4781550"/>
          </a:xfrm>
          <a:noFill/>
        </p:spPr>
      </p:pic>
      <p:sp>
        <p:nvSpPr>
          <p:cNvPr id="36870" name="TextBox 6"/>
          <p:cNvSpPr txBox="1">
            <a:spLocks noChangeArrowheads="1"/>
          </p:cNvSpPr>
          <p:nvPr/>
        </p:nvSpPr>
        <p:spPr bwMode="auto">
          <a:xfrm>
            <a:off x="500063" y="2146280"/>
            <a:ext cx="2071687" cy="3139321"/>
          </a:xfrm>
          <a:prstGeom prst="rect">
            <a:avLst/>
          </a:prstGeom>
          <a:noFill/>
          <a:ln w="9525">
            <a:solidFill>
              <a:schemeClr val="accent1"/>
            </a:solidFill>
            <a:miter lim="800000"/>
            <a:headEnd/>
            <a:tailEnd/>
          </a:ln>
        </p:spPr>
        <p:txBody>
          <a:bodyPr wrap="square">
            <a:spAutoFit/>
          </a:bodyPr>
          <a:lstStyle/>
          <a:p>
            <a:r>
              <a:rPr lang="en-US" dirty="0"/>
              <a:t>Main effect of time (start, finish), F=4.92 (1,34), p=.03, effect size </a:t>
            </a:r>
            <a:r>
              <a:rPr lang="en-US" dirty="0" smtClean="0"/>
              <a:t>=.</a:t>
            </a:r>
            <a:r>
              <a:rPr lang="en-US" dirty="0"/>
              <a:t>126.</a:t>
            </a:r>
          </a:p>
          <a:p>
            <a:endParaRPr lang="en-US" dirty="0"/>
          </a:p>
          <a:p>
            <a:r>
              <a:rPr lang="en-US" dirty="0" smtClean="0"/>
              <a:t>A small order of treatment advantage/fall </a:t>
            </a:r>
            <a:r>
              <a:rPr lang="en-US" dirty="0" err="1" smtClean="0"/>
              <a:t>vs</a:t>
            </a:r>
            <a:r>
              <a:rPr lang="en-US" dirty="0" smtClean="0"/>
              <a:t> spring.  </a:t>
            </a:r>
          </a:p>
          <a:p>
            <a:r>
              <a:rPr lang="en-US" dirty="0" smtClean="0"/>
              <a:t>Effect size =.03</a:t>
            </a:r>
          </a:p>
          <a:p>
            <a:endParaRPr lang="en-US" dirty="0"/>
          </a:p>
        </p:txBody>
      </p:sp>
      <p:sp>
        <p:nvSpPr>
          <p:cNvPr id="6" name="Footer Placeholder 5"/>
          <p:cNvSpPr>
            <a:spLocks noGrp="1"/>
          </p:cNvSpPr>
          <p:nvPr>
            <p:ph type="ftr" sz="quarter" idx="11"/>
          </p:nvPr>
        </p:nvSpPr>
        <p:spPr/>
        <p:txBody>
          <a:bodyPr/>
          <a:lstStyle/>
          <a:p>
            <a:r>
              <a:rPr lang="en-US" dirty="0"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fade">
                                      <p:cBhvr>
                                        <p:cTn id="7" dur="30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54112"/>
          </a:xfrm>
        </p:spPr>
        <p:txBody>
          <a:bodyPr rtlCol="0">
            <a:normAutofit/>
          </a:bodyPr>
          <a:lstStyle/>
          <a:p>
            <a:pPr fontAlgn="auto">
              <a:spcAft>
                <a:spcPts val="0"/>
              </a:spcAft>
              <a:defRPr/>
            </a:pPr>
            <a:r>
              <a:rPr lang="en-US" dirty="0" smtClean="0"/>
              <a:t>Grade level gains within RT materials, </a:t>
            </a:r>
            <a:br>
              <a:rPr lang="en-US" dirty="0" smtClean="0"/>
            </a:br>
            <a:r>
              <a:rPr lang="en-US" dirty="0" smtClean="0"/>
              <a:t>start, finish of each RT treatment (4 mo) </a:t>
            </a:r>
            <a:endParaRPr lang="en-US" dirty="0"/>
          </a:p>
        </p:txBody>
      </p:sp>
      <p:sp>
        <p:nvSpPr>
          <p:cNvPr id="4" name="Slide Number Placeholder 3"/>
          <p:cNvSpPr>
            <a:spLocks noGrp="1"/>
          </p:cNvSpPr>
          <p:nvPr>
            <p:ph type="sldNum" sz="quarter" idx="12"/>
          </p:nvPr>
        </p:nvSpPr>
        <p:spPr/>
        <p:txBody>
          <a:bodyPr/>
          <a:lstStyle/>
          <a:p>
            <a:pPr>
              <a:defRPr/>
            </a:pPr>
            <a:fld id="{20355F62-EFAA-46DC-AD1F-14DA479EE79C}" type="slidenum">
              <a:rPr lang="en-US"/>
              <a:pPr>
                <a:defRPr/>
              </a:pPr>
              <a:t>24</a:t>
            </a:fld>
            <a:endParaRPr lang="en-US">
              <a:latin typeface="Times" charset="0"/>
            </a:endParaRPr>
          </a:p>
        </p:txBody>
      </p:sp>
      <p:pic>
        <p:nvPicPr>
          <p:cNvPr id="38917" name="Picture 1"/>
          <p:cNvPicPr>
            <a:picLocks noGrp="1" noChangeAspect="1" noChangeArrowheads="1"/>
          </p:cNvPicPr>
          <p:nvPr>
            <p:ph sz="quarter" idx="1"/>
          </p:nvPr>
        </p:nvPicPr>
        <p:blipFill>
          <a:blip r:embed="rId3" cstate="print"/>
          <a:stretch>
            <a:fillRect/>
          </a:stretch>
        </p:blipFill>
        <p:spPr>
          <a:xfrm>
            <a:off x="2590800" y="1296987"/>
            <a:ext cx="5972175" cy="4781550"/>
          </a:xfrm>
          <a:noFill/>
        </p:spPr>
      </p:pic>
      <p:sp>
        <p:nvSpPr>
          <p:cNvPr id="38918" name="TextBox 6"/>
          <p:cNvSpPr txBox="1">
            <a:spLocks noChangeArrowheads="1"/>
          </p:cNvSpPr>
          <p:nvPr/>
        </p:nvSpPr>
        <p:spPr bwMode="auto">
          <a:xfrm>
            <a:off x="357188" y="2194679"/>
            <a:ext cx="2233612" cy="3139321"/>
          </a:xfrm>
          <a:prstGeom prst="rect">
            <a:avLst/>
          </a:prstGeom>
          <a:noFill/>
          <a:ln w="9525">
            <a:solidFill>
              <a:schemeClr val="accent1"/>
            </a:solidFill>
            <a:miter lim="800000"/>
            <a:headEnd/>
            <a:tailEnd/>
          </a:ln>
        </p:spPr>
        <p:txBody>
          <a:bodyPr wrap="square">
            <a:spAutoFit/>
          </a:bodyPr>
          <a:lstStyle/>
          <a:p>
            <a:r>
              <a:rPr lang="en-US" dirty="0"/>
              <a:t>Main effect of Time </a:t>
            </a:r>
            <a:r>
              <a:rPr lang="en-US" dirty="0" smtClean="0"/>
              <a:t>, F=72.55 </a:t>
            </a:r>
            <a:r>
              <a:rPr lang="en-US" dirty="0"/>
              <a:t>(1, 34), p=.000, </a:t>
            </a:r>
            <a:endParaRPr lang="en-US" dirty="0" smtClean="0"/>
          </a:p>
          <a:p>
            <a:r>
              <a:rPr lang="en-US" dirty="0" smtClean="0"/>
              <a:t>effect </a:t>
            </a:r>
            <a:r>
              <a:rPr lang="en-US" dirty="0"/>
              <a:t>size .681</a:t>
            </a:r>
            <a:r>
              <a:rPr lang="en-US" dirty="0" smtClean="0"/>
              <a:t>. One year’s gain in four months.</a:t>
            </a:r>
            <a:endParaRPr lang="en-US" dirty="0"/>
          </a:p>
          <a:p>
            <a:endParaRPr lang="en-US" dirty="0"/>
          </a:p>
          <a:p>
            <a:r>
              <a:rPr lang="en-US" dirty="0"/>
              <a:t>No effects of Group were </a:t>
            </a:r>
            <a:r>
              <a:rPr lang="en-US" dirty="0" smtClean="0"/>
              <a:t>found, i.e., no treatment order advantage.</a:t>
            </a:r>
            <a:endParaRPr lang="en-US" dirty="0"/>
          </a:p>
        </p:txBody>
      </p:sp>
      <p:sp>
        <p:nvSpPr>
          <p:cNvPr id="6" name="Footer Placeholder 5"/>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2000"/>
                                        <p:tgtEl>
                                          <p:spTgt spid="389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8"/>
                                        </p:tgtEl>
                                        <p:attrNameLst>
                                          <p:attrName>style.visibility</p:attrName>
                                        </p:attrNameLst>
                                      </p:cBhvr>
                                      <p:to>
                                        <p:strVal val="visible"/>
                                      </p:to>
                                    </p:set>
                                    <p:animEffect transition="in" filter="fade">
                                      <p:cBhvr>
                                        <p:cTn id="10" dur="20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CA" dirty="0" smtClean="0"/>
              <a:t>Working Hypothesis for comparisons of reading gains across treatment conditions</a:t>
            </a:r>
            <a:endParaRPr lang="en-US" dirty="0" smtClean="0"/>
          </a:p>
        </p:txBody>
      </p:sp>
      <p:sp>
        <p:nvSpPr>
          <p:cNvPr id="4" name="Slide Number Placeholder 3"/>
          <p:cNvSpPr>
            <a:spLocks noGrp="1"/>
          </p:cNvSpPr>
          <p:nvPr>
            <p:ph type="sldNum" sz="quarter" idx="12"/>
          </p:nvPr>
        </p:nvSpPr>
        <p:spPr/>
        <p:txBody>
          <a:bodyPr/>
          <a:lstStyle/>
          <a:p>
            <a:pPr>
              <a:defRPr/>
            </a:pPr>
            <a:fld id="{34946FBB-A370-444B-936F-17CAA937A354}" type="slidenum">
              <a:rPr lang="en-US"/>
              <a:pPr>
                <a:defRPr/>
              </a:pPr>
              <a:t>25</a:t>
            </a:fld>
            <a:endParaRPr lang="en-US" dirty="0">
              <a:latin typeface="Times" charset="0"/>
            </a:endParaRPr>
          </a:p>
        </p:txBody>
      </p:sp>
      <p:sp>
        <p:nvSpPr>
          <p:cNvPr id="35843" name="Content Placeholder 2"/>
          <p:cNvSpPr>
            <a:spLocks noGrp="1"/>
          </p:cNvSpPr>
          <p:nvPr>
            <p:ph sz="quarter" idx="1"/>
          </p:nvPr>
        </p:nvSpPr>
        <p:spPr>
          <a:xfrm>
            <a:off x="457200" y="1357313"/>
            <a:ext cx="8229600" cy="4525962"/>
          </a:xfrm>
          <a:ln w="6350">
            <a:solidFill>
              <a:schemeClr val="accent1"/>
            </a:solidFill>
          </a:ln>
        </p:spPr>
        <p:txBody>
          <a:bodyPr/>
          <a:lstStyle/>
          <a:p>
            <a:r>
              <a:rPr lang="en-CA" i="1" dirty="0" smtClean="0"/>
              <a:t>The Reading Tutor</a:t>
            </a:r>
            <a:r>
              <a:rPr lang="en-CA" dirty="0" smtClean="0"/>
              <a:t> (RT) will be associated with greater gains in reading proficiency (fluency, comprehension) and positive gains in attitudes over time:</a:t>
            </a:r>
          </a:p>
        </p:txBody>
      </p:sp>
      <p:sp>
        <p:nvSpPr>
          <p:cNvPr id="8" name="Parallelogram 7"/>
          <p:cNvSpPr/>
          <p:nvPr/>
        </p:nvSpPr>
        <p:spPr>
          <a:xfrm rot="21392512">
            <a:off x="2201863" y="3429000"/>
            <a:ext cx="4789487" cy="1912938"/>
          </a:xfrm>
          <a:prstGeom prst="parallelogram">
            <a:avLst>
              <a:gd name="adj" fmla="val 10566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p:cNvSpPr txBox="1">
            <a:spLocks noChangeArrowheads="1"/>
          </p:cNvSpPr>
          <p:nvPr/>
        </p:nvSpPr>
        <p:spPr bwMode="auto">
          <a:xfrm>
            <a:off x="1357313" y="5286375"/>
            <a:ext cx="1143000" cy="369888"/>
          </a:xfrm>
          <a:prstGeom prst="rect">
            <a:avLst/>
          </a:prstGeom>
          <a:noFill/>
          <a:ln w="9525">
            <a:noFill/>
            <a:miter lim="800000"/>
            <a:headEnd/>
            <a:tailEnd/>
          </a:ln>
        </p:spPr>
        <p:txBody>
          <a:bodyPr>
            <a:spAutoFit/>
          </a:bodyPr>
          <a:lstStyle/>
          <a:p>
            <a:r>
              <a:rPr lang="en-CA" i="1" dirty="0">
                <a:solidFill>
                  <a:srgbClr val="FF0000"/>
                </a:solidFill>
              </a:rPr>
              <a:t>START</a:t>
            </a:r>
            <a:endParaRPr lang="en-US" i="1" dirty="0">
              <a:solidFill>
                <a:srgbClr val="FF0000"/>
              </a:solidFill>
            </a:endParaRPr>
          </a:p>
        </p:txBody>
      </p:sp>
      <p:sp>
        <p:nvSpPr>
          <p:cNvPr id="11" name="TextBox 10"/>
          <p:cNvSpPr txBox="1">
            <a:spLocks noChangeArrowheads="1"/>
          </p:cNvSpPr>
          <p:nvPr/>
        </p:nvSpPr>
        <p:spPr bwMode="auto">
          <a:xfrm>
            <a:off x="6929438" y="3071813"/>
            <a:ext cx="1143000" cy="369887"/>
          </a:xfrm>
          <a:prstGeom prst="rect">
            <a:avLst/>
          </a:prstGeom>
          <a:noFill/>
          <a:ln w="9525">
            <a:noFill/>
            <a:miter lim="800000"/>
            <a:headEnd/>
            <a:tailEnd/>
          </a:ln>
        </p:spPr>
        <p:txBody>
          <a:bodyPr>
            <a:spAutoFit/>
          </a:bodyPr>
          <a:lstStyle/>
          <a:p>
            <a:r>
              <a:rPr lang="en-CA" i="1" dirty="0">
                <a:solidFill>
                  <a:srgbClr val="FF0000"/>
                </a:solidFill>
              </a:rPr>
              <a:t>FINISH</a:t>
            </a:r>
            <a:endParaRPr lang="en-US" i="1" dirty="0">
              <a:solidFill>
                <a:srgbClr val="FF0000"/>
              </a:solidFill>
            </a:endParaRPr>
          </a:p>
        </p:txBody>
      </p:sp>
      <p:sp>
        <p:nvSpPr>
          <p:cNvPr id="12" name="TextBox 11"/>
          <p:cNvSpPr txBox="1">
            <a:spLocks noChangeArrowheads="1"/>
          </p:cNvSpPr>
          <p:nvPr/>
        </p:nvSpPr>
        <p:spPr bwMode="auto">
          <a:xfrm rot="-2836762">
            <a:off x="1819372" y="4080916"/>
            <a:ext cx="2299821" cy="461963"/>
          </a:xfrm>
          <a:prstGeom prst="rect">
            <a:avLst/>
          </a:prstGeom>
          <a:noFill/>
          <a:ln w="9525">
            <a:noFill/>
            <a:miter lim="800000"/>
            <a:headEnd/>
            <a:tailEnd/>
          </a:ln>
        </p:spPr>
        <p:txBody>
          <a:bodyPr wrap="square">
            <a:spAutoFit/>
          </a:bodyPr>
          <a:lstStyle/>
          <a:p>
            <a:r>
              <a:rPr lang="en-CA" sz="2400" dirty="0"/>
              <a:t> </a:t>
            </a:r>
            <a:r>
              <a:rPr lang="en-CA" sz="1600" b="1" dirty="0"/>
              <a:t>CLASSROOM</a:t>
            </a:r>
            <a:r>
              <a:rPr lang="en-CA" sz="1600" dirty="0"/>
              <a:t>+ </a:t>
            </a:r>
            <a:r>
              <a:rPr lang="en-CA" sz="1600" b="1" dirty="0"/>
              <a:t>RT</a:t>
            </a:r>
            <a:endParaRPr lang="en-US" sz="1600" b="1" dirty="0"/>
          </a:p>
        </p:txBody>
      </p:sp>
      <p:sp>
        <p:nvSpPr>
          <p:cNvPr id="14" name="TextBox 13"/>
          <p:cNvSpPr txBox="1">
            <a:spLocks noChangeArrowheads="1"/>
          </p:cNvSpPr>
          <p:nvPr/>
        </p:nvSpPr>
        <p:spPr bwMode="auto">
          <a:xfrm rot="-3018204">
            <a:off x="5207321" y="4324291"/>
            <a:ext cx="2085225" cy="338554"/>
          </a:xfrm>
          <a:prstGeom prst="rect">
            <a:avLst/>
          </a:prstGeom>
          <a:noFill/>
          <a:ln w="9525">
            <a:noFill/>
            <a:miter lim="800000"/>
            <a:headEnd/>
            <a:tailEnd/>
          </a:ln>
        </p:spPr>
        <p:txBody>
          <a:bodyPr wrap="square">
            <a:spAutoFit/>
          </a:bodyPr>
          <a:lstStyle/>
          <a:p>
            <a:r>
              <a:rPr lang="en-CA" sz="1600" b="1" dirty="0" smtClean="0"/>
              <a:t>CLASSROOM </a:t>
            </a:r>
            <a:r>
              <a:rPr lang="en-CA" sz="1600" b="1" dirty="0"/>
              <a:t>+RT</a:t>
            </a:r>
            <a:endParaRPr lang="en-US" sz="1600" b="1" dirty="0"/>
          </a:p>
        </p:txBody>
      </p:sp>
      <p:sp>
        <p:nvSpPr>
          <p:cNvPr id="13" name="TextBox 12"/>
          <p:cNvSpPr txBox="1">
            <a:spLocks noChangeArrowheads="1"/>
          </p:cNvSpPr>
          <p:nvPr/>
        </p:nvSpPr>
        <p:spPr bwMode="auto">
          <a:xfrm rot="-181936">
            <a:off x="4432300" y="3081338"/>
            <a:ext cx="2211388" cy="307975"/>
          </a:xfrm>
          <a:prstGeom prst="rect">
            <a:avLst/>
          </a:prstGeom>
          <a:noFill/>
          <a:ln w="9525">
            <a:noFill/>
            <a:miter lim="800000"/>
            <a:headEnd/>
            <a:tailEnd/>
          </a:ln>
        </p:spPr>
        <p:txBody>
          <a:bodyPr>
            <a:spAutoFit/>
          </a:bodyPr>
          <a:lstStyle/>
          <a:p>
            <a:r>
              <a:rPr lang="en-US" sz="1400" b="1" dirty="0" smtClean="0"/>
              <a:t>CLASSROOM ONLY</a:t>
            </a:r>
            <a:endParaRPr lang="en-US" sz="1400" b="1" dirty="0"/>
          </a:p>
        </p:txBody>
      </p:sp>
      <p:sp>
        <p:nvSpPr>
          <p:cNvPr id="15" name="TextBox 14"/>
          <p:cNvSpPr txBox="1">
            <a:spLocks noChangeArrowheads="1"/>
          </p:cNvSpPr>
          <p:nvPr/>
        </p:nvSpPr>
        <p:spPr bwMode="auto">
          <a:xfrm rot="-182628">
            <a:off x="2786063" y="5419725"/>
            <a:ext cx="2214562" cy="307975"/>
          </a:xfrm>
          <a:prstGeom prst="rect">
            <a:avLst/>
          </a:prstGeom>
          <a:noFill/>
          <a:ln w="9525">
            <a:noFill/>
            <a:miter lim="800000"/>
            <a:headEnd/>
            <a:tailEnd/>
          </a:ln>
        </p:spPr>
        <p:txBody>
          <a:bodyPr>
            <a:spAutoFit/>
          </a:bodyPr>
          <a:lstStyle/>
          <a:p>
            <a:r>
              <a:rPr lang="en-US" sz="1400" b="1" dirty="0"/>
              <a:t>CLASSROOM ONLY</a:t>
            </a:r>
          </a:p>
        </p:txBody>
      </p:sp>
      <p:cxnSp>
        <p:nvCxnSpPr>
          <p:cNvPr id="17" name="Straight Connector 16"/>
          <p:cNvCxnSpPr/>
          <p:nvPr/>
        </p:nvCxnSpPr>
        <p:spPr>
          <a:xfrm rot="16200000" flipH="1">
            <a:off x="3733800" y="3962400"/>
            <a:ext cx="1752600" cy="838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38600" y="4038600"/>
            <a:ext cx="967316" cy="369332"/>
          </a:xfrm>
          <a:prstGeom prst="rect">
            <a:avLst/>
          </a:prstGeom>
          <a:noFill/>
        </p:spPr>
        <p:txBody>
          <a:bodyPr wrap="none" rtlCol="0">
            <a:spAutoFit/>
          </a:bodyPr>
          <a:lstStyle/>
          <a:p>
            <a:r>
              <a:rPr lang="en-US" i="1" dirty="0" smtClean="0">
                <a:solidFill>
                  <a:srgbClr val="FF0000"/>
                </a:solidFill>
              </a:rPr>
              <a:t>crossover</a:t>
            </a:r>
            <a:endParaRPr lang="en-US" i="1" dirty="0">
              <a:solidFill>
                <a:srgbClr val="FF0000"/>
              </a:solidFill>
            </a:endParaRPr>
          </a:p>
        </p:txBody>
      </p:sp>
      <p:sp>
        <p:nvSpPr>
          <p:cNvPr id="16" name="Footer Placeholder 15"/>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p:bldP spid="14" grpId="0"/>
      <p:bldP spid="13" grpId="0"/>
      <p:bldP spid="15"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90600"/>
          </a:xfrm>
        </p:spPr>
        <p:txBody>
          <a:bodyPr rtlCol="0">
            <a:noAutofit/>
          </a:bodyPr>
          <a:lstStyle/>
          <a:p>
            <a:pPr fontAlgn="auto">
              <a:spcAft>
                <a:spcPts val="0"/>
              </a:spcAft>
              <a:defRPr/>
            </a:pPr>
            <a:r>
              <a:rPr lang="en-CA" dirty="0" smtClean="0"/>
              <a:t>Standardized fluency gains across the two conditions (Oct - Feb - June)</a:t>
            </a:r>
            <a:endParaRPr lang="en-US" dirty="0"/>
          </a:p>
        </p:txBody>
      </p:sp>
      <p:sp>
        <p:nvSpPr>
          <p:cNvPr id="4" name="Slide Number Placeholder 3"/>
          <p:cNvSpPr>
            <a:spLocks noGrp="1"/>
          </p:cNvSpPr>
          <p:nvPr>
            <p:ph type="sldNum" sz="quarter" idx="12"/>
          </p:nvPr>
        </p:nvSpPr>
        <p:spPr>
          <a:xfrm>
            <a:off x="6572264" y="6357958"/>
            <a:ext cx="2133600" cy="365125"/>
          </a:xfrm>
        </p:spPr>
        <p:txBody>
          <a:bodyPr/>
          <a:lstStyle/>
          <a:p>
            <a:pPr>
              <a:defRPr/>
            </a:pPr>
            <a:fld id="{669D71F0-BD30-4845-B08B-93F191539032}" type="slidenum">
              <a:rPr lang="en-US"/>
              <a:pPr>
                <a:defRPr/>
              </a:pPr>
              <a:t>26</a:t>
            </a:fld>
            <a:endParaRPr lang="en-US" dirty="0">
              <a:latin typeface="Times" charset="0"/>
            </a:endParaRPr>
          </a:p>
        </p:txBody>
      </p:sp>
      <p:graphicFrame>
        <p:nvGraphicFramePr>
          <p:cNvPr id="6" name="Content Placeholder 5"/>
          <p:cNvGraphicFramePr>
            <a:graphicFrameLocks noGrp="1"/>
          </p:cNvGraphicFramePr>
          <p:nvPr>
            <p:ph sz="quarter" idx="1"/>
          </p:nvPr>
        </p:nvGraphicFramePr>
        <p:xfrm>
          <a:off x="428596" y="1500174"/>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Gains in reading proficiency</a:t>
            </a:r>
            <a:endParaRPr lang="en-US" dirty="0"/>
          </a:p>
        </p:txBody>
      </p:sp>
      <p:sp>
        <p:nvSpPr>
          <p:cNvPr id="3" name="Slide Number Placeholder 2"/>
          <p:cNvSpPr>
            <a:spLocks noGrp="1"/>
          </p:cNvSpPr>
          <p:nvPr>
            <p:ph type="sldNum" sz="quarter" idx="12"/>
          </p:nvPr>
        </p:nvSpPr>
        <p:spPr/>
        <p:txBody>
          <a:bodyPr/>
          <a:lstStyle/>
          <a:p>
            <a:fld id="{2FD2BBA8-686E-4058-9B0F-50C05136DDC7}" type="slidenum">
              <a:rPr lang="en-US" smtClean="0"/>
              <a:pPr/>
              <a:t>27</a:t>
            </a:fld>
            <a:endParaRPr lang="en-US"/>
          </a:p>
        </p:txBody>
      </p:sp>
      <p:sp>
        <p:nvSpPr>
          <p:cNvPr id="4" name="Content Placeholder 3"/>
          <p:cNvSpPr>
            <a:spLocks noGrp="1"/>
          </p:cNvSpPr>
          <p:nvPr>
            <p:ph sz="quarter" idx="1"/>
          </p:nvPr>
        </p:nvSpPr>
        <p:spPr/>
        <p:txBody>
          <a:bodyPr>
            <a:normAutofit lnSpcReduction="10000"/>
          </a:bodyPr>
          <a:lstStyle/>
          <a:p>
            <a:r>
              <a:rPr lang="en-US" dirty="0" smtClean="0"/>
              <a:t>The comparative contribution of </a:t>
            </a:r>
            <a:r>
              <a:rPr lang="en-US" i="1" dirty="0" smtClean="0"/>
              <a:t>The Reading Tutor</a:t>
            </a:r>
            <a:r>
              <a:rPr lang="en-US" dirty="0" smtClean="0"/>
              <a:t> to reading success appeared to have been very modest.¹</a:t>
            </a:r>
          </a:p>
          <a:p>
            <a:r>
              <a:rPr lang="en-US" dirty="0" smtClean="0"/>
              <a:t>The treatment period, though longer and more intensive than some studies, was still relatively short in terms of what might be required to see robust gains in skills.</a:t>
            </a:r>
          </a:p>
          <a:p>
            <a:r>
              <a:rPr lang="en-US" dirty="0" smtClean="0"/>
              <a:t>This comparison took place in the context of a highly effective school experience in which excellent ESL pullout support was provided to all learners. </a:t>
            </a:r>
          </a:p>
          <a:p>
            <a:pPr lvl="1"/>
            <a:r>
              <a:rPr lang="en-US" sz="2400" dirty="0" smtClean="0"/>
              <a:t>Note the strong effect size for time over the full year (.412). </a:t>
            </a:r>
          </a:p>
          <a:p>
            <a:pPr lvl="1"/>
            <a:r>
              <a:rPr lang="en-US" sz="2400" dirty="0" smtClean="0"/>
              <a:t>It could have been that a strong school experience throughout the year somewhat overshadowed or “masked” the contribution of The Reading Tutor. </a:t>
            </a:r>
            <a:endParaRPr lang="en-US" sz="2400" dirty="0"/>
          </a:p>
        </p:txBody>
      </p:sp>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96975"/>
            <a:ext cx="7772400" cy="1470025"/>
          </a:xfrm>
        </p:spPr>
        <p:txBody>
          <a:bodyPr>
            <a:normAutofit fontScale="90000"/>
          </a:bodyPr>
          <a:lstStyle/>
          <a:p>
            <a:r>
              <a:rPr lang="en-US" dirty="0" smtClean="0"/>
              <a:t/>
            </a:r>
            <a:br>
              <a:rPr lang="en-US" dirty="0" smtClean="0"/>
            </a:br>
            <a:r>
              <a:rPr lang="en-US" dirty="0" smtClean="0"/>
              <a:t>III</a:t>
            </a:r>
            <a:br>
              <a:rPr lang="en-US" dirty="0" smtClean="0"/>
            </a:br>
            <a:r>
              <a:rPr lang="en-US" dirty="0" smtClean="0"/>
              <a:t>Effectiveness study, part two: Reading attitudes, concept  as readers, and students’ experience with </a:t>
            </a:r>
            <a:r>
              <a:rPr lang="en-US" i="1" dirty="0" smtClean="0"/>
              <a:t>The Reading Tutor</a:t>
            </a:r>
            <a:endParaRPr lang="en-US" i="1" dirty="0"/>
          </a:p>
        </p:txBody>
      </p:sp>
      <p:sp>
        <p:nvSpPr>
          <p:cNvPr id="5" name="Subtitle 4"/>
          <p:cNvSpPr>
            <a:spLocks noGrp="1"/>
          </p:cNvSpPr>
          <p:nvPr>
            <p:ph type="subTitle" idx="1"/>
          </p:nvPr>
        </p:nvSpPr>
        <p:spPr>
          <a:xfrm>
            <a:off x="1371600" y="4114800"/>
            <a:ext cx="6400800" cy="1752600"/>
          </a:xfrm>
        </p:spPr>
        <p:txBody>
          <a:bodyPr/>
          <a:lstStyle/>
          <a:p>
            <a:r>
              <a:rPr lang="en-US" dirty="0" smtClean="0"/>
              <a:t>Jon Shapiro, Jane Wakefield and Ken Reeder</a:t>
            </a:r>
            <a:endParaRPr lang="en-US" dirty="0"/>
          </a:p>
        </p:txBody>
      </p:sp>
      <p:sp>
        <p:nvSpPr>
          <p:cNvPr id="6" name="Footer Placeholder 5"/>
          <p:cNvSpPr>
            <a:spLocks noGrp="1"/>
          </p:cNvSpPr>
          <p:nvPr>
            <p:ph type="ftr" sz="quarter" idx="11"/>
          </p:nvPr>
        </p:nvSpPr>
        <p:spPr>
          <a:xfrm>
            <a:off x="2743200" y="6356350"/>
            <a:ext cx="3505200" cy="365125"/>
          </a:xfrm>
        </p:spPr>
        <p:txBody>
          <a:bodyPr/>
          <a:lstStyle/>
          <a:p>
            <a:r>
              <a:rPr lang="en-US" dirty="0" smtClean="0"/>
              <a:t>16th European Conference on Reading, Braga</a:t>
            </a:r>
            <a:endParaRPr lang="en-US" dirty="0"/>
          </a:p>
        </p:txBody>
      </p:sp>
      <p:sp>
        <p:nvSpPr>
          <p:cNvPr id="3" name="Slide Number Placeholder 2"/>
          <p:cNvSpPr>
            <a:spLocks noGrp="1"/>
          </p:cNvSpPr>
          <p:nvPr>
            <p:ph type="sldNum" sz="quarter" idx="12"/>
          </p:nvPr>
        </p:nvSpPr>
        <p:spPr>
          <a:xfrm>
            <a:off x="304800" y="6324600"/>
            <a:ext cx="2133600" cy="365125"/>
          </a:xfrm>
        </p:spPr>
        <p:txBody>
          <a:bodyPr/>
          <a:lstStyle/>
          <a:p>
            <a:pPr algn="l"/>
            <a:fld id="{2FD2BBA8-686E-4058-9B0F-50C05136DDC7}" type="slidenum">
              <a:rPr lang="en-US" smtClean="0"/>
              <a:pPr algn="l"/>
              <a:t>28</a:t>
            </a:fld>
            <a:endParaRPr lang="en-US"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71550" y="0"/>
            <a:ext cx="7486650" cy="1223962"/>
          </a:xfrm>
        </p:spPr>
        <p:txBody>
          <a:bodyPr rtlCol="0">
            <a:normAutofit/>
          </a:bodyPr>
          <a:lstStyle/>
          <a:p>
            <a:pPr fontAlgn="auto">
              <a:spcAft>
                <a:spcPts val="0"/>
              </a:spcAft>
              <a:defRPr/>
            </a:pPr>
            <a:r>
              <a:rPr lang="en-US" dirty="0"/>
              <a:t>Reading Attitudes, Self Concept and Students’ Experience</a:t>
            </a:r>
            <a:endParaRPr lang="en-CA" dirty="0"/>
          </a:p>
        </p:txBody>
      </p:sp>
      <p:sp>
        <p:nvSpPr>
          <p:cNvPr id="6" name="Slide Number Placeholder 5"/>
          <p:cNvSpPr>
            <a:spLocks noGrp="1"/>
          </p:cNvSpPr>
          <p:nvPr>
            <p:ph type="sldNum" sz="quarter" idx="12"/>
          </p:nvPr>
        </p:nvSpPr>
        <p:spPr/>
        <p:txBody>
          <a:bodyPr/>
          <a:lstStyle/>
          <a:p>
            <a:pPr>
              <a:defRPr/>
            </a:pPr>
            <a:fld id="{31EF149D-928E-47C8-A530-47A54AA7A7A0}" type="slidenum">
              <a:rPr lang="en-US"/>
              <a:pPr>
                <a:defRPr/>
              </a:pPr>
              <a:t>29</a:t>
            </a:fld>
            <a:endParaRPr lang="en-US">
              <a:latin typeface="Times" charset="0"/>
            </a:endParaRPr>
          </a:p>
        </p:txBody>
      </p:sp>
      <p:sp>
        <p:nvSpPr>
          <p:cNvPr id="43011" name="Rectangle 3"/>
          <p:cNvSpPr>
            <a:spLocks noGrp="1" noChangeArrowheads="1"/>
          </p:cNvSpPr>
          <p:nvPr>
            <p:ph sz="quarter" idx="1"/>
          </p:nvPr>
        </p:nvSpPr>
        <p:spPr>
          <a:xfrm>
            <a:off x="228600" y="1295400"/>
            <a:ext cx="4343400" cy="4608513"/>
          </a:xfrm>
        </p:spPr>
        <p:txBody>
          <a:bodyPr>
            <a:normAutofit/>
          </a:bodyPr>
          <a:lstStyle/>
          <a:p>
            <a:pPr marL="609600" indent="-273050"/>
            <a:r>
              <a:rPr lang="en-US" dirty="0" smtClean="0"/>
              <a:t>Three semi-structured clinical interviews: administered to  participants pre-, mid- , and post conditions (1,2,3):  8 items.</a:t>
            </a:r>
          </a:p>
          <a:p>
            <a:pPr marL="609600" indent="-273050"/>
            <a:r>
              <a:rPr lang="en-US" dirty="0" smtClean="0"/>
              <a:t>Post RT interview: 6 items</a:t>
            </a:r>
          </a:p>
          <a:p>
            <a:pPr marL="1158240" lvl="2" indent="-273050">
              <a:buNone/>
            </a:pPr>
            <a:r>
              <a:rPr lang="en-US" dirty="0" smtClean="0"/>
              <a:t>	</a:t>
            </a:r>
            <a:r>
              <a:rPr lang="en-US" dirty="0" smtClean="0">
                <a:solidFill>
                  <a:schemeClr val="tx2"/>
                </a:solidFill>
              </a:rPr>
              <a:t>- Shapiro, et al., 2007</a:t>
            </a:r>
          </a:p>
          <a:p>
            <a:pPr marL="609600" indent="-273050"/>
            <a:r>
              <a:rPr lang="en-US" dirty="0" smtClean="0"/>
              <a:t>Selected items are reported here.</a:t>
            </a:r>
          </a:p>
        </p:txBody>
      </p:sp>
      <p:pic>
        <p:nvPicPr>
          <p:cNvPr id="43014" name="Picture 20" descr="MPj04265620000[1]"/>
          <p:cNvPicPr>
            <a:picLocks noChangeAspect="1" noChangeArrowheads="1"/>
          </p:cNvPicPr>
          <p:nvPr/>
        </p:nvPicPr>
        <p:blipFill>
          <a:blip r:embed="rId3" cstate="print"/>
          <a:srcRect/>
          <a:stretch>
            <a:fillRect/>
          </a:stretch>
        </p:blipFill>
        <p:spPr bwMode="auto">
          <a:xfrm>
            <a:off x="4930775" y="1627188"/>
            <a:ext cx="4213225" cy="421322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tgtEl>
                                          <p:spTgt spid="430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Effect transition="in" filter="fade">
                                      <p:cBhvr>
                                        <p:cTn id="11" dur="1000"/>
                                        <p:tgtEl>
                                          <p:spTgt spid="43011">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3011">
                                            <p:txEl>
                                              <p:pRg st="2" end="2"/>
                                            </p:txEl>
                                          </p:spTgt>
                                        </p:tgtEl>
                                        <p:attrNameLst>
                                          <p:attrName>style.visibility</p:attrName>
                                        </p:attrNameLst>
                                      </p:cBhvr>
                                      <p:to>
                                        <p:strVal val="visible"/>
                                      </p:to>
                                    </p:set>
                                    <p:animEffect transition="in" filter="fade">
                                      <p:cBhvr>
                                        <p:cTn id="14" dur="1000"/>
                                        <p:tgtEl>
                                          <p:spTgt spid="430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animEffect transition="in" filter="fade">
                                      <p:cBhvr>
                                        <p:cTn id="19" dur="10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1905000"/>
            <a:ext cx="7772400" cy="1904999"/>
          </a:xfrm>
        </p:spPr>
        <p:txBody>
          <a:bodyPr>
            <a:normAutofit fontScale="90000"/>
          </a:bodyPr>
          <a:lstStyle/>
          <a:p>
            <a:r>
              <a:rPr lang="en-US" dirty="0" smtClean="0"/>
              <a:t>I</a:t>
            </a:r>
            <a:br>
              <a:rPr lang="en-US" dirty="0" smtClean="0"/>
            </a:br>
            <a:r>
              <a:rPr lang="en-US" dirty="0" smtClean="0"/>
              <a:t>Introduction to </a:t>
            </a:r>
            <a:r>
              <a:rPr lang="en-US" i="1" dirty="0" smtClean="0"/>
              <a:t>The Reading Tutor</a:t>
            </a:r>
            <a:r>
              <a:rPr lang="en-US" dirty="0" smtClean="0"/>
              <a:t> and the Vancouver project</a:t>
            </a:r>
            <a:br>
              <a:rPr lang="en-US" dirty="0" smtClean="0"/>
            </a:br>
            <a:r>
              <a:rPr lang="en-US" i="1" dirty="0" smtClean="0"/>
              <a:t/>
            </a:r>
            <a:br>
              <a:rPr lang="en-US" i="1" dirty="0" smtClean="0"/>
            </a:br>
            <a:endParaRPr lang="en-US" dirty="0"/>
          </a:p>
        </p:txBody>
      </p:sp>
      <p:sp>
        <p:nvSpPr>
          <p:cNvPr id="7" name="Subtitle 6"/>
          <p:cNvSpPr>
            <a:spLocks noGrp="1"/>
          </p:cNvSpPr>
          <p:nvPr>
            <p:ph type="subTitle" idx="1"/>
          </p:nvPr>
        </p:nvSpPr>
        <p:spPr>
          <a:xfrm>
            <a:off x="1371600" y="4343400"/>
            <a:ext cx="6400800" cy="1295400"/>
          </a:xfrm>
        </p:spPr>
        <p:txBody>
          <a:bodyPr/>
          <a:lstStyle/>
          <a:p>
            <a:r>
              <a:rPr lang="en-US" i="1" dirty="0" smtClean="0"/>
              <a:t>Ken Reeder</a:t>
            </a:r>
          </a:p>
          <a:p>
            <a:r>
              <a:rPr lang="en-US" i="1" dirty="0" smtClean="0"/>
              <a:t>Project Director</a:t>
            </a:r>
            <a:endParaRPr lang="en-US" dirty="0"/>
          </a:p>
        </p:txBody>
      </p:sp>
      <p:sp>
        <p:nvSpPr>
          <p:cNvPr id="3" name="Footer Placeholder 2"/>
          <p:cNvSpPr>
            <a:spLocks noGrp="1"/>
          </p:cNvSpPr>
          <p:nvPr>
            <p:ph type="ftr" sz="quarter" idx="11"/>
          </p:nvPr>
        </p:nvSpPr>
        <p:spPr/>
        <p:txBody>
          <a:bodyPr/>
          <a:lstStyle/>
          <a:p>
            <a:r>
              <a:rPr lang="en-US" smtClean="0"/>
              <a:t>16th European Conference on Reading, Braga</a:t>
            </a:r>
            <a:endParaRPr lang="en-US" dirty="0"/>
          </a:p>
        </p:txBody>
      </p:sp>
      <p:sp>
        <p:nvSpPr>
          <p:cNvPr id="4" name="Slide Number Placeholder 3"/>
          <p:cNvSpPr>
            <a:spLocks noGrp="1"/>
          </p:cNvSpPr>
          <p:nvPr>
            <p:ph type="sldNum" sz="quarter" idx="12"/>
          </p:nvPr>
        </p:nvSpPr>
        <p:spPr/>
        <p:txBody>
          <a:bodyPr/>
          <a:lstStyle/>
          <a:p>
            <a:fld id="{2FD2BBA8-686E-4058-9B0F-50C05136DDC7}" type="slidenum">
              <a:rPr lang="en-US" smtClean="0"/>
              <a:pPr/>
              <a:t>3</a:t>
            </a:fld>
            <a:endParaRPr lang="en-US"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533400"/>
            <a:ext cx="8401080" cy="1143000"/>
          </a:xfrm>
        </p:spPr>
        <p:txBody>
          <a:bodyPr/>
          <a:lstStyle/>
          <a:p>
            <a:r>
              <a:rPr lang="en-CA" sz="3200" b="1" dirty="0" smtClean="0"/>
              <a:t>“Do you like to read in school?” </a:t>
            </a:r>
            <a:r>
              <a:rPr lang="en-CA" sz="3200" dirty="0" smtClean="0"/>
              <a:t/>
            </a:r>
            <a:br>
              <a:rPr lang="en-CA" sz="3200" dirty="0" smtClean="0"/>
            </a:br>
            <a:r>
              <a:rPr lang="en-CA" sz="3200" dirty="0" smtClean="0"/>
              <a:t>(Grade 2 girl) G2</a:t>
            </a:r>
            <a:endParaRPr lang="en-US" sz="3200" b="1" dirty="0" smtClean="0"/>
          </a:p>
        </p:txBody>
      </p:sp>
      <p:sp>
        <p:nvSpPr>
          <p:cNvPr id="5" name="Slide Number Placeholder 5"/>
          <p:cNvSpPr>
            <a:spLocks noGrp="1"/>
          </p:cNvSpPr>
          <p:nvPr>
            <p:ph type="sldNum" sz="quarter" idx="12"/>
          </p:nvPr>
        </p:nvSpPr>
        <p:spPr>
          <a:xfrm>
            <a:off x="762000" y="6324600"/>
            <a:ext cx="606552" cy="365760"/>
          </a:xfrm>
        </p:spPr>
        <p:txBody>
          <a:bodyPr/>
          <a:lstStyle/>
          <a:p>
            <a:pPr>
              <a:defRPr/>
            </a:pPr>
            <a:fld id="{0646EA7B-626A-4B1D-AEE3-E0421BE3F232}" type="slidenum">
              <a:rPr lang="en-US"/>
              <a:pPr>
                <a:defRPr/>
              </a:pPr>
              <a:t>30</a:t>
            </a:fld>
            <a:endParaRPr lang="en-US" dirty="0">
              <a:latin typeface="Times" charset="0"/>
            </a:endParaRPr>
          </a:p>
        </p:txBody>
      </p:sp>
      <p:sp>
        <p:nvSpPr>
          <p:cNvPr id="46083" name="Rectangle 3"/>
          <p:cNvSpPr>
            <a:spLocks noGrp="1" noChangeArrowheads="1"/>
          </p:cNvSpPr>
          <p:nvPr>
            <p:ph sz="quarter" idx="1"/>
          </p:nvPr>
        </p:nvSpPr>
        <p:spPr>
          <a:xfrm>
            <a:off x="381000" y="2057400"/>
            <a:ext cx="8229600" cy="4937760"/>
          </a:xfrm>
        </p:spPr>
        <p:txBody>
          <a:bodyPr/>
          <a:lstStyle/>
          <a:p>
            <a:pPr marL="514350" indent="-514350">
              <a:buFont typeface="+mj-lt"/>
              <a:buAutoNum type="arabicPeriod"/>
            </a:pPr>
            <a:r>
              <a:rPr lang="en-CA" dirty="0" smtClean="0"/>
              <a:t>A little.  I like to read picture books. Because it got some easy words for me to read. </a:t>
            </a:r>
          </a:p>
          <a:p>
            <a:pPr marL="514350" indent="-514350">
              <a:buFont typeface="+mj-lt"/>
              <a:buAutoNum type="arabicPeriod"/>
            </a:pPr>
            <a:r>
              <a:rPr lang="en-CA" dirty="0" smtClean="0"/>
              <a:t>A little. Because it's kind of fun to read but sometimes Mr. H. say "Read, put your books away" and I don't get to read the whole book.</a:t>
            </a:r>
          </a:p>
          <a:p>
            <a:pPr marL="514350" indent="-514350">
              <a:buFont typeface="+mj-lt"/>
              <a:buAutoNum type="arabicPeriod"/>
            </a:pPr>
            <a:r>
              <a:rPr lang="en-CA" dirty="0" smtClean="0"/>
              <a:t> Yes, a lot. Because it's fun to read because there's pictures and words so when we get to the end it's interesting.  </a:t>
            </a:r>
            <a:endParaRPr lang="en-US" sz="2800" dirty="0" smtClean="0"/>
          </a:p>
        </p:txBody>
      </p:sp>
      <p:sp>
        <p:nvSpPr>
          <p:cNvPr id="6" name="Footer Placeholder 5"/>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0"/>
                                        <p:tgtEl>
                                          <p:spTgt spid="4608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Effect transition="in" filter="fade">
                                      <p:cBhvr>
                                        <p:cTn id="11" dur="2000"/>
                                        <p:tgtEl>
                                          <p:spTgt spid="4608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Effect transition="in" filter="fade">
                                      <p:cBhvr>
                                        <p:cTn id="15" dur="20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CA" dirty="0" smtClean="0"/>
              <a:t>“</a:t>
            </a:r>
            <a:r>
              <a:rPr lang="en-CA" sz="3600" b="1" dirty="0" smtClean="0"/>
              <a:t>Do you like to read in school?”</a:t>
            </a:r>
            <a:r>
              <a:rPr lang="en-CA" sz="3600" dirty="0" smtClean="0"/>
              <a:t> </a:t>
            </a:r>
            <a:br>
              <a:rPr lang="en-CA" sz="3600" dirty="0" smtClean="0"/>
            </a:br>
            <a:r>
              <a:rPr lang="en-CA" sz="3600" dirty="0" smtClean="0"/>
              <a:t>(Gr. 2 boy</a:t>
            </a:r>
            <a:r>
              <a:rPr lang="en-CA" sz="3200" dirty="0" smtClean="0"/>
              <a:t>) </a:t>
            </a:r>
            <a:endParaRPr lang="en-CA" sz="3200" dirty="0"/>
          </a:p>
        </p:txBody>
      </p:sp>
      <p:sp>
        <p:nvSpPr>
          <p:cNvPr id="4" name="Slide Number Placeholder 3"/>
          <p:cNvSpPr>
            <a:spLocks noGrp="1"/>
          </p:cNvSpPr>
          <p:nvPr>
            <p:ph type="sldNum" sz="quarter" idx="12"/>
          </p:nvPr>
        </p:nvSpPr>
        <p:spPr>
          <a:xfrm>
            <a:off x="685800" y="6324600"/>
            <a:ext cx="454152" cy="365760"/>
          </a:xfrm>
        </p:spPr>
        <p:txBody>
          <a:bodyPr/>
          <a:lstStyle/>
          <a:p>
            <a:pPr>
              <a:defRPr/>
            </a:pPr>
            <a:fld id="{D6CAD056-F668-43CF-B23A-B5A5801182CE}" type="slidenum">
              <a:rPr lang="en-US" smtClean="0"/>
              <a:pPr>
                <a:defRPr/>
              </a:pPr>
              <a:t>31</a:t>
            </a:fld>
            <a:endParaRPr lang="en-US" dirty="0">
              <a:latin typeface="Times" charset="0"/>
            </a:endParaRPr>
          </a:p>
        </p:txBody>
      </p:sp>
      <p:sp>
        <p:nvSpPr>
          <p:cNvPr id="3" name="Content Placeholder 2"/>
          <p:cNvSpPr>
            <a:spLocks noGrp="1"/>
          </p:cNvSpPr>
          <p:nvPr>
            <p:ph sz="quarter" idx="1"/>
          </p:nvPr>
        </p:nvSpPr>
        <p:spPr>
          <a:xfrm>
            <a:off x="457200" y="1920240"/>
            <a:ext cx="8229600" cy="4937760"/>
          </a:xfrm>
        </p:spPr>
        <p:txBody>
          <a:bodyPr/>
          <a:lstStyle/>
          <a:p>
            <a:pPr marL="514350" indent="-514350">
              <a:buFont typeface="+mj-lt"/>
              <a:buAutoNum type="arabicPeriod"/>
            </a:pPr>
            <a:r>
              <a:rPr lang="en-CA" dirty="0" smtClean="0"/>
              <a:t>No, not at all. Because the words are sometimes hard. </a:t>
            </a:r>
          </a:p>
          <a:p>
            <a:pPr marL="514350" indent="-514350">
              <a:buFont typeface="+mj-lt"/>
              <a:buAutoNum type="arabicPeriod"/>
            </a:pPr>
            <a:r>
              <a:rPr lang="en-CA" dirty="0" smtClean="0"/>
              <a:t>Sometime.  I just like looking at the pictures because I'm thinking things. I look at a picture and think what it's about and sometimes I read it. </a:t>
            </a:r>
          </a:p>
          <a:p>
            <a:pPr marL="514350" indent="-514350">
              <a:buFont typeface="+mj-lt"/>
              <a:buAutoNum type="arabicPeriod"/>
            </a:pPr>
            <a:r>
              <a:rPr lang="en-CA" dirty="0" smtClean="0"/>
              <a:t>A little.  Because when I sometimes look at pictures I notice something interesting so I sometimes read the words. </a:t>
            </a:r>
          </a:p>
          <a:p>
            <a:endParaRPr lang="en-CA" dirty="0"/>
          </a:p>
        </p:txBody>
      </p:sp>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Student-level attitude change T1-T2-T3, for item 1: Do you like to read at school?</a:t>
            </a:r>
            <a:endParaRPr lang="en-US" dirty="0"/>
          </a:p>
        </p:txBody>
      </p:sp>
      <p:sp>
        <p:nvSpPr>
          <p:cNvPr id="3" name="Slide Number Placeholder 2"/>
          <p:cNvSpPr>
            <a:spLocks noGrp="1"/>
          </p:cNvSpPr>
          <p:nvPr>
            <p:ph type="sldNum" sz="quarter" idx="12"/>
          </p:nvPr>
        </p:nvSpPr>
        <p:spPr/>
        <p:txBody>
          <a:bodyPr/>
          <a:lstStyle/>
          <a:p>
            <a:fld id="{2FD2BBA8-686E-4058-9B0F-50C05136DDC7}" type="slidenum">
              <a:rPr lang="en-US" smtClean="0"/>
              <a:pPr/>
              <a:t>32</a:t>
            </a:fld>
            <a:endParaRPr lang="en-US" dirty="0"/>
          </a:p>
        </p:txBody>
      </p:sp>
      <p:graphicFrame>
        <p:nvGraphicFramePr>
          <p:cNvPr id="5" name="Content Placeholder 4"/>
          <p:cNvGraphicFramePr>
            <a:graphicFrameLocks noGrp="1"/>
          </p:cNvGraphicFramePr>
          <p:nvPr>
            <p:ph sz="quarter" idx="1"/>
          </p:nvPr>
        </p:nvGraphicFramePr>
        <p:xfrm>
          <a:off x="762000" y="1371600"/>
          <a:ext cx="40386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nvGraphicFramePr>
        <p:xfrm>
          <a:off x="4800600" y="1371600"/>
          <a:ext cx="4038600" cy="3733800"/>
        </p:xfrm>
        <a:graphic>
          <a:graphicData uri="http://schemas.openxmlformats.org/drawingml/2006/chart">
            <c:chart xmlns:c="http://schemas.openxmlformats.org/drawingml/2006/chart" xmlns:r="http://schemas.openxmlformats.org/officeDocument/2006/relationships" r:id="rId4"/>
          </a:graphicData>
        </a:graphic>
      </p:graphicFrame>
      <p:sp>
        <p:nvSpPr>
          <p:cNvPr id="8" name="5-Point Star 7"/>
          <p:cNvSpPr/>
          <p:nvPr/>
        </p:nvSpPr>
        <p:spPr>
          <a:xfrm>
            <a:off x="3200400" y="4572000"/>
            <a:ext cx="219065" cy="2095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TextBox 8"/>
          <p:cNvSpPr txBox="1"/>
          <p:nvPr/>
        </p:nvSpPr>
        <p:spPr>
          <a:xfrm>
            <a:off x="3429000" y="4495800"/>
            <a:ext cx="3048000" cy="369332"/>
          </a:xfrm>
          <a:prstGeom prst="rect">
            <a:avLst/>
          </a:prstGeom>
          <a:noFill/>
        </p:spPr>
        <p:txBody>
          <a:bodyPr wrap="square" rtlCol="0">
            <a:spAutoFit/>
          </a:bodyPr>
          <a:lstStyle/>
          <a:p>
            <a:r>
              <a:rPr lang="en-US" dirty="0" smtClean="0"/>
              <a:t>Theoretically predicted change</a:t>
            </a:r>
            <a:endParaRPr lang="en-US" dirty="0"/>
          </a:p>
        </p:txBody>
      </p:sp>
      <p:sp>
        <p:nvSpPr>
          <p:cNvPr id="10" name="Footer Placeholder 9"/>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fontScale="90000"/>
          </a:bodyPr>
          <a:lstStyle/>
          <a:p>
            <a:r>
              <a:rPr lang="en-CA" sz="3600" b="1" dirty="0" smtClean="0"/>
              <a:t>“Do you like to read at home?”</a:t>
            </a:r>
            <a:r>
              <a:rPr lang="en-CA" sz="3600" dirty="0" smtClean="0"/>
              <a:t> </a:t>
            </a:r>
            <a:br>
              <a:rPr lang="en-CA" sz="3600" dirty="0" smtClean="0"/>
            </a:br>
            <a:r>
              <a:rPr lang="en-CA" sz="3600" dirty="0" smtClean="0"/>
              <a:t>(Gr. 2 boy)</a:t>
            </a:r>
            <a:endParaRPr lang="en-CA" sz="3600" b="1" dirty="0"/>
          </a:p>
        </p:txBody>
      </p:sp>
      <p:sp>
        <p:nvSpPr>
          <p:cNvPr id="4" name="Slide Number Placeholder 3"/>
          <p:cNvSpPr>
            <a:spLocks noGrp="1"/>
          </p:cNvSpPr>
          <p:nvPr>
            <p:ph type="sldNum" sz="quarter" idx="12"/>
          </p:nvPr>
        </p:nvSpPr>
        <p:spPr>
          <a:xfrm>
            <a:off x="762000" y="6324600"/>
            <a:ext cx="454152" cy="365760"/>
          </a:xfrm>
        </p:spPr>
        <p:txBody>
          <a:bodyPr/>
          <a:lstStyle/>
          <a:p>
            <a:pPr>
              <a:defRPr/>
            </a:pPr>
            <a:fld id="{D6CAD056-F668-43CF-B23A-B5A5801182CE}" type="slidenum">
              <a:rPr lang="en-US" smtClean="0"/>
              <a:pPr>
                <a:defRPr/>
              </a:pPr>
              <a:t>33</a:t>
            </a:fld>
            <a:endParaRPr lang="en-US" dirty="0">
              <a:latin typeface="Times" charset="0"/>
            </a:endParaRPr>
          </a:p>
        </p:txBody>
      </p:sp>
      <p:sp>
        <p:nvSpPr>
          <p:cNvPr id="3" name="Content Placeholder 2"/>
          <p:cNvSpPr>
            <a:spLocks noGrp="1"/>
          </p:cNvSpPr>
          <p:nvPr>
            <p:ph sz="quarter" idx="1"/>
          </p:nvPr>
        </p:nvSpPr>
        <p:spPr>
          <a:xfrm>
            <a:off x="428596" y="1357298"/>
            <a:ext cx="8229600" cy="4525963"/>
          </a:xfrm>
        </p:spPr>
        <p:txBody>
          <a:bodyPr>
            <a:normAutofit/>
          </a:bodyPr>
          <a:lstStyle/>
          <a:p>
            <a:pPr marL="514350" indent="-514350">
              <a:buFont typeface="+mj-lt"/>
              <a:buAutoNum type="arabicPeriod"/>
            </a:pPr>
            <a:r>
              <a:rPr lang="en-CA" sz="2800" dirty="0" smtClean="0"/>
              <a:t>Yes, if they're easy. Cuz there's not a lot of people making me feel sad like telling me I'm doing it wrong but at home no one tells me that. </a:t>
            </a:r>
          </a:p>
          <a:p>
            <a:pPr marL="514350" indent="-514350">
              <a:buFont typeface="+mj-lt"/>
              <a:buAutoNum type="arabicPeriod"/>
            </a:pPr>
            <a:r>
              <a:rPr lang="en-CA" sz="2800" dirty="0" smtClean="0"/>
              <a:t>Sometime. Sometimes I read books I got at school. Sometimes it might be funny. Sometimes it won't be funny. I just wanted to know if it's funny or not. </a:t>
            </a:r>
          </a:p>
          <a:p>
            <a:pPr marL="514350" indent="-514350">
              <a:buFont typeface="+mj-lt"/>
              <a:buAutoNum type="arabicPeriod"/>
            </a:pPr>
            <a:r>
              <a:rPr lang="en-CA" sz="2800" dirty="0" smtClean="0"/>
              <a:t>A little. Cuz sometimes the words are hard for me so I just read only a little  bit. </a:t>
            </a:r>
            <a:endParaRPr lang="en-CA" sz="2800" dirty="0"/>
          </a:p>
        </p:txBody>
      </p:sp>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Student-level attitude change T1-T2-T3 for item 2: Do you like to read at home?</a:t>
            </a:r>
            <a:endParaRPr lang="en-US" dirty="0"/>
          </a:p>
        </p:txBody>
      </p:sp>
      <p:sp>
        <p:nvSpPr>
          <p:cNvPr id="3" name="Slide Number Placeholder 2"/>
          <p:cNvSpPr>
            <a:spLocks noGrp="1"/>
          </p:cNvSpPr>
          <p:nvPr>
            <p:ph type="sldNum" sz="quarter" idx="12"/>
          </p:nvPr>
        </p:nvSpPr>
        <p:spPr/>
        <p:txBody>
          <a:bodyPr/>
          <a:lstStyle/>
          <a:p>
            <a:fld id="{2FD2BBA8-686E-4058-9B0F-50C05136DDC7}" type="slidenum">
              <a:rPr lang="en-US" smtClean="0"/>
              <a:pPr/>
              <a:t>34</a:t>
            </a:fld>
            <a:endParaRPr lang="en-US" dirty="0"/>
          </a:p>
        </p:txBody>
      </p:sp>
      <p:graphicFrame>
        <p:nvGraphicFramePr>
          <p:cNvPr id="5" name="Content Placeholder 4"/>
          <p:cNvGraphicFramePr>
            <a:graphicFrameLocks noGrp="1"/>
          </p:cNvGraphicFramePr>
          <p:nvPr>
            <p:ph sz="quarter" idx="1"/>
          </p:nvPr>
        </p:nvGraphicFramePr>
        <p:xfrm>
          <a:off x="533400" y="1371600"/>
          <a:ext cx="44958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nvGraphicFramePr>
        <p:xfrm>
          <a:off x="4800600" y="1295400"/>
          <a:ext cx="4124325" cy="3895725"/>
        </p:xfrm>
        <a:graphic>
          <a:graphicData uri="http://schemas.openxmlformats.org/drawingml/2006/chart">
            <c:chart xmlns:c="http://schemas.openxmlformats.org/drawingml/2006/chart" xmlns:r="http://schemas.openxmlformats.org/officeDocument/2006/relationships" r:id="rId4"/>
          </a:graphicData>
        </a:graphic>
      </p:graphicFrame>
      <p:sp>
        <p:nvSpPr>
          <p:cNvPr id="7" name="5-Point Star 6"/>
          <p:cNvSpPr/>
          <p:nvPr/>
        </p:nvSpPr>
        <p:spPr>
          <a:xfrm flipV="1">
            <a:off x="3657600" y="2895600"/>
            <a:ext cx="381000" cy="3047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8" name="5-Point Star 7"/>
          <p:cNvSpPr/>
          <p:nvPr/>
        </p:nvSpPr>
        <p:spPr>
          <a:xfrm>
            <a:off x="3124200" y="472440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9" name="TextBox 8"/>
          <p:cNvSpPr txBox="1"/>
          <p:nvPr/>
        </p:nvSpPr>
        <p:spPr>
          <a:xfrm>
            <a:off x="3352800" y="4724400"/>
            <a:ext cx="3124200" cy="369332"/>
          </a:xfrm>
          <a:prstGeom prst="rect">
            <a:avLst/>
          </a:prstGeom>
          <a:noFill/>
        </p:spPr>
        <p:txBody>
          <a:bodyPr wrap="square" rtlCol="0">
            <a:spAutoFit/>
          </a:bodyPr>
          <a:lstStyle/>
          <a:p>
            <a:r>
              <a:rPr lang="en-US" dirty="0" smtClean="0"/>
              <a:t>Theoretically predicted change</a:t>
            </a:r>
            <a:endParaRPr lang="en-US" dirty="0"/>
          </a:p>
        </p:txBody>
      </p:sp>
      <p:sp>
        <p:nvSpPr>
          <p:cNvPr id="10" name="Footer Placeholder 9"/>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14282" y="228600"/>
            <a:ext cx="8643998" cy="1846290"/>
          </a:xfrm>
        </p:spPr>
        <p:txBody>
          <a:bodyPr>
            <a:normAutofit fontScale="90000"/>
          </a:bodyPr>
          <a:lstStyle/>
          <a:p>
            <a:r>
              <a:rPr lang="en-CA" dirty="0" smtClean="0"/>
              <a:t>“</a:t>
            </a:r>
            <a:r>
              <a:rPr lang="en-CA" sz="3600" b="1" dirty="0" smtClean="0"/>
              <a:t>When you make a mistake in reading, what do you do about it?” </a:t>
            </a:r>
            <a:br>
              <a:rPr lang="en-CA" sz="3600" b="1" dirty="0" smtClean="0"/>
            </a:br>
            <a:r>
              <a:rPr lang="en-CA" sz="3600" b="1" dirty="0" smtClean="0"/>
              <a:t>(</a:t>
            </a:r>
            <a:r>
              <a:rPr lang="en-CA" dirty="0" smtClean="0"/>
              <a:t>Grade 2 boy)</a:t>
            </a:r>
            <a:r>
              <a:rPr lang="en-US" dirty="0" smtClean="0"/>
              <a:t/>
            </a:r>
            <a:br>
              <a:rPr lang="en-US" dirty="0" smtClean="0"/>
            </a:br>
            <a:endParaRPr lang="en-US" dirty="0" smtClean="0"/>
          </a:p>
        </p:txBody>
      </p:sp>
      <p:sp>
        <p:nvSpPr>
          <p:cNvPr id="5" name="Slide Number Placeholder 5"/>
          <p:cNvSpPr>
            <a:spLocks noGrp="1"/>
          </p:cNvSpPr>
          <p:nvPr>
            <p:ph type="sldNum" sz="quarter" idx="12"/>
          </p:nvPr>
        </p:nvSpPr>
        <p:spPr>
          <a:xfrm>
            <a:off x="685800" y="6324600"/>
            <a:ext cx="377952" cy="365760"/>
          </a:xfrm>
        </p:spPr>
        <p:txBody>
          <a:bodyPr/>
          <a:lstStyle/>
          <a:p>
            <a:pPr>
              <a:defRPr/>
            </a:pPr>
            <a:fld id="{E13074E6-6AA6-43C0-A20A-00B86E3B3EB4}" type="slidenum">
              <a:rPr lang="en-US"/>
              <a:pPr>
                <a:defRPr/>
              </a:pPr>
              <a:t>35</a:t>
            </a:fld>
            <a:endParaRPr lang="en-US" dirty="0">
              <a:latin typeface="Times" charset="0"/>
            </a:endParaRPr>
          </a:p>
        </p:txBody>
      </p:sp>
      <p:sp>
        <p:nvSpPr>
          <p:cNvPr id="50179" name="Rectangle 3"/>
          <p:cNvSpPr>
            <a:spLocks noGrp="1" noChangeArrowheads="1"/>
          </p:cNvSpPr>
          <p:nvPr>
            <p:ph sz="quarter" idx="1"/>
          </p:nvPr>
        </p:nvSpPr>
        <p:spPr>
          <a:xfrm>
            <a:off x="457200" y="1828800"/>
            <a:ext cx="8229600" cy="4143404"/>
          </a:xfrm>
        </p:spPr>
        <p:txBody>
          <a:bodyPr/>
          <a:lstStyle/>
          <a:p>
            <a:pPr marL="514350" indent="-514350">
              <a:buFont typeface="+mj-lt"/>
              <a:buAutoNum type="arabicPeriod"/>
            </a:pPr>
            <a:r>
              <a:rPr lang="en-CA" dirty="0" smtClean="0"/>
              <a:t>I just find another word - just look at the other page and see if something I know is there.</a:t>
            </a:r>
          </a:p>
          <a:p>
            <a:pPr marL="514350" indent="-514350">
              <a:buFont typeface="+mj-lt"/>
              <a:buAutoNum type="arabicPeriod"/>
            </a:pPr>
            <a:r>
              <a:rPr lang="en-CA" dirty="0" smtClean="0"/>
              <a:t>Sound it out.  I try to figure it out from the picture.  Look at the pictures -- give me ideas.</a:t>
            </a:r>
          </a:p>
          <a:p>
            <a:pPr marL="514350" indent="-514350">
              <a:buFont typeface="+mj-lt"/>
              <a:buAutoNum type="arabicPeriod"/>
            </a:pPr>
            <a:r>
              <a:rPr lang="en-CA" dirty="0" smtClean="0"/>
              <a:t> Sound it out. Try to figure it out from the story. Look at the word or look at the picture. </a:t>
            </a:r>
          </a:p>
        </p:txBody>
      </p:sp>
      <p:sp>
        <p:nvSpPr>
          <p:cNvPr id="6" name="Footer Placeholder 5"/>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2000"/>
                                        <p:tgtEl>
                                          <p:spTgt spid="5017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animEffect transition="in" filter="fade">
                                      <p:cBhvr>
                                        <p:cTn id="11" dur="2000"/>
                                        <p:tgtEl>
                                          <p:spTgt spid="5017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animEffect transition="in" filter="fade">
                                      <p:cBhvr>
                                        <p:cTn id="15" dur="20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CA" sz="3600" b="1" dirty="0" smtClean="0"/>
              <a:t>When you make a mistake in reading, what do you do about it?”</a:t>
            </a:r>
            <a:r>
              <a:rPr lang="en-CA" sz="3600" dirty="0" smtClean="0"/>
              <a:t> </a:t>
            </a:r>
            <a:br>
              <a:rPr lang="en-CA" sz="3600" dirty="0" smtClean="0"/>
            </a:br>
            <a:r>
              <a:rPr lang="en-CA" sz="3600" dirty="0" smtClean="0"/>
              <a:t>(Grade 2 boy)</a:t>
            </a:r>
            <a:endParaRPr lang="en-CA" sz="3600" dirty="0"/>
          </a:p>
        </p:txBody>
      </p:sp>
      <p:sp>
        <p:nvSpPr>
          <p:cNvPr id="4" name="Slide Number Placeholder 3"/>
          <p:cNvSpPr>
            <a:spLocks noGrp="1"/>
          </p:cNvSpPr>
          <p:nvPr>
            <p:ph type="sldNum" sz="quarter" idx="12"/>
          </p:nvPr>
        </p:nvSpPr>
        <p:spPr>
          <a:xfrm>
            <a:off x="609600" y="6324600"/>
            <a:ext cx="530352" cy="365760"/>
          </a:xfrm>
        </p:spPr>
        <p:txBody>
          <a:bodyPr/>
          <a:lstStyle/>
          <a:p>
            <a:pPr>
              <a:defRPr/>
            </a:pPr>
            <a:fld id="{D6CAD056-F668-43CF-B23A-B5A5801182CE}" type="slidenum">
              <a:rPr lang="en-US" smtClean="0"/>
              <a:pPr>
                <a:defRPr/>
              </a:pPr>
              <a:t>36</a:t>
            </a:fld>
            <a:endParaRPr lang="en-US" dirty="0">
              <a:latin typeface="Times" charset="0"/>
            </a:endParaRPr>
          </a:p>
        </p:txBody>
      </p:sp>
      <p:sp>
        <p:nvSpPr>
          <p:cNvPr id="3" name="Content Placeholder 2"/>
          <p:cNvSpPr>
            <a:spLocks noGrp="1"/>
          </p:cNvSpPr>
          <p:nvPr>
            <p:ph sz="quarter" idx="1"/>
          </p:nvPr>
        </p:nvSpPr>
        <p:spPr>
          <a:xfrm>
            <a:off x="457200" y="2057400"/>
            <a:ext cx="8229600" cy="3768733"/>
          </a:xfrm>
        </p:spPr>
        <p:txBody>
          <a:bodyPr/>
          <a:lstStyle/>
          <a:p>
            <a:pPr marL="514350" indent="-514350">
              <a:buFont typeface="+mj-lt"/>
              <a:buAutoNum type="arabicPeriod"/>
            </a:pPr>
            <a:r>
              <a:rPr lang="en-CA" dirty="0" smtClean="0"/>
              <a:t>Ask my brother </a:t>
            </a:r>
          </a:p>
          <a:p>
            <a:pPr marL="514350" indent="-514350">
              <a:buFont typeface="+mj-lt"/>
              <a:buAutoNum type="arabicPeriod"/>
            </a:pPr>
            <a:r>
              <a:rPr lang="en-CA" dirty="0" smtClean="0"/>
              <a:t>Guess </a:t>
            </a:r>
          </a:p>
          <a:p>
            <a:pPr marL="514350" indent="-514350">
              <a:buFont typeface="+mj-lt"/>
              <a:buAutoNum type="arabicPeriod"/>
            </a:pPr>
            <a:r>
              <a:rPr lang="en-CA" dirty="0" smtClean="0"/>
              <a:t>Sound it out. Try to figure it out from the story. </a:t>
            </a:r>
            <a:endParaRPr lang="en-CA" sz="2800" dirty="0"/>
          </a:p>
        </p:txBody>
      </p:sp>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04800"/>
            <a:ext cx="8229600" cy="1371600"/>
          </a:xfrm>
        </p:spPr>
        <p:txBody>
          <a:bodyPr>
            <a:normAutofit fontScale="90000"/>
          </a:bodyPr>
          <a:lstStyle/>
          <a:p>
            <a:r>
              <a:rPr lang="en-CA" sz="3600" b="1" dirty="0" smtClean="0"/>
              <a:t>When you make a mistake in reading, what do you do about it?”</a:t>
            </a:r>
            <a:r>
              <a:rPr lang="en-CA" sz="3600" dirty="0" smtClean="0"/>
              <a:t> </a:t>
            </a:r>
            <a:br>
              <a:rPr lang="en-CA" sz="3600" dirty="0" smtClean="0"/>
            </a:br>
            <a:r>
              <a:rPr lang="en-CA" sz="3600" dirty="0" smtClean="0"/>
              <a:t>(Grade 4 girl)</a:t>
            </a:r>
            <a:endParaRPr lang="en-CA" sz="3600" dirty="0"/>
          </a:p>
        </p:txBody>
      </p:sp>
      <p:sp>
        <p:nvSpPr>
          <p:cNvPr id="6" name="Slide Number Placeholder 5"/>
          <p:cNvSpPr>
            <a:spLocks noGrp="1"/>
          </p:cNvSpPr>
          <p:nvPr>
            <p:ph type="sldNum" sz="quarter" idx="12"/>
          </p:nvPr>
        </p:nvSpPr>
        <p:spPr/>
        <p:txBody>
          <a:bodyPr/>
          <a:lstStyle/>
          <a:p>
            <a:fld id="{2FD2BBA8-686E-4058-9B0F-50C05136DDC7}" type="slidenum">
              <a:rPr lang="en-US" smtClean="0"/>
              <a:pPr/>
              <a:t>37</a:t>
            </a:fld>
            <a:endParaRPr lang="en-US" dirty="0"/>
          </a:p>
        </p:txBody>
      </p:sp>
      <p:sp>
        <p:nvSpPr>
          <p:cNvPr id="3" name="Content Placeholder 2"/>
          <p:cNvSpPr>
            <a:spLocks noGrp="1"/>
          </p:cNvSpPr>
          <p:nvPr>
            <p:ph sz="quarter" idx="1"/>
          </p:nvPr>
        </p:nvSpPr>
        <p:spPr>
          <a:xfrm>
            <a:off x="457200" y="2057400"/>
            <a:ext cx="8229600" cy="4525963"/>
          </a:xfrm>
        </p:spPr>
        <p:txBody>
          <a:bodyPr/>
          <a:lstStyle/>
          <a:p>
            <a:pPr marL="514350" indent="-514350">
              <a:buFont typeface="+mj-lt"/>
              <a:buAutoNum type="arabicPeriod"/>
            </a:pPr>
            <a:r>
              <a:rPr lang="en-CA" dirty="0" smtClean="0"/>
              <a:t>Sound it out. Look at the words to see if there's some words that I know. </a:t>
            </a:r>
          </a:p>
          <a:p>
            <a:pPr marL="514350" indent="-514350">
              <a:buFont typeface="+mj-lt"/>
              <a:buAutoNum type="arabicPeriod"/>
            </a:pPr>
            <a:r>
              <a:rPr lang="en-CA" dirty="0" smtClean="0"/>
              <a:t>Ask someone. Try to see if any words in that word. Try to figure it out from the story. </a:t>
            </a:r>
          </a:p>
          <a:p>
            <a:pPr marL="514350" indent="-514350">
              <a:buFont typeface="+mj-lt"/>
              <a:buAutoNum type="arabicPeriod"/>
            </a:pPr>
            <a:r>
              <a:rPr lang="en-CA" dirty="0" smtClean="0"/>
              <a:t>Ask my parents but they don't know how to speak English. Sound it out. Try to see if any word I know in that word. </a:t>
            </a:r>
            <a:endParaRPr lang="en-CA" sz="2800" dirty="0"/>
          </a:p>
        </p:txBody>
      </p:sp>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CA" dirty="0" smtClean="0"/>
              <a:t>“</a:t>
            </a:r>
            <a:r>
              <a:rPr lang="en-CA" sz="3600" b="1" dirty="0" smtClean="0"/>
              <a:t>How do you feel when you see a word you can’t figure out?”</a:t>
            </a:r>
            <a:endParaRPr lang="en-CA" sz="3600" b="1" dirty="0"/>
          </a:p>
        </p:txBody>
      </p:sp>
      <p:sp>
        <p:nvSpPr>
          <p:cNvPr id="6" name="Slide Number Placeholder 5"/>
          <p:cNvSpPr>
            <a:spLocks noGrp="1"/>
          </p:cNvSpPr>
          <p:nvPr>
            <p:ph type="sldNum" sz="quarter" idx="12"/>
          </p:nvPr>
        </p:nvSpPr>
        <p:spPr/>
        <p:txBody>
          <a:bodyPr/>
          <a:lstStyle/>
          <a:p>
            <a:pPr>
              <a:defRPr/>
            </a:pPr>
            <a:fld id="{6EDC69D5-D8EA-4E37-9CDD-897E848CE062}" type="slidenum">
              <a:rPr lang="en-US" smtClean="0"/>
              <a:pPr>
                <a:defRPr/>
              </a:pPr>
              <a:t>38</a:t>
            </a:fld>
            <a:endParaRPr lang="en-US">
              <a:latin typeface="Times" charset="0"/>
            </a:endParaRPr>
          </a:p>
        </p:txBody>
      </p:sp>
      <p:sp>
        <p:nvSpPr>
          <p:cNvPr id="3" name="Content Placeholder 2"/>
          <p:cNvSpPr>
            <a:spLocks noGrp="1"/>
          </p:cNvSpPr>
          <p:nvPr>
            <p:ph sz="quarter" idx="1"/>
          </p:nvPr>
        </p:nvSpPr>
        <p:spPr>
          <a:xfrm>
            <a:off x="457200" y="1571612"/>
            <a:ext cx="4038600" cy="4525963"/>
          </a:xfrm>
        </p:spPr>
        <p:txBody>
          <a:bodyPr>
            <a:normAutofit/>
          </a:bodyPr>
          <a:lstStyle/>
          <a:p>
            <a:pPr marL="514350" indent="-514350">
              <a:buNone/>
            </a:pPr>
            <a:r>
              <a:rPr lang="en-CA" dirty="0" smtClean="0"/>
              <a:t>(Grade 2 girl)</a:t>
            </a:r>
          </a:p>
          <a:p>
            <a:pPr marL="514350" indent="-514350">
              <a:buFont typeface="+mj-lt"/>
              <a:buAutoNum type="arabicPeriod"/>
            </a:pPr>
            <a:r>
              <a:rPr lang="en-CA" dirty="0" smtClean="0"/>
              <a:t>I feel confused. </a:t>
            </a:r>
          </a:p>
          <a:p>
            <a:pPr marL="514350" indent="-514350">
              <a:buFont typeface="+mj-lt"/>
              <a:buAutoNum type="arabicPeriod"/>
            </a:pPr>
            <a:r>
              <a:rPr lang="en-CA" dirty="0" smtClean="0"/>
              <a:t>Kinda grumpy. </a:t>
            </a:r>
          </a:p>
          <a:p>
            <a:pPr marL="514350" indent="-514350">
              <a:buFont typeface="+mj-lt"/>
              <a:buAutoNum type="arabicPeriod"/>
            </a:pPr>
            <a:r>
              <a:rPr lang="en-CA" dirty="0" smtClean="0"/>
              <a:t>I feel like the word might be difficult because I always try to pronounce it. In Grade 3 I still don't know the words. That's why I'm nervous. </a:t>
            </a:r>
            <a:endParaRPr lang="en-CA" sz="2400" dirty="0"/>
          </a:p>
        </p:txBody>
      </p:sp>
      <p:sp>
        <p:nvSpPr>
          <p:cNvPr id="4" name="Content Placeholder 3"/>
          <p:cNvSpPr>
            <a:spLocks noGrp="1"/>
          </p:cNvSpPr>
          <p:nvPr>
            <p:ph sz="quarter" idx="2"/>
          </p:nvPr>
        </p:nvSpPr>
        <p:spPr>
          <a:xfrm>
            <a:off x="4648200" y="1546243"/>
            <a:ext cx="4038600" cy="4525963"/>
          </a:xfrm>
        </p:spPr>
        <p:txBody>
          <a:bodyPr>
            <a:normAutofit/>
          </a:bodyPr>
          <a:lstStyle/>
          <a:p>
            <a:pPr marL="514350" indent="-514350">
              <a:buNone/>
            </a:pPr>
            <a:r>
              <a:rPr lang="en-CA" dirty="0" smtClean="0"/>
              <a:t>(Grade 2 boy)</a:t>
            </a:r>
          </a:p>
          <a:p>
            <a:pPr marL="514350" indent="-514350">
              <a:buFont typeface="+mj-lt"/>
              <a:buAutoNum type="arabicPeriod"/>
            </a:pPr>
            <a:r>
              <a:rPr lang="en-CA" dirty="0" smtClean="0"/>
              <a:t>It makes me sometimes hungry. I don't really feel like anything. I just flip to the other page. </a:t>
            </a:r>
          </a:p>
          <a:p>
            <a:pPr marL="514350" indent="-514350">
              <a:buFont typeface="+mj-lt"/>
              <a:buAutoNum type="arabicPeriod"/>
            </a:pPr>
            <a:r>
              <a:rPr lang="en-CA" dirty="0" smtClean="0"/>
              <a:t>I don't feel anything I just go to the other page. </a:t>
            </a:r>
          </a:p>
          <a:p>
            <a:pPr marL="514350" indent="-514350">
              <a:buFont typeface="+mj-lt"/>
              <a:buAutoNum type="arabicPeriod"/>
            </a:pPr>
            <a:r>
              <a:rPr lang="en-CA" dirty="0" smtClean="0"/>
              <a:t>I feel like I can figure it out. </a:t>
            </a:r>
            <a:endParaRPr lang="en-CA" sz="2400" dirty="0"/>
          </a:p>
        </p:txBody>
      </p:sp>
      <p:sp>
        <p:nvSpPr>
          <p:cNvPr id="7" name="Footer Placeholder 6"/>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6200"/>
            <a:ext cx="8329642" cy="1081110"/>
          </a:xfrm>
        </p:spPr>
        <p:txBody>
          <a:bodyPr>
            <a:normAutofit/>
          </a:bodyPr>
          <a:lstStyle/>
          <a:p>
            <a:pPr algn="l"/>
            <a:r>
              <a:rPr lang="en-CA" sz="3000" b="1" dirty="0" smtClean="0"/>
              <a:t>“How do you feel when someone asks you to read aloud in front of a group?”</a:t>
            </a:r>
            <a:endParaRPr lang="en-CA" sz="3000" b="1" dirty="0"/>
          </a:p>
        </p:txBody>
      </p:sp>
      <p:sp>
        <p:nvSpPr>
          <p:cNvPr id="6" name="Slide Number Placeholder 5"/>
          <p:cNvSpPr>
            <a:spLocks noGrp="1"/>
          </p:cNvSpPr>
          <p:nvPr>
            <p:ph type="sldNum" sz="quarter" idx="12"/>
          </p:nvPr>
        </p:nvSpPr>
        <p:spPr/>
        <p:txBody>
          <a:bodyPr/>
          <a:lstStyle/>
          <a:p>
            <a:pPr>
              <a:defRPr/>
            </a:pPr>
            <a:fld id="{6EDC69D5-D8EA-4E37-9CDD-897E848CE062}" type="slidenum">
              <a:rPr lang="en-US" smtClean="0"/>
              <a:pPr>
                <a:defRPr/>
              </a:pPr>
              <a:t>39</a:t>
            </a:fld>
            <a:endParaRPr lang="en-US">
              <a:latin typeface="Times" charset="0"/>
            </a:endParaRPr>
          </a:p>
        </p:txBody>
      </p:sp>
      <p:sp>
        <p:nvSpPr>
          <p:cNvPr id="3" name="Content Placeholder 2"/>
          <p:cNvSpPr>
            <a:spLocks noGrp="1"/>
          </p:cNvSpPr>
          <p:nvPr>
            <p:ph sz="quarter" idx="1"/>
          </p:nvPr>
        </p:nvSpPr>
        <p:spPr>
          <a:xfrm>
            <a:off x="457200" y="1539240"/>
            <a:ext cx="4041648" cy="4937760"/>
          </a:xfrm>
        </p:spPr>
        <p:txBody>
          <a:bodyPr/>
          <a:lstStyle/>
          <a:p>
            <a:pPr marL="514350" indent="-514350">
              <a:buNone/>
            </a:pPr>
            <a:r>
              <a:rPr lang="en-CA" dirty="0" smtClean="0"/>
              <a:t>(Grade 5 girl)</a:t>
            </a:r>
          </a:p>
          <a:p>
            <a:pPr marL="514350" indent="-514350">
              <a:buFont typeface="+mj-lt"/>
              <a:buAutoNum type="arabicPeriod"/>
            </a:pPr>
            <a:r>
              <a:rPr lang="en-CA" dirty="0" smtClean="0"/>
              <a:t>I feel okay. </a:t>
            </a:r>
          </a:p>
          <a:p>
            <a:pPr marL="514350" indent="-514350">
              <a:buFont typeface="+mj-lt"/>
              <a:buAutoNum type="arabicPeriod"/>
            </a:pPr>
            <a:r>
              <a:rPr lang="en-CA" dirty="0" smtClean="0"/>
              <a:t>I feel enthusiastic. </a:t>
            </a:r>
          </a:p>
          <a:p>
            <a:pPr marL="514350" indent="-514350">
              <a:buFont typeface="+mj-lt"/>
              <a:buAutoNum type="arabicPeriod"/>
            </a:pPr>
            <a:r>
              <a:rPr lang="en-CA" dirty="0" smtClean="0"/>
              <a:t>I like it only  a little bit.</a:t>
            </a:r>
          </a:p>
        </p:txBody>
      </p:sp>
      <p:sp>
        <p:nvSpPr>
          <p:cNvPr id="4" name="Content Placeholder 3"/>
          <p:cNvSpPr>
            <a:spLocks noGrp="1"/>
          </p:cNvSpPr>
          <p:nvPr>
            <p:ph sz="quarter" idx="2"/>
          </p:nvPr>
        </p:nvSpPr>
        <p:spPr>
          <a:xfrm>
            <a:off x="4632198" y="1539240"/>
            <a:ext cx="4041648" cy="4937760"/>
          </a:xfrm>
        </p:spPr>
        <p:txBody>
          <a:bodyPr/>
          <a:lstStyle/>
          <a:p>
            <a:pPr marL="514350" indent="-514350">
              <a:buNone/>
            </a:pPr>
            <a:r>
              <a:rPr lang="en-CA" dirty="0" smtClean="0"/>
              <a:t>(Grade 4 girl)</a:t>
            </a:r>
          </a:p>
          <a:p>
            <a:pPr marL="514350" indent="-514350">
              <a:buFont typeface="+mj-lt"/>
              <a:buAutoNum type="arabicPeriod"/>
            </a:pPr>
            <a:r>
              <a:rPr lang="en-CA" dirty="0" smtClean="0"/>
              <a:t>I feel shy. </a:t>
            </a:r>
          </a:p>
          <a:p>
            <a:pPr marL="514350" indent="-514350">
              <a:buFont typeface="+mj-lt"/>
              <a:buAutoNum type="arabicPeriod"/>
            </a:pPr>
            <a:r>
              <a:rPr lang="en-CA" dirty="0" smtClean="0"/>
              <a:t>I feel shy </a:t>
            </a:r>
          </a:p>
          <a:p>
            <a:pPr marL="514350" indent="-514350">
              <a:buFont typeface="+mj-lt"/>
              <a:buAutoNum type="arabicPeriod"/>
            </a:pPr>
            <a:r>
              <a:rPr lang="en-CA" dirty="0" smtClean="0"/>
              <a:t>I feel shy because sometimes I don't know the word. </a:t>
            </a:r>
            <a:endParaRPr lang="en-CA" dirty="0"/>
          </a:p>
        </p:txBody>
      </p:sp>
      <p:sp>
        <p:nvSpPr>
          <p:cNvPr id="7" name="Footer Placeholder 6"/>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60350"/>
            <a:ext cx="4681538" cy="1219200"/>
          </a:xfrm>
        </p:spPr>
        <p:txBody>
          <a:bodyPr rtlCol="0">
            <a:normAutofit/>
          </a:bodyPr>
          <a:lstStyle/>
          <a:p>
            <a:pPr algn="l" fontAlgn="auto">
              <a:spcAft>
                <a:spcPts val="0"/>
              </a:spcAft>
              <a:defRPr/>
            </a:pPr>
            <a:r>
              <a:rPr lang="en-US" dirty="0"/>
              <a:t>What is </a:t>
            </a:r>
            <a:br>
              <a:rPr lang="en-US" dirty="0"/>
            </a:br>
            <a:r>
              <a:rPr lang="en-US" dirty="0"/>
              <a:t>The Reading Tutor?</a:t>
            </a:r>
            <a:endParaRPr lang="en-CA" dirty="0"/>
          </a:p>
        </p:txBody>
      </p:sp>
      <p:sp>
        <p:nvSpPr>
          <p:cNvPr id="6" name="Slide Number Placeholder 4"/>
          <p:cNvSpPr>
            <a:spLocks noGrp="1"/>
          </p:cNvSpPr>
          <p:nvPr>
            <p:ph type="sldNum" sz="quarter" idx="12"/>
          </p:nvPr>
        </p:nvSpPr>
        <p:spPr/>
        <p:txBody>
          <a:bodyPr/>
          <a:lstStyle/>
          <a:p>
            <a:pPr>
              <a:defRPr/>
            </a:pPr>
            <a:fld id="{D57045F8-852D-41AB-B60B-272E4A677119}" type="slidenum">
              <a:rPr lang="en-US"/>
              <a:pPr>
                <a:defRPr/>
              </a:pPr>
              <a:t>4</a:t>
            </a:fld>
            <a:endParaRPr lang="en-US" dirty="0">
              <a:latin typeface="Times" charset="0"/>
            </a:endParaRPr>
          </a:p>
        </p:txBody>
      </p:sp>
      <p:pic>
        <p:nvPicPr>
          <p:cNvPr id="20485" name="Picture 9" descr="Reading Tutor 016"/>
          <p:cNvPicPr>
            <a:picLocks noChangeAspect="1" noChangeArrowheads="1"/>
          </p:cNvPicPr>
          <p:nvPr/>
        </p:nvPicPr>
        <p:blipFill>
          <a:blip r:embed="rId3" cstate="print"/>
          <a:srcRect/>
          <a:stretch>
            <a:fillRect/>
          </a:stretch>
        </p:blipFill>
        <p:spPr bwMode="auto">
          <a:xfrm>
            <a:off x="0" y="0"/>
            <a:ext cx="10260013" cy="6865938"/>
          </a:xfrm>
          <a:prstGeom prst="rect">
            <a:avLst/>
          </a:prstGeom>
          <a:noFill/>
          <a:ln w="9525">
            <a:noFill/>
            <a:miter lim="800000"/>
            <a:headEnd/>
            <a:tailEnd/>
          </a:ln>
        </p:spPr>
      </p:pic>
      <p:sp>
        <p:nvSpPr>
          <p:cNvPr id="20486" name="Text Box 5"/>
          <p:cNvSpPr txBox="1">
            <a:spLocks noChangeArrowheads="1"/>
          </p:cNvSpPr>
          <p:nvPr/>
        </p:nvSpPr>
        <p:spPr bwMode="auto">
          <a:xfrm>
            <a:off x="1403350" y="2205038"/>
            <a:ext cx="6697663" cy="366712"/>
          </a:xfrm>
          <a:prstGeom prst="rect">
            <a:avLst/>
          </a:prstGeom>
          <a:noFill/>
          <a:ln w="9525">
            <a:noFill/>
            <a:miter lim="800000"/>
            <a:headEnd/>
            <a:tailEnd/>
          </a:ln>
        </p:spPr>
        <p:txBody>
          <a:bodyPr>
            <a:spAutoFit/>
          </a:bodyPr>
          <a:lstStyle/>
          <a:p>
            <a:pPr>
              <a:spcBef>
                <a:spcPct val="50000"/>
              </a:spcBef>
            </a:pPr>
            <a:r>
              <a:rPr lang="en-US">
                <a:latin typeface="Arial" pitchFamily="34" charset="0"/>
              </a:rPr>
              <a:t>    </a:t>
            </a:r>
          </a:p>
        </p:txBody>
      </p:sp>
      <p:sp>
        <p:nvSpPr>
          <p:cNvPr id="20487" name="TextBox 6"/>
          <p:cNvSpPr txBox="1">
            <a:spLocks noChangeArrowheads="1"/>
          </p:cNvSpPr>
          <p:nvPr/>
        </p:nvSpPr>
        <p:spPr bwMode="auto">
          <a:xfrm>
            <a:off x="214312" y="4572000"/>
            <a:ext cx="8396287" cy="2308324"/>
          </a:xfrm>
          <a:prstGeom prst="rect">
            <a:avLst/>
          </a:prstGeom>
          <a:noFill/>
          <a:ln w="9525">
            <a:noFill/>
            <a:miter lim="800000"/>
            <a:headEnd/>
            <a:tailEnd/>
          </a:ln>
        </p:spPr>
        <p:txBody>
          <a:bodyPr wrap="square">
            <a:spAutoFit/>
          </a:bodyPr>
          <a:lstStyle/>
          <a:p>
            <a:r>
              <a:rPr lang="en-CA" sz="4800" i="1" dirty="0">
                <a:solidFill>
                  <a:schemeClr val="bg1"/>
                </a:solidFill>
                <a:latin typeface="Calibri" pitchFamily="34" charset="0"/>
              </a:rPr>
              <a:t>The Reading </a:t>
            </a:r>
            <a:r>
              <a:rPr lang="en-CA" sz="4800" i="1" dirty="0" smtClean="0">
                <a:solidFill>
                  <a:schemeClr val="bg1"/>
                </a:solidFill>
                <a:latin typeface="Calibri" pitchFamily="34" charset="0"/>
              </a:rPr>
              <a:t>Tutor</a:t>
            </a:r>
          </a:p>
          <a:p>
            <a:r>
              <a:rPr lang="en-CA" sz="3200" dirty="0" smtClean="0">
                <a:solidFill>
                  <a:schemeClr val="bg1"/>
                </a:solidFill>
                <a:latin typeface="Calibri" pitchFamily="34" charset="0"/>
              </a:rPr>
              <a:t>Computer based reading support for young EAL learners. </a:t>
            </a:r>
          </a:p>
          <a:p>
            <a:r>
              <a:rPr lang="en-CA" sz="3200" dirty="0" smtClean="0">
                <a:solidFill>
                  <a:schemeClr val="bg1"/>
                </a:solidFill>
                <a:latin typeface="Calibri" pitchFamily="34" charset="0"/>
              </a:rPr>
              <a:t>UBC and Carnegie-Mellon University</a:t>
            </a:r>
            <a:endParaRPr lang="en-US" sz="3200" dirty="0">
              <a:solidFill>
                <a:schemeClr val="bg1"/>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325562"/>
          </a:xfrm>
        </p:spPr>
        <p:txBody>
          <a:bodyPr>
            <a:normAutofit fontScale="90000"/>
          </a:bodyPr>
          <a:lstStyle/>
          <a:p>
            <a:r>
              <a:rPr lang="en-CA" sz="3600" b="1" dirty="0" smtClean="0"/>
              <a:t>When you make a mistake in reading, what do you do about it?”</a:t>
            </a:r>
            <a:r>
              <a:rPr lang="en-CA" sz="3600" dirty="0" smtClean="0"/>
              <a:t> </a:t>
            </a:r>
            <a:br>
              <a:rPr lang="en-CA" sz="3600" dirty="0" smtClean="0"/>
            </a:br>
            <a:r>
              <a:rPr lang="en-CA" sz="3600" dirty="0" smtClean="0"/>
              <a:t>(Grade 2 boy)</a:t>
            </a:r>
            <a:endParaRPr lang="en-CA" sz="3600" dirty="0"/>
          </a:p>
        </p:txBody>
      </p:sp>
      <p:sp>
        <p:nvSpPr>
          <p:cNvPr id="4" name="Slide Number Placeholder 3"/>
          <p:cNvSpPr>
            <a:spLocks noGrp="1"/>
          </p:cNvSpPr>
          <p:nvPr>
            <p:ph type="sldNum" sz="quarter" idx="12"/>
          </p:nvPr>
        </p:nvSpPr>
        <p:spPr/>
        <p:txBody>
          <a:bodyPr/>
          <a:lstStyle/>
          <a:p>
            <a:pPr>
              <a:defRPr/>
            </a:pPr>
            <a:fld id="{D6CAD056-F668-43CF-B23A-B5A5801182CE}" type="slidenum">
              <a:rPr lang="en-US" smtClean="0"/>
              <a:pPr>
                <a:defRPr/>
              </a:pPr>
              <a:t>40</a:t>
            </a:fld>
            <a:endParaRPr lang="en-US">
              <a:latin typeface="Times" charset="0"/>
            </a:endParaRPr>
          </a:p>
        </p:txBody>
      </p:sp>
      <p:sp>
        <p:nvSpPr>
          <p:cNvPr id="3" name="Content Placeholder 2"/>
          <p:cNvSpPr>
            <a:spLocks noGrp="1"/>
          </p:cNvSpPr>
          <p:nvPr>
            <p:ph sz="quarter" idx="1"/>
          </p:nvPr>
        </p:nvSpPr>
        <p:spPr>
          <a:xfrm>
            <a:off x="457200" y="2057400"/>
            <a:ext cx="8229600" cy="3768733"/>
          </a:xfrm>
        </p:spPr>
        <p:txBody>
          <a:bodyPr/>
          <a:lstStyle/>
          <a:p>
            <a:pPr marL="514350" indent="-514350">
              <a:buFont typeface="+mj-lt"/>
              <a:buAutoNum type="arabicPeriod"/>
            </a:pPr>
            <a:r>
              <a:rPr lang="en-CA" dirty="0" smtClean="0"/>
              <a:t>Ask my brother </a:t>
            </a:r>
          </a:p>
          <a:p>
            <a:pPr marL="514350" indent="-514350">
              <a:buFont typeface="+mj-lt"/>
              <a:buAutoNum type="arabicPeriod"/>
            </a:pPr>
            <a:r>
              <a:rPr lang="en-CA" dirty="0" smtClean="0"/>
              <a:t>Guess </a:t>
            </a:r>
          </a:p>
          <a:p>
            <a:pPr marL="514350" indent="-514350">
              <a:buFont typeface="+mj-lt"/>
              <a:buAutoNum type="arabicPeriod"/>
            </a:pPr>
            <a:r>
              <a:rPr lang="en-CA" dirty="0" smtClean="0"/>
              <a:t>Sound it out. Try to figure it out from the story. </a:t>
            </a:r>
            <a:endParaRPr lang="en-CA" sz="2800" dirty="0"/>
          </a:p>
        </p:txBody>
      </p:sp>
      <p:pic>
        <p:nvPicPr>
          <p:cNvPr id="5" name="Picture 421" descr="Reading Tutor 005"/>
          <p:cNvPicPr>
            <a:picLocks noChangeAspect="1" noChangeArrowheads="1"/>
          </p:cNvPicPr>
          <p:nvPr/>
        </p:nvPicPr>
        <p:blipFill>
          <a:blip r:embed="rId3" cstate="print"/>
          <a:srcRect/>
          <a:stretch>
            <a:fillRect/>
          </a:stretch>
        </p:blipFill>
        <p:spPr bwMode="auto">
          <a:xfrm>
            <a:off x="5181600" y="3600480"/>
            <a:ext cx="3478213" cy="260735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i="1" dirty="0" smtClean="0"/>
              <a:t>The Reading Tutor </a:t>
            </a:r>
            <a:r>
              <a:rPr lang="en-CA" dirty="0" smtClean="0"/>
              <a:t>Experience Interview</a:t>
            </a:r>
            <a:endParaRPr lang="en-CA" dirty="0"/>
          </a:p>
        </p:txBody>
      </p:sp>
      <p:sp>
        <p:nvSpPr>
          <p:cNvPr id="4" name="Slide Number Placeholder 3"/>
          <p:cNvSpPr>
            <a:spLocks noGrp="1"/>
          </p:cNvSpPr>
          <p:nvPr>
            <p:ph type="sldNum" sz="quarter" idx="12"/>
          </p:nvPr>
        </p:nvSpPr>
        <p:spPr>
          <a:xfrm>
            <a:off x="609600" y="6324600"/>
            <a:ext cx="377952" cy="365760"/>
          </a:xfrm>
        </p:spPr>
        <p:txBody>
          <a:bodyPr/>
          <a:lstStyle/>
          <a:p>
            <a:pPr>
              <a:defRPr/>
            </a:pPr>
            <a:fld id="{D6CAD056-F668-43CF-B23A-B5A5801182CE}" type="slidenum">
              <a:rPr lang="en-US" smtClean="0"/>
              <a:pPr>
                <a:defRPr/>
              </a:pPr>
              <a:t>41</a:t>
            </a:fld>
            <a:endParaRPr lang="en-US" dirty="0">
              <a:latin typeface="Times" charset="0"/>
            </a:endParaRPr>
          </a:p>
        </p:txBody>
      </p:sp>
      <p:sp>
        <p:nvSpPr>
          <p:cNvPr id="3" name="Content Placeholder 2"/>
          <p:cNvSpPr>
            <a:spLocks noGrp="1"/>
          </p:cNvSpPr>
          <p:nvPr>
            <p:ph sz="quarter" idx="1"/>
          </p:nvPr>
        </p:nvSpPr>
        <p:spPr>
          <a:xfrm>
            <a:off x="457200" y="1524000"/>
            <a:ext cx="8229600" cy="4632960"/>
          </a:xfrm>
        </p:spPr>
        <p:txBody>
          <a:bodyPr>
            <a:normAutofit/>
          </a:bodyPr>
          <a:lstStyle/>
          <a:p>
            <a:r>
              <a:rPr lang="en-CA" sz="2800" dirty="0" smtClean="0"/>
              <a:t>Immediately following their final session using </a:t>
            </a:r>
            <a:r>
              <a:rPr lang="en-CA" sz="2800" i="1" dirty="0" smtClean="0"/>
              <a:t>The Reading Tutor</a:t>
            </a:r>
            <a:r>
              <a:rPr lang="en-CA" sz="2800" dirty="0" smtClean="0"/>
              <a:t>, children were asked about their experience using the program.</a:t>
            </a:r>
            <a:endParaRPr lang="en-CA" sz="2800" i="1" dirty="0" smtClean="0"/>
          </a:p>
          <a:p>
            <a:r>
              <a:rPr lang="en-CA" sz="2800" dirty="0" smtClean="0"/>
              <a:t>6 items, we report selected items only.</a:t>
            </a:r>
          </a:p>
        </p:txBody>
      </p:sp>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11288"/>
          </a:xfrm>
        </p:spPr>
        <p:txBody>
          <a:bodyPr>
            <a:normAutofit fontScale="90000"/>
          </a:bodyPr>
          <a:lstStyle/>
          <a:p>
            <a:pPr algn="l"/>
            <a:r>
              <a:rPr lang="en-CA" sz="3200" dirty="0" smtClean="0"/>
              <a:t/>
            </a:r>
            <a:br>
              <a:rPr lang="en-CA" sz="3200" dirty="0" smtClean="0"/>
            </a:br>
            <a:r>
              <a:rPr lang="en-CA" sz="3200" dirty="0" smtClean="0"/>
              <a:t/>
            </a:r>
            <a:br>
              <a:rPr lang="en-CA" sz="3200" dirty="0" smtClean="0"/>
            </a:br>
            <a:r>
              <a:rPr lang="en-CA" sz="3600" dirty="0" smtClean="0"/>
              <a:t>RT1. </a:t>
            </a:r>
            <a:r>
              <a:rPr lang="en-CA" sz="3600" b="1" dirty="0" smtClean="0"/>
              <a:t>After using the RT, do you think you are getting better at reading? </a:t>
            </a:r>
            <a:r>
              <a:rPr lang="en-CA" dirty="0" smtClean="0"/>
              <a:t/>
            </a:r>
            <a:br>
              <a:rPr lang="en-CA" dirty="0" smtClean="0"/>
            </a:br>
            <a:endParaRPr lang="en-CA" dirty="0"/>
          </a:p>
        </p:txBody>
      </p:sp>
      <p:sp>
        <p:nvSpPr>
          <p:cNvPr id="4" name="Slide Number Placeholder 3"/>
          <p:cNvSpPr>
            <a:spLocks noGrp="1"/>
          </p:cNvSpPr>
          <p:nvPr>
            <p:ph type="sldNum" sz="quarter" idx="12"/>
          </p:nvPr>
        </p:nvSpPr>
        <p:spPr/>
        <p:txBody>
          <a:bodyPr/>
          <a:lstStyle/>
          <a:p>
            <a:pPr>
              <a:defRPr/>
            </a:pPr>
            <a:fld id="{D6CAD056-F668-43CF-B23A-B5A5801182CE}" type="slidenum">
              <a:rPr lang="en-US" smtClean="0"/>
              <a:pPr>
                <a:defRPr/>
              </a:pPr>
              <a:t>42</a:t>
            </a:fld>
            <a:endParaRPr lang="en-US">
              <a:latin typeface="Times" charset="0"/>
            </a:endParaRPr>
          </a:p>
        </p:txBody>
      </p:sp>
      <p:sp>
        <p:nvSpPr>
          <p:cNvPr id="3" name="Content Placeholder 2"/>
          <p:cNvSpPr>
            <a:spLocks noGrp="1"/>
          </p:cNvSpPr>
          <p:nvPr>
            <p:ph sz="quarter" idx="1"/>
          </p:nvPr>
        </p:nvSpPr>
        <p:spPr>
          <a:xfrm>
            <a:off x="571472" y="1676400"/>
            <a:ext cx="8115328" cy="4125923"/>
          </a:xfrm>
        </p:spPr>
        <p:txBody>
          <a:bodyPr>
            <a:normAutofit/>
          </a:bodyPr>
          <a:lstStyle/>
          <a:p>
            <a:r>
              <a:rPr lang="en-CA" dirty="0" smtClean="0"/>
              <a:t>Yes. When you don't know a word you click on it and it tells you. That helps me. </a:t>
            </a:r>
          </a:p>
          <a:p>
            <a:r>
              <a:rPr lang="en-CA" dirty="0" smtClean="0"/>
              <a:t>Yes. Because when I read I know the words but before I don't know the words, now I know. </a:t>
            </a:r>
          </a:p>
          <a:p>
            <a:r>
              <a:rPr lang="en-CA" dirty="0" smtClean="0"/>
              <a:t>Yes. Because some words I don't know and now I know some words and I learned some new things in the RT. </a:t>
            </a:r>
          </a:p>
          <a:p>
            <a:r>
              <a:rPr lang="en-CA" dirty="0" smtClean="0"/>
              <a:t>No. Read the same stories. Because I keep reading the same stories. (RT) telling me to read other stories that are hard so I keep reading the same stories. </a:t>
            </a:r>
          </a:p>
          <a:p>
            <a:endParaRPr lang="en-CA" dirty="0" smtClean="0"/>
          </a:p>
          <a:p>
            <a:endParaRPr lang="en-CA" dirty="0"/>
          </a:p>
        </p:txBody>
      </p:sp>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t>RT1. </a:t>
            </a:r>
            <a:r>
              <a:rPr lang="en-CA" b="1" dirty="0" smtClean="0"/>
              <a:t>After using the RT, do you think you are getting better at reading?</a:t>
            </a:r>
            <a:endParaRPr lang="en-US" dirty="0"/>
          </a:p>
        </p:txBody>
      </p:sp>
      <p:sp>
        <p:nvSpPr>
          <p:cNvPr id="3" name="Slide Number Placeholder 2"/>
          <p:cNvSpPr>
            <a:spLocks noGrp="1"/>
          </p:cNvSpPr>
          <p:nvPr>
            <p:ph type="sldNum" sz="quarter" idx="12"/>
          </p:nvPr>
        </p:nvSpPr>
        <p:spPr/>
        <p:txBody>
          <a:bodyPr/>
          <a:lstStyle/>
          <a:p>
            <a:fld id="{2FD2BBA8-686E-4058-9B0F-50C05136DDC7}" type="slidenum">
              <a:rPr lang="en-US" smtClean="0"/>
              <a:pPr/>
              <a:t>43</a:t>
            </a:fld>
            <a:endParaRPr lang="en-US"/>
          </a:p>
        </p:txBody>
      </p:sp>
      <p:graphicFrame>
        <p:nvGraphicFramePr>
          <p:cNvPr id="6" name="Table 5"/>
          <p:cNvGraphicFramePr>
            <a:graphicFrameLocks noGrp="1"/>
          </p:cNvGraphicFramePr>
          <p:nvPr/>
        </p:nvGraphicFramePr>
        <p:xfrm>
          <a:off x="609600" y="1371600"/>
          <a:ext cx="7239000" cy="4487330"/>
        </p:xfrm>
        <a:graphic>
          <a:graphicData uri="http://schemas.openxmlformats.org/drawingml/2006/table">
            <a:tbl>
              <a:tblPr/>
              <a:tblGrid>
                <a:gridCol w="1206500"/>
                <a:gridCol w="1206500"/>
                <a:gridCol w="1206500"/>
                <a:gridCol w="1206500"/>
                <a:gridCol w="1206500"/>
                <a:gridCol w="1206500"/>
              </a:tblGrid>
              <a:tr h="448733">
                <a:tc>
                  <a:txBody>
                    <a:bodyPr/>
                    <a:lstStyle/>
                    <a:p>
                      <a:pPr algn="l" fontAlgn="b"/>
                      <a:r>
                        <a:rPr lang="en-US" sz="2000" b="0" i="0" u="none" strike="noStrike" dirty="0">
                          <a:solidFill>
                            <a:srgbClr val="000000"/>
                          </a:solidFill>
                          <a:latin typeface="Calibri"/>
                        </a:rPr>
                        <a:t>Response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Freq.</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733">
                <a:tc gridSpan="5">
                  <a:txBody>
                    <a:bodyPr/>
                    <a:lstStyle/>
                    <a:p>
                      <a:pPr algn="l" fontAlgn="b"/>
                      <a:r>
                        <a:rPr lang="en-US" sz="2000" b="0" i="0" u="none" strike="noStrike" dirty="0">
                          <a:solidFill>
                            <a:srgbClr val="000000"/>
                          </a:solidFill>
                          <a:latin typeface="Calibri"/>
                        </a:rPr>
                        <a:t>Words, meanings, </a:t>
                      </a:r>
                      <a:r>
                        <a:rPr lang="en-US" sz="2000" b="0" i="0" u="none" strike="noStrike" dirty="0" smtClean="0">
                          <a:solidFill>
                            <a:srgbClr val="000000"/>
                          </a:solidFill>
                          <a:latin typeface="Calibri"/>
                        </a:rPr>
                        <a:t>pronunciation </a:t>
                      </a:r>
                      <a:r>
                        <a:rPr lang="en-US" sz="2000" b="0" i="0" u="none" strike="noStrike" dirty="0">
                          <a:solidFill>
                            <a:srgbClr val="000000"/>
                          </a:solidFill>
                          <a:latin typeface="Calibri"/>
                        </a:rPr>
                        <a:t>and phonic strategies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a:solidFill>
                            <a:srgbClr val="000000"/>
                          </a:solidFill>
                          <a:latin typeface="Calibri"/>
                        </a:rPr>
                        <a:t>13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448733">
                <a:tc gridSpan="3">
                  <a:txBody>
                    <a:bodyPr/>
                    <a:lstStyle/>
                    <a:p>
                      <a:pPr algn="l" fontAlgn="b"/>
                      <a:r>
                        <a:rPr lang="en-US" sz="2000" b="0" i="0" u="none" strike="noStrike" dirty="0">
                          <a:solidFill>
                            <a:srgbClr val="000000"/>
                          </a:solidFill>
                          <a:latin typeface="Calibri"/>
                        </a:rPr>
                        <a:t>I can read and understand more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10</a:t>
                      </a:r>
                    </a:p>
                  </a:txBody>
                  <a:tcPr marL="0" marR="0" marT="0" marB="0" anchor="b">
                    <a:lnL>
                      <a:noFill/>
                    </a:lnL>
                    <a:lnR>
                      <a:noFill/>
                    </a:lnR>
                    <a:lnT>
                      <a:noFill/>
                    </a:lnT>
                    <a:lnB>
                      <a:noFill/>
                    </a:lnB>
                  </a:tcPr>
                </a:tc>
              </a:tr>
              <a:tr h="448733">
                <a:tc gridSpan="4">
                  <a:txBody>
                    <a:bodyPr/>
                    <a:lstStyle/>
                    <a:p>
                      <a:pPr algn="l" fontAlgn="b"/>
                      <a:r>
                        <a:rPr lang="en-US" sz="2000" b="0" i="0" u="none" strike="noStrike" dirty="0">
                          <a:solidFill>
                            <a:srgbClr val="000000"/>
                          </a:solidFill>
                          <a:latin typeface="Calibri"/>
                        </a:rPr>
                        <a:t>I can read faster and more accurately</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4</a:t>
                      </a:r>
                    </a:p>
                  </a:txBody>
                  <a:tcPr marL="0" marR="0" marT="0" marB="0" anchor="b">
                    <a:lnL>
                      <a:noFill/>
                    </a:lnL>
                    <a:lnR>
                      <a:noFill/>
                    </a:lnR>
                    <a:lnT>
                      <a:noFill/>
                    </a:lnT>
                    <a:lnB>
                      <a:noFill/>
                    </a:lnB>
                  </a:tcPr>
                </a:tc>
              </a:tr>
              <a:tr h="448733">
                <a:tc gridSpan="4">
                  <a:txBody>
                    <a:bodyPr/>
                    <a:lstStyle/>
                    <a:p>
                      <a:pPr algn="l" fontAlgn="b"/>
                      <a:r>
                        <a:rPr lang="en-US" sz="2000" b="0" i="0" u="none" strike="noStrike">
                          <a:solidFill>
                            <a:srgbClr val="000000"/>
                          </a:solidFill>
                          <a:latin typeface="Calibri"/>
                        </a:rPr>
                        <a:t>Practice and pacing in RT helped me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3</a:t>
                      </a:r>
                    </a:p>
                  </a:txBody>
                  <a:tcPr marL="0" marR="0" marT="0" marB="0" anchor="b">
                    <a:lnL>
                      <a:noFill/>
                    </a:lnL>
                    <a:lnR>
                      <a:noFill/>
                    </a:lnR>
                    <a:lnT>
                      <a:noFill/>
                    </a:lnT>
                    <a:lnB>
                      <a:noFill/>
                    </a:lnB>
                  </a:tcPr>
                </a:tc>
              </a:tr>
              <a:tr h="448733">
                <a:tc gridSpan="5">
                  <a:txBody>
                    <a:bodyPr/>
                    <a:lstStyle/>
                    <a:p>
                      <a:pPr algn="l" fontAlgn="b"/>
                      <a:r>
                        <a:rPr lang="en-US" sz="2000" b="0" i="0" u="none" strike="noStrike">
                          <a:solidFill>
                            <a:srgbClr val="000000"/>
                          </a:solidFill>
                          <a:latin typeface="Calibri"/>
                        </a:rPr>
                        <a:t>School report improved/RT moved me ahead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a:solidFill>
                            <a:srgbClr val="000000"/>
                          </a:solidFill>
                          <a:latin typeface="Calibri"/>
                        </a:rPr>
                        <a:t>3</a:t>
                      </a:r>
                    </a:p>
                  </a:txBody>
                  <a:tcPr marL="0" marR="0" marT="0" marB="0" anchor="b">
                    <a:lnL>
                      <a:noFill/>
                    </a:lnL>
                    <a:lnR>
                      <a:noFill/>
                    </a:lnR>
                    <a:lnT>
                      <a:noFill/>
                    </a:lnT>
                    <a:lnB>
                      <a:noFill/>
                    </a:lnB>
                  </a:tcPr>
                </a:tc>
              </a:tr>
              <a:tr h="448733">
                <a:tc gridSpan="2">
                  <a:txBody>
                    <a:bodyPr/>
                    <a:lstStyle/>
                    <a:p>
                      <a:pPr algn="l" fontAlgn="b"/>
                      <a:r>
                        <a:rPr lang="en-US" sz="2000" b="0" i="0" u="none" strike="noStrike" dirty="0">
                          <a:solidFill>
                            <a:srgbClr val="000000"/>
                          </a:solidFill>
                          <a:latin typeface="Calibri"/>
                        </a:rPr>
                        <a:t>I'm enjoying reading</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1</a:t>
                      </a:r>
                    </a:p>
                  </a:txBody>
                  <a:tcPr marL="0" marR="0" marT="0" marB="0" anchor="b">
                    <a:lnL>
                      <a:noFill/>
                    </a:lnL>
                    <a:lnR>
                      <a:noFill/>
                    </a:lnR>
                    <a:lnT>
                      <a:noFill/>
                    </a:lnT>
                    <a:lnB>
                      <a:noFill/>
                    </a:lnB>
                  </a:tcPr>
                </a:tc>
              </a:tr>
              <a:tr h="448733">
                <a:tc gridSpan="2">
                  <a:txBody>
                    <a:bodyPr/>
                    <a:lstStyle/>
                    <a:p>
                      <a:pPr algn="l" fontAlgn="b"/>
                      <a:r>
                        <a:rPr lang="en-US" sz="2000" b="0" i="0" u="none" strike="noStrike">
                          <a:solidFill>
                            <a:srgbClr val="000000"/>
                          </a:solidFill>
                          <a:latin typeface="Calibri"/>
                        </a:rPr>
                        <a:t>Writing improving</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1</a:t>
                      </a:r>
                    </a:p>
                  </a:txBody>
                  <a:tcPr marL="0" marR="0" marT="0" marB="0" anchor="b">
                    <a:lnL>
                      <a:noFill/>
                    </a:lnL>
                    <a:lnR>
                      <a:noFill/>
                    </a:lnR>
                    <a:lnT>
                      <a:noFill/>
                    </a:lnT>
                    <a:lnB>
                      <a:noFill/>
                    </a:lnB>
                  </a:tcPr>
                </a:tc>
              </a:tr>
              <a:tr h="448733">
                <a:tc gridSpan="5">
                  <a:txBody>
                    <a:bodyPr/>
                    <a:lstStyle/>
                    <a:p>
                      <a:pPr algn="l" fontAlgn="b"/>
                      <a:r>
                        <a:rPr lang="en-US" sz="2000" b="0" i="0" u="none" strike="noStrike">
                          <a:solidFill>
                            <a:srgbClr val="000000"/>
                          </a:solidFill>
                          <a:latin typeface="Calibri"/>
                        </a:rPr>
                        <a:t>No, I decided to stay at the same level in the RT</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a:solidFill>
                            <a:srgbClr val="000000"/>
                          </a:solidFill>
                          <a:latin typeface="Calibri"/>
                        </a:rPr>
                        <a:t>1</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r>
              <a:tr h="448733">
                <a:tc gridSpan="5">
                  <a:txBody>
                    <a:bodyPr/>
                    <a:lstStyle/>
                    <a:p>
                      <a:pPr algn="l" fontAlgn="b"/>
                      <a:r>
                        <a:rPr lang="en-US" sz="2000" b="0" i="0" u="none" strike="noStrike" dirty="0" smtClean="0">
                          <a:solidFill>
                            <a:srgbClr val="000000"/>
                          </a:solidFill>
                          <a:latin typeface="Calibri"/>
                        </a:rPr>
                        <a:t>TOTAL</a:t>
                      </a:r>
                      <a:endParaRPr lang="en-US" sz="2000" b="0"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smtClean="0">
                          <a:solidFill>
                            <a:srgbClr val="000000"/>
                          </a:solidFill>
                          <a:latin typeface="Calibri"/>
                        </a:rPr>
                        <a:t>36</a:t>
                      </a:r>
                      <a:endParaRPr lang="en-US" sz="2000" b="0"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Footer Placeholder 6"/>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571480"/>
            <a:ext cx="8229600" cy="1071570"/>
          </a:xfrm>
        </p:spPr>
        <p:txBody>
          <a:bodyPr>
            <a:normAutofit fontScale="90000"/>
          </a:bodyPr>
          <a:lstStyle/>
          <a:p>
            <a:pPr algn="l"/>
            <a:r>
              <a:rPr lang="en-CA" b="1" dirty="0" smtClean="0"/>
              <a:t>RT6. Thinking about your reading, what did the RT help you with the most? </a:t>
            </a:r>
            <a:r>
              <a:rPr lang="en-CA" dirty="0" smtClean="0"/>
              <a:t/>
            </a:r>
            <a:br>
              <a:rPr lang="en-CA" dirty="0" smtClean="0"/>
            </a:br>
            <a:endParaRPr lang="en-CA" dirty="0"/>
          </a:p>
        </p:txBody>
      </p:sp>
      <p:sp>
        <p:nvSpPr>
          <p:cNvPr id="4" name="Slide Number Placeholder 3"/>
          <p:cNvSpPr>
            <a:spLocks noGrp="1"/>
          </p:cNvSpPr>
          <p:nvPr>
            <p:ph type="sldNum" sz="quarter" idx="12"/>
          </p:nvPr>
        </p:nvSpPr>
        <p:spPr/>
        <p:txBody>
          <a:bodyPr/>
          <a:lstStyle/>
          <a:p>
            <a:pPr>
              <a:defRPr/>
            </a:pPr>
            <a:fld id="{D6CAD056-F668-43CF-B23A-B5A5801182CE}" type="slidenum">
              <a:rPr lang="en-US" smtClean="0"/>
              <a:pPr>
                <a:defRPr/>
              </a:pPr>
              <a:t>44</a:t>
            </a:fld>
            <a:endParaRPr lang="en-US">
              <a:latin typeface="Times" charset="0"/>
            </a:endParaRPr>
          </a:p>
        </p:txBody>
      </p:sp>
      <p:sp>
        <p:nvSpPr>
          <p:cNvPr id="3" name="Content Placeholder 2"/>
          <p:cNvSpPr>
            <a:spLocks noGrp="1"/>
          </p:cNvSpPr>
          <p:nvPr>
            <p:ph sz="quarter" idx="1"/>
          </p:nvPr>
        </p:nvSpPr>
        <p:spPr>
          <a:xfrm>
            <a:off x="457200" y="1752600"/>
            <a:ext cx="8229600" cy="4404360"/>
          </a:xfrm>
        </p:spPr>
        <p:txBody>
          <a:bodyPr>
            <a:normAutofit/>
          </a:bodyPr>
          <a:lstStyle/>
          <a:p>
            <a:r>
              <a:rPr lang="en-CA" dirty="0" smtClean="0"/>
              <a:t>They helped me to read because at home I try to read but I can't so then it helps me to read.   </a:t>
            </a:r>
          </a:p>
          <a:p>
            <a:r>
              <a:rPr lang="en-CA" dirty="0" smtClean="0"/>
              <a:t>It helped me with the hard parts. It helped me with the reading -- just reading stories.</a:t>
            </a:r>
          </a:p>
          <a:p>
            <a:r>
              <a:rPr lang="en-CA" dirty="0" smtClean="0"/>
              <a:t> A little bit of reading -- understanding more   </a:t>
            </a:r>
          </a:p>
          <a:p>
            <a:r>
              <a:rPr lang="en-CA" dirty="0" smtClean="0"/>
              <a:t>Teaching me dinosaur died a long time ago.   </a:t>
            </a:r>
          </a:p>
          <a:p>
            <a:r>
              <a:rPr lang="en-CA" dirty="0" smtClean="0"/>
              <a:t>Reading more faster instead of stopping. Help me learn a bit new words -- sound it out.  </a:t>
            </a:r>
          </a:p>
        </p:txBody>
      </p:sp>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Cont’d</a:t>
            </a:r>
          </a:p>
        </p:txBody>
      </p:sp>
      <p:sp>
        <p:nvSpPr>
          <p:cNvPr id="5" name="Slide Number Placeholder 5"/>
          <p:cNvSpPr>
            <a:spLocks noGrp="1"/>
          </p:cNvSpPr>
          <p:nvPr>
            <p:ph type="sldNum" sz="quarter" idx="12"/>
          </p:nvPr>
        </p:nvSpPr>
        <p:spPr/>
        <p:txBody>
          <a:bodyPr/>
          <a:lstStyle/>
          <a:p>
            <a:pPr>
              <a:defRPr/>
            </a:pPr>
            <a:fld id="{172C7F14-0F5B-4888-8D4E-50D5CAD4D844}" type="slidenum">
              <a:rPr lang="en-US"/>
              <a:pPr>
                <a:defRPr/>
              </a:pPr>
              <a:t>45</a:t>
            </a:fld>
            <a:endParaRPr lang="en-US">
              <a:latin typeface="Times" charset="0"/>
            </a:endParaRPr>
          </a:p>
        </p:txBody>
      </p:sp>
      <p:sp>
        <p:nvSpPr>
          <p:cNvPr id="54275" name="Rectangle 3"/>
          <p:cNvSpPr>
            <a:spLocks noGrp="1" noChangeArrowheads="1"/>
          </p:cNvSpPr>
          <p:nvPr>
            <p:ph sz="quarter" idx="1"/>
          </p:nvPr>
        </p:nvSpPr>
        <p:spPr/>
        <p:txBody>
          <a:bodyPr/>
          <a:lstStyle/>
          <a:p>
            <a:r>
              <a:rPr lang="en-CA" dirty="0" smtClean="0"/>
              <a:t>When I don't know I click the word and then it tells me ---learn more words. </a:t>
            </a:r>
          </a:p>
          <a:p>
            <a:r>
              <a:rPr lang="en-CA" dirty="0" smtClean="0"/>
              <a:t>When I don't read well they read it for me then I listen and I read it correctly.     </a:t>
            </a:r>
          </a:p>
          <a:p>
            <a:r>
              <a:rPr lang="en-CA" dirty="0" smtClean="0"/>
              <a:t>Learn words that I don't know. </a:t>
            </a:r>
          </a:p>
          <a:p>
            <a:endParaRPr lang="en-US" dirty="0" smtClean="0"/>
          </a:p>
        </p:txBody>
      </p:sp>
      <p:pic>
        <p:nvPicPr>
          <p:cNvPr id="6" name="Picture 420" descr="Reading Tutor 019"/>
          <p:cNvPicPr>
            <a:picLocks noChangeAspect="1" noChangeArrowheads="1"/>
          </p:cNvPicPr>
          <p:nvPr/>
        </p:nvPicPr>
        <p:blipFill>
          <a:blip r:embed="rId3" cstate="print"/>
          <a:srcRect/>
          <a:stretch>
            <a:fillRect/>
          </a:stretch>
        </p:blipFill>
        <p:spPr bwMode="auto">
          <a:xfrm>
            <a:off x="5467350" y="3429000"/>
            <a:ext cx="3676650" cy="2757487"/>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1000"/>
                                        <p:tgtEl>
                                          <p:spTgt spid="5427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animEffect transition="in" filter="fade">
                                      <p:cBhvr>
                                        <p:cTn id="11" dur="1000"/>
                                        <p:tgtEl>
                                          <p:spTgt spid="5427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animEffect transition="in" filter="fade">
                                      <p:cBhvr>
                                        <p:cTn id="15" dur="10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RT6. Thinking about your reading, what did the RT help you with the most? </a:t>
            </a:r>
            <a:endParaRPr lang="en-CA" dirty="0"/>
          </a:p>
        </p:txBody>
      </p:sp>
      <p:sp>
        <p:nvSpPr>
          <p:cNvPr id="4" name="Slide Number Placeholder 3"/>
          <p:cNvSpPr>
            <a:spLocks noGrp="1"/>
          </p:cNvSpPr>
          <p:nvPr>
            <p:ph type="sldNum" sz="quarter" idx="12"/>
          </p:nvPr>
        </p:nvSpPr>
        <p:spPr/>
        <p:txBody>
          <a:bodyPr/>
          <a:lstStyle/>
          <a:p>
            <a:pPr>
              <a:defRPr/>
            </a:pPr>
            <a:fld id="{D6CAD056-F668-43CF-B23A-B5A5801182CE}" type="slidenum">
              <a:rPr lang="en-US" smtClean="0"/>
              <a:pPr>
                <a:defRPr/>
              </a:pPr>
              <a:t>46</a:t>
            </a:fld>
            <a:endParaRPr lang="en-US">
              <a:latin typeface="Times" charset="0"/>
            </a:endParaRPr>
          </a:p>
        </p:txBody>
      </p:sp>
      <p:graphicFrame>
        <p:nvGraphicFramePr>
          <p:cNvPr id="6" name="Table 5"/>
          <p:cNvGraphicFramePr>
            <a:graphicFrameLocks noGrp="1"/>
          </p:cNvGraphicFramePr>
          <p:nvPr/>
        </p:nvGraphicFramePr>
        <p:xfrm>
          <a:off x="609600" y="1752600"/>
          <a:ext cx="8001000" cy="3771900"/>
        </p:xfrm>
        <a:graphic>
          <a:graphicData uri="http://schemas.openxmlformats.org/drawingml/2006/table">
            <a:tbl>
              <a:tblPr/>
              <a:tblGrid>
                <a:gridCol w="1178442"/>
                <a:gridCol w="1178442"/>
                <a:gridCol w="1178442"/>
                <a:gridCol w="1178442"/>
                <a:gridCol w="1229832"/>
                <a:gridCol w="914400"/>
                <a:gridCol w="1143000"/>
              </a:tblGrid>
              <a:tr h="342900">
                <a:tc>
                  <a:txBody>
                    <a:bodyPr/>
                    <a:lstStyle/>
                    <a:p>
                      <a:pPr algn="l" fontAlgn="b"/>
                      <a:r>
                        <a:rPr lang="en-US" sz="2000" b="0" i="0" u="none" strike="noStrike" dirty="0">
                          <a:solidFill>
                            <a:srgbClr val="000000"/>
                          </a:solidFill>
                          <a:latin typeface="Calibri"/>
                        </a:rPr>
                        <a:t>Response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Calibri"/>
                        </a:rPr>
                        <a:t>Freq.</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note</a:t>
                      </a:r>
                      <a:endParaRPr lang="en-US" sz="20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900">
                <a:tc gridSpan="3">
                  <a:txBody>
                    <a:bodyPr/>
                    <a:lstStyle/>
                    <a:p>
                      <a:pPr algn="l" fontAlgn="b"/>
                      <a:r>
                        <a:rPr lang="en-US" sz="2000" b="0" i="0" u="none" strike="noStrike" dirty="0">
                          <a:solidFill>
                            <a:srgbClr val="000000"/>
                          </a:solidFill>
                          <a:latin typeface="Calibri"/>
                        </a:rPr>
                        <a:t>Learning new and harder words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latin typeface="Calibri"/>
                        </a:rPr>
                        <a:t>12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smtClean="0">
                          <a:solidFill>
                            <a:srgbClr val="000000"/>
                          </a:solidFill>
                          <a:latin typeface="Calibri"/>
                        </a:rPr>
                        <a:t>comp</a:t>
                      </a:r>
                      <a:endParaRPr lang="en-US" sz="20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342900">
                <a:tc gridSpan="5">
                  <a:txBody>
                    <a:bodyPr/>
                    <a:lstStyle/>
                    <a:p>
                      <a:pPr algn="l" fontAlgn="b"/>
                      <a:r>
                        <a:rPr lang="en-US" sz="2000" b="0" i="0" u="none" strike="noStrike" dirty="0">
                          <a:solidFill>
                            <a:srgbClr val="000000"/>
                          </a:solidFill>
                          <a:latin typeface="Calibri"/>
                        </a:rPr>
                        <a:t>Being able to pronounce and sound out new words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a:solidFill>
                            <a:srgbClr val="000000"/>
                          </a:solidFill>
                          <a:latin typeface="Calibri"/>
                        </a:rPr>
                        <a:t>10</a:t>
                      </a:r>
                    </a:p>
                  </a:txBody>
                  <a:tcPr marL="0" marR="0" marT="0" marB="0" anchor="b">
                    <a:lnL>
                      <a:noFill/>
                    </a:lnL>
                    <a:lnR>
                      <a:noFill/>
                    </a:lnR>
                    <a:lnT>
                      <a:noFill/>
                    </a:lnT>
                    <a:lnB>
                      <a:noFill/>
                    </a:lnB>
                  </a:tcPr>
                </a:tc>
                <a:tc>
                  <a:txBody>
                    <a:bodyPr/>
                    <a:lstStyle/>
                    <a:p>
                      <a:pPr algn="ctr" fontAlgn="b"/>
                      <a:endParaRPr lang="en-US" sz="2000" b="0" i="0" u="none" strike="noStrike" dirty="0">
                        <a:solidFill>
                          <a:srgbClr val="000000"/>
                        </a:solidFill>
                        <a:latin typeface="Calibri"/>
                      </a:endParaRPr>
                    </a:p>
                  </a:txBody>
                  <a:tcPr marL="0" marR="0" marT="0" marB="0" anchor="b">
                    <a:lnL>
                      <a:noFill/>
                    </a:lnL>
                    <a:lnR>
                      <a:noFill/>
                    </a:lnR>
                    <a:lnT>
                      <a:noFill/>
                    </a:lnT>
                    <a:lnB>
                      <a:noFill/>
                    </a:lnB>
                  </a:tcPr>
                </a:tc>
              </a:tr>
              <a:tr h="342900">
                <a:tc gridSpan="5">
                  <a:txBody>
                    <a:bodyPr/>
                    <a:lstStyle/>
                    <a:p>
                      <a:pPr algn="l" fontAlgn="b"/>
                      <a:r>
                        <a:rPr lang="en-US" sz="2000" b="0" i="0" u="none" strike="noStrike" dirty="0">
                          <a:solidFill>
                            <a:srgbClr val="000000"/>
                          </a:solidFill>
                          <a:latin typeface="Calibri"/>
                        </a:rPr>
                        <a:t>Practicing my reading, learning to get/use help</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a:solidFill>
                            <a:srgbClr val="000000"/>
                          </a:solidFill>
                          <a:latin typeface="Calibri"/>
                        </a:rPr>
                        <a:t>5</a:t>
                      </a:r>
                    </a:p>
                  </a:txBody>
                  <a:tcPr marL="0" marR="0" marT="0" marB="0" anchor="b">
                    <a:lnL>
                      <a:noFill/>
                    </a:lnL>
                    <a:lnR>
                      <a:noFill/>
                    </a:lnR>
                    <a:lnT>
                      <a:noFill/>
                    </a:lnT>
                    <a:lnB>
                      <a:noFill/>
                    </a:lnB>
                  </a:tcPr>
                </a:tc>
                <a:tc>
                  <a:txBody>
                    <a:bodyPr/>
                    <a:lstStyle/>
                    <a:p>
                      <a:pPr algn="ctr" fontAlgn="b"/>
                      <a:endParaRPr lang="en-US" sz="2000" b="0" i="0" u="none" strike="noStrike" dirty="0">
                        <a:solidFill>
                          <a:srgbClr val="000000"/>
                        </a:solidFill>
                        <a:latin typeface="Calibri"/>
                      </a:endParaRPr>
                    </a:p>
                  </a:txBody>
                  <a:tcPr marL="0" marR="0" marT="0" marB="0" anchor="b">
                    <a:lnL>
                      <a:noFill/>
                    </a:lnL>
                    <a:lnR>
                      <a:noFill/>
                    </a:lnR>
                    <a:lnT>
                      <a:noFill/>
                    </a:lnT>
                    <a:lnB>
                      <a:noFill/>
                    </a:lnB>
                  </a:tcPr>
                </a:tc>
              </a:tr>
              <a:tr h="342900">
                <a:tc gridSpan="4">
                  <a:txBody>
                    <a:bodyPr/>
                    <a:lstStyle/>
                    <a:p>
                      <a:pPr algn="l" fontAlgn="b"/>
                      <a:r>
                        <a:rPr lang="en-US" sz="2000" b="0" i="0" u="none" strike="noStrike" dirty="0">
                          <a:solidFill>
                            <a:srgbClr val="000000"/>
                          </a:solidFill>
                          <a:latin typeface="Calibri"/>
                        </a:rPr>
                        <a:t>Getting better at reading, reading stories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4</a:t>
                      </a:r>
                    </a:p>
                  </a:txBody>
                  <a:tcPr marL="0" marR="0" marT="0" marB="0" anchor="b">
                    <a:lnL>
                      <a:noFill/>
                    </a:lnL>
                    <a:lnR>
                      <a:noFill/>
                    </a:lnR>
                    <a:lnT>
                      <a:noFill/>
                    </a:lnT>
                    <a:lnB>
                      <a:noFill/>
                    </a:lnB>
                  </a:tcPr>
                </a:tc>
                <a:tc>
                  <a:txBody>
                    <a:bodyPr/>
                    <a:lstStyle/>
                    <a:p>
                      <a:pPr algn="ctr" fontAlgn="b"/>
                      <a:r>
                        <a:rPr lang="en-US" sz="2000" b="0" i="0" u="none" strike="noStrike" dirty="0" smtClean="0">
                          <a:solidFill>
                            <a:srgbClr val="000000"/>
                          </a:solidFill>
                          <a:latin typeface="Calibri"/>
                        </a:rPr>
                        <a:t>comp</a:t>
                      </a:r>
                      <a:endParaRPr lang="en-US" sz="2000" b="0" i="0" u="none" strike="noStrike" dirty="0">
                        <a:solidFill>
                          <a:srgbClr val="000000"/>
                        </a:solidFill>
                        <a:latin typeface="Calibri"/>
                      </a:endParaRPr>
                    </a:p>
                  </a:txBody>
                  <a:tcPr marL="0" marR="0" marT="0" marB="0" anchor="b">
                    <a:lnL>
                      <a:noFill/>
                    </a:lnL>
                    <a:lnR>
                      <a:noFill/>
                    </a:lnR>
                    <a:lnT>
                      <a:noFill/>
                    </a:lnT>
                    <a:lnB>
                      <a:noFill/>
                    </a:lnB>
                  </a:tcPr>
                </a:tc>
              </a:tr>
              <a:tr h="342900">
                <a:tc gridSpan="3">
                  <a:txBody>
                    <a:bodyPr/>
                    <a:lstStyle/>
                    <a:p>
                      <a:pPr algn="l" fontAlgn="b"/>
                      <a:r>
                        <a:rPr lang="en-US" sz="2000" b="0" i="0" u="none" strike="noStrike" dirty="0">
                          <a:solidFill>
                            <a:srgbClr val="000000"/>
                          </a:solidFill>
                          <a:latin typeface="Calibri"/>
                        </a:rPr>
                        <a:t>Being able to read more now</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4</a:t>
                      </a:r>
                    </a:p>
                  </a:txBody>
                  <a:tcPr marL="0" marR="0" marT="0" marB="0" anchor="b">
                    <a:lnL>
                      <a:noFill/>
                    </a:lnL>
                    <a:lnR>
                      <a:noFill/>
                    </a:lnR>
                    <a:lnT>
                      <a:noFill/>
                    </a:lnT>
                    <a:lnB>
                      <a:noFill/>
                    </a:lnB>
                  </a:tcPr>
                </a:tc>
                <a:tc>
                  <a:txBody>
                    <a:bodyPr/>
                    <a:lstStyle/>
                    <a:p>
                      <a:pPr algn="ctr" fontAlgn="b"/>
                      <a:r>
                        <a:rPr lang="en-US" sz="2000" b="0" i="0" u="none" strike="noStrike" dirty="0" smtClean="0">
                          <a:solidFill>
                            <a:srgbClr val="000000"/>
                          </a:solidFill>
                          <a:latin typeface="Calibri"/>
                        </a:rPr>
                        <a:t>fluency</a:t>
                      </a:r>
                      <a:endParaRPr lang="en-US" sz="2000" b="0" i="0" u="none" strike="noStrike" dirty="0">
                        <a:solidFill>
                          <a:srgbClr val="000000"/>
                        </a:solidFill>
                        <a:latin typeface="Calibri"/>
                      </a:endParaRPr>
                    </a:p>
                  </a:txBody>
                  <a:tcPr marL="0" marR="0" marT="0" marB="0" anchor="b">
                    <a:lnL>
                      <a:noFill/>
                    </a:lnL>
                    <a:lnR>
                      <a:noFill/>
                    </a:lnR>
                    <a:lnT>
                      <a:noFill/>
                    </a:lnT>
                    <a:lnB>
                      <a:noFill/>
                    </a:lnB>
                  </a:tcPr>
                </a:tc>
              </a:tr>
              <a:tr h="342900">
                <a:tc gridSpan="5">
                  <a:txBody>
                    <a:bodyPr/>
                    <a:lstStyle/>
                    <a:p>
                      <a:pPr algn="l" fontAlgn="b"/>
                      <a:r>
                        <a:rPr lang="en-US" sz="2000" b="0" i="0" u="none" strike="noStrike" dirty="0">
                          <a:solidFill>
                            <a:srgbClr val="000000"/>
                          </a:solidFill>
                          <a:latin typeface="Calibri"/>
                        </a:rPr>
                        <a:t>Understanding what I read, and learning new things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a:solidFill>
                            <a:srgbClr val="000000"/>
                          </a:solidFill>
                          <a:latin typeface="Calibri"/>
                        </a:rPr>
                        <a:t>4</a:t>
                      </a:r>
                    </a:p>
                  </a:txBody>
                  <a:tcPr marL="0" marR="0" marT="0" marB="0" anchor="b">
                    <a:lnL>
                      <a:noFill/>
                    </a:lnL>
                    <a:lnR>
                      <a:noFill/>
                    </a:lnR>
                    <a:lnT>
                      <a:noFill/>
                    </a:lnT>
                    <a:lnB>
                      <a:noFill/>
                    </a:lnB>
                  </a:tcPr>
                </a:tc>
                <a:tc>
                  <a:txBody>
                    <a:bodyPr/>
                    <a:lstStyle/>
                    <a:p>
                      <a:pPr algn="ctr" fontAlgn="b"/>
                      <a:r>
                        <a:rPr lang="en-US" sz="2000" b="0" i="0" u="none" strike="noStrike" dirty="0" smtClean="0">
                          <a:solidFill>
                            <a:srgbClr val="000000"/>
                          </a:solidFill>
                          <a:latin typeface="Calibri"/>
                        </a:rPr>
                        <a:t>comp</a:t>
                      </a:r>
                      <a:endParaRPr lang="en-US" sz="2000" b="0" i="0" u="none" strike="noStrike" dirty="0">
                        <a:solidFill>
                          <a:srgbClr val="000000"/>
                        </a:solidFill>
                        <a:latin typeface="Calibri"/>
                      </a:endParaRPr>
                    </a:p>
                  </a:txBody>
                  <a:tcPr marL="0" marR="0" marT="0" marB="0" anchor="b">
                    <a:lnL>
                      <a:noFill/>
                    </a:lnL>
                    <a:lnR>
                      <a:noFill/>
                    </a:lnR>
                    <a:lnT>
                      <a:noFill/>
                    </a:lnT>
                    <a:lnB>
                      <a:noFill/>
                    </a:lnB>
                  </a:tcPr>
                </a:tc>
              </a:tr>
              <a:tr h="342900">
                <a:tc gridSpan="3">
                  <a:txBody>
                    <a:bodyPr/>
                    <a:lstStyle/>
                    <a:p>
                      <a:pPr algn="l" fontAlgn="b"/>
                      <a:r>
                        <a:rPr lang="en-US" sz="2000" b="0" i="0" u="none" strike="noStrike" dirty="0">
                          <a:solidFill>
                            <a:srgbClr val="000000"/>
                          </a:solidFill>
                          <a:latin typeface="Calibri"/>
                        </a:rPr>
                        <a:t>Being able to read faster now</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2</a:t>
                      </a:r>
                    </a:p>
                  </a:txBody>
                  <a:tcPr marL="0" marR="0" marT="0" marB="0" anchor="b">
                    <a:lnL>
                      <a:noFill/>
                    </a:lnL>
                    <a:lnR>
                      <a:noFill/>
                    </a:lnR>
                    <a:lnT>
                      <a:noFill/>
                    </a:lnT>
                    <a:lnB>
                      <a:noFill/>
                    </a:lnB>
                  </a:tcPr>
                </a:tc>
                <a:tc>
                  <a:txBody>
                    <a:bodyPr/>
                    <a:lstStyle/>
                    <a:p>
                      <a:pPr algn="ctr" fontAlgn="b"/>
                      <a:r>
                        <a:rPr lang="en-US" sz="2000" b="0" i="0" u="none" strike="noStrike" dirty="0" smtClean="0">
                          <a:solidFill>
                            <a:srgbClr val="000000"/>
                          </a:solidFill>
                          <a:latin typeface="Calibri"/>
                        </a:rPr>
                        <a:t>fluency</a:t>
                      </a:r>
                      <a:endParaRPr lang="en-US" sz="2000" b="0" i="0" u="none" strike="noStrike" dirty="0">
                        <a:solidFill>
                          <a:srgbClr val="000000"/>
                        </a:solidFill>
                        <a:latin typeface="Calibri"/>
                      </a:endParaRPr>
                    </a:p>
                  </a:txBody>
                  <a:tcPr marL="0" marR="0" marT="0" marB="0" anchor="b">
                    <a:lnL>
                      <a:noFill/>
                    </a:lnL>
                    <a:lnR>
                      <a:noFill/>
                    </a:lnR>
                    <a:lnT>
                      <a:noFill/>
                    </a:lnT>
                    <a:lnB>
                      <a:noFill/>
                    </a:lnB>
                  </a:tcPr>
                </a:tc>
              </a:tr>
              <a:tr h="342900">
                <a:tc gridSpan="4">
                  <a:txBody>
                    <a:bodyPr/>
                    <a:lstStyle/>
                    <a:p>
                      <a:pPr algn="l" fontAlgn="b"/>
                      <a:r>
                        <a:rPr lang="en-US" sz="2000" b="0" i="0" u="none" strike="noStrike" dirty="0">
                          <a:solidFill>
                            <a:srgbClr val="000000"/>
                          </a:solidFill>
                          <a:latin typeface="Calibri"/>
                        </a:rPr>
                        <a:t>Getting better at spelling or writing</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2</a:t>
                      </a:r>
                    </a:p>
                  </a:txBody>
                  <a:tcPr marL="0" marR="0" marT="0" marB="0" anchor="b">
                    <a:lnL>
                      <a:noFill/>
                    </a:lnL>
                    <a:lnR>
                      <a:noFill/>
                    </a:lnR>
                    <a:lnT>
                      <a:noFill/>
                    </a:lnT>
                    <a:lnB>
                      <a:noFill/>
                    </a:lnB>
                  </a:tcPr>
                </a:tc>
                <a:tc>
                  <a:txBody>
                    <a:bodyPr/>
                    <a:lstStyle/>
                    <a:p>
                      <a:pPr algn="ctr" fontAlgn="b"/>
                      <a:endParaRPr lang="en-US" sz="2000" b="0" i="0" u="none" strike="noStrike" dirty="0">
                        <a:solidFill>
                          <a:srgbClr val="000000"/>
                        </a:solidFill>
                        <a:latin typeface="Calibri"/>
                      </a:endParaRPr>
                    </a:p>
                  </a:txBody>
                  <a:tcPr marL="0" marR="0" marT="0" marB="0" anchor="b">
                    <a:lnL>
                      <a:noFill/>
                    </a:lnL>
                    <a:lnR>
                      <a:noFill/>
                    </a:lnR>
                    <a:lnT>
                      <a:noFill/>
                    </a:lnT>
                    <a:lnB>
                      <a:noFill/>
                    </a:lnB>
                  </a:tcPr>
                </a:tc>
              </a:tr>
              <a:tr h="342900">
                <a:tc gridSpan="3">
                  <a:txBody>
                    <a:bodyPr/>
                    <a:lstStyle/>
                    <a:p>
                      <a:pPr algn="l" fontAlgn="b"/>
                      <a:r>
                        <a:rPr lang="en-US" sz="2000" b="0" i="0" u="none" strike="noStrike" dirty="0">
                          <a:solidFill>
                            <a:srgbClr val="000000"/>
                          </a:solidFill>
                          <a:latin typeface="Calibri"/>
                        </a:rPr>
                        <a:t>Getting better on the computer</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2000" b="0" i="0" u="none" strike="noStrike" dirty="0">
                          <a:solidFill>
                            <a:srgbClr val="000000"/>
                          </a:solidFill>
                          <a:latin typeface="Calibri"/>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1</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r>
              <a:tr h="342900">
                <a:tc gridSpan="3">
                  <a:txBody>
                    <a:bodyPr/>
                    <a:lstStyle/>
                    <a:p>
                      <a:pPr algn="l" fontAlgn="b"/>
                      <a:r>
                        <a:rPr lang="en-US" sz="2000" b="0" i="0" u="none" strike="noStrike" dirty="0" smtClean="0">
                          <a:solidFill>
                            <a:srgbClr val="000000"/>
                          </a:solidFill>
                          <a:latin typeface="Calibri"/>
                        </a:rPr>
                        <a:t>TOTAL</a:t>
                      </a:r>
                      <a:endParaRPr lang="en-US" sz="2000" b="0"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44</a:t>
                      </a:r>
                      <a:endParaRPr lang="en-US" sz="2000" b="0"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381000" y="-76200"/>
            <a:ext cx="9144000" cy="1223963"/>
          </a:xfrm>
        </p:spPr>
        <p:txBody>
          <a:bodyPr rtlCol="0">
            <a:normAutofit/>
          </a:bodyPr>
          <a:lstStyle/>
          <a:p>
            <a:pPr fontAlgn="auto">
              <a:spcAft>
                <a:spcPts val="0"/>
              </a:spcAft>
              <a:defRPr/>
            </a:pPr>
            <a:r>
              <a:rPr lang="en-US" dirty="0"/>
              <a:t>Discussion: Interview data on reading </a:t>
            </a:r>
            <a:r>
              <a:rPr lang="en-US" dirty="0" smtClean="0"/>
              <a:t>attitudes, perceptions, and strategies</a:t>
            </a:r>
            <a:endParaRPr lang="en-US" dirty="0"/>
          </a:p>
        </p:txBody>
      </p:sp>
      <p:sp>
        <p:nvSpPr>
          <p:cNvPr id="5" name="Slide Number Placeholder 5"/>
          <p:cNvSpPr>
            <a:spLocks noGrp="1"/>
          </p:cNvSpPr>
          <p:nvPr>
            <p:ph type="sldNum" sz="quarter" idx="12"/>
          </p:nvPr>
        </p:nvSpPr>
        <p:spPr/>
        <p:txBody>
          <a:bodyPr/>
          <a:lstStyle/>
          <a:p>
            <a:pPr>
              <a:defRPr/>
            </a:pPr>
            <a:fld id="{F77CEECA-588D-4433-B3FF-E7B379D350B1}" type="slidenum">
              <a:rPr lang="en-US"/>
              <a:pPr>
                <a:defRPr/>
              </a:pPr>
              <a:t>47</a:t>
            </a:fld>
            <a:endParaRPr lang="en-US" dirty="0">
              <a:latin typeface="Times" charset="0"/>
            </a:endParaRPr>
          </a:p>
        </p:txBody>
      </p:sp>
      <p:sp>
        <p:nvSpPr>
          <p:cNvPr id="52227" name="Rectangle 3"/>
          <p:cNvSpPr>
            <a:spLocks noGrp="1" noChangeArrowheads="1"/>
          </p:cNvSpPr>
          <p:nvPr>
            <p:ph sz="quarter" idx="1"/>
          </p:nvPr>
        </p:nvSpPr>
        <p:spPr>
          <a:xfrm>
            <a:off x="762000" y="1447800"/>
            <a:ext cx="8077200" cy="4543436"/>
          </a:xfrm>
        </p:spPr>
        <p:txBody>
          <a:bodyPr>
            <a:normAutofit lnSpcReduction="10000"/>
          </a:bodyPr>
          <a:lstStyle/>
          <a:p>
            <a:pPr>
              <a:buNone/>
            </a:pPr>
            <a:r>
              <a:rPr lang="en-US" sz="2800" dirty="0" smtClean="0"/>
              <a:t>Generally, findings suggest:</a:t>
            </a:r>
          </a:p>
          <a:p>
            <a:r>
              <a:rPr lang="en-US" sz="2800" dirty="0" smtClean="0"/>
              <a:t>Slight improvement in attitudes toward reading at school over the year: more detailed analysis is in progress on extent and direction of change over time.</a:t>
            </a:r>
          </a:p>
          <a:p>
            <a:r>
              <a:rPr lang="en-US" sz="2800" dirty="0" smtClean="0"/>
              <a:t>Slight change in reports of using reading strategies.</a:t>
            </a:r>
          </a:p>
          <a:p>
            <a:r>
              <a:rPr lang="en-US" sz="2800" dirty="0" smtClean="0"/>
              <a:t>Continued low confidence in reading publicly.</a:t>
            </a:r>
          </a:p>
          <a:p>
            <a:r>
              <a:rPr lang="en-US" sz="2800" dirty="0" smtClean="0"/>
              <a:t>Attitudinal change takes an extended time, not 10-12 weeks.  Longitudinal studies need to take this finding into account at their design stages.</a:t>
            </a:r>
          </a:p>
          <a:p>
            <a:pPr>
              <a:buNone/>
            </a:pPr>
            <a:endParaRPr lang="en-US" dirty="0" smtClean="0"/>
          </a:p>
          <a:p>
            <a:pPr>
              <a:buNone/>
            </a:pPr>
            <a:endParaRPr lang="en-US" dirty="0" smtClean="0"/>
          </a:p>
        </p:txBody>
      </p:sp>
      <p:sp>
        <p:nvSpPr>
          <p:cNvPr id="6" name="Footer Placeholder 5"/>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2000"/>
                                        <p:tgtEl>
                                          <p:spTgt spid="5222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animEffect transition="in" filter="fade">
                                      <p:cBhvr>
                                        <p:cTn id="11" dur="2000"/>
                                        <p:tgtEl>
                                          <p:spTgt spid="52227">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animEffect transition="in" filter="fade">
                                      <p:cBhvr>
                                        <p:cTn id="15" dur="2000"/>
                                        <p:tgtEl>
                                          <p:spTgt spid="52227">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animEffect transition="in" filter="fade">
                                      <p:cBhvr>
                                        <p:cTn id="19" dur="2000"/>
                                        <p:tgtEl>
                                          <p:spTgt spid="5222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2227">
                                            <p:txEl>
                                              <p:pRg st="4" end="4"/>
                                            </p:txEl>
                                          </p:spTgt>
                                        </p:tgtEl>
                                        <p:attrNameLst>
                                          <p:attrName>style.visibility</p:attrName>
                                        </p:attrNameLst>
                                      </p:cBhvr>
                                      <p:to>
                                        <p:strVal val="visible"/>
                                      </p:to>
                                    </p:set>
                                    <p:animEffect transition="in" filter="fade">
                                      <p:cBhvr>
                                        <p:cTn id="24" dur="20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533400" y="76200"/>
            <a:ext cx="8610600" cy="1035050"/>
          </a:xfrm>
        </p:spPr>
        <p:txBody>
          <a:bodyPr rtlCol="0">
            <a:normAutofit/>
          </a:bodyPr>
          <a:lstStyle/>
          <a:p>
            <a:pPr fontAlgn="auto">
              <a:spcAft>
                <a:spcPts val="0"/>
              </a:spcAft>
              <a:defRPr/>
            </a:pPr>
            <a:r>
              <a:rPr lang="en-US" dirty="0"/>
              <a:t>Discussion: </a:t>
            </a:r>
            <a:r>
              <a:rPr lang="en-US" dirty="0" smtClean="0"/>
              <a:t>Post RT Interview</a:t>
            </a:r>
            <a:endParaRPr lang="en-US" dirty="0"/>
          </a:p>
        </p:txBody>
      </p:sp>
      <p:sp>
        <p:nvSpPr>
          <p:cNvPr id="5" name="Slide Number Placeholder 5"/>
          <p:cNvSpPr>
            <a:spLocks noGrp="1"/>
          </p:cNvSpPr>
          <p:nvPr>
            <p:ph type="sldNum" sz="quarter" idx="12"/>
          </p:nvPr>
        </p:nvSpPr>
        <p:spPr/>
        <p:txBody>
          <a:bodyPr/>
          <a:lstStyle/>
          <a:p>
            <a:pPr>
              <a:defRPr/>
            </a:pPr>
            <a:fld id="{23DC02EB-C58F-4784-97B4-09C94135D90E}" type="slidenum">
              <a:rPr lang="en-US"/>
              <a:pPr>
                <a:defRPr/>
              </a:pPr>
              <a:t>48</a:t>
            </a:fld>
            <a:endParaRPr lang="en-US">
              <a:latin typeface="Times" charset="0"/>
            </a:endParaRPr>
          </a:p>
        </p:txBody>
      </p:sp>
      <p:sp>
        <p:nvSpPr>
          <p:cNvPr id="53251" name="Rectangle 3"/>
          <p:cNvSpPr>
            <a:spLocks noGrp="1" noChangeArrowheads="1"/>
          </p:cNvSpPr>
          <p:nvPr>
            <p:ph sz="quarter" idx="1"/>
          </p:nvPr>
        </p:nvSpPr>
        <p:spPr>
          <a:xfrm>
            <a:off x="755650" y="1700213"/>
            <a:ext cx="7770813" cy="4537075"/>
          </a:xfrm>
        </p:spPr>
        <p:txBody>
          <a:bodyPr/>
          <a:lstStyle/>
          <a:p>
            <a:r>
              <a:rPr lang="en-US" sz="2800" dirty="0" smtClean="0"/>
              <a:t>RT support provided confidence to attempt new words and more difficult material. </a:t>
            </a:r>
          </a:p>
          <a:p>
            <a:r>
              <a:rPr lang="en-US" sz="2800" dirty="0" smtClean="0"/>
              <a:t>Private not public performance was valued.</a:t>
            </a:r>
          </a:p>
          <a:p>
            <a:r>
              <a:rPr lang="en-US" sz="2800" dirty="0" smtClean="0"/>
              <a:t>RT enabled readers to maintain a fluent pace.</a:t>
            </a:r>
          </a:p>
        </p:txBody>
      </p:sp>
      <p:sp>
        <p:nvSpPr>
          <p:cNvPr id="6" name="Footer Placeholder 5"/>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2000"/>
                                        <p:tgtEl>
                                          <p:spTgt spid="5325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animEffect transition="in" filter="fade">
                                      <p:cBhvr>
                                        <p:cTn id="11" dur="2000"/>
                                        <p:tgtEl>
                                          <p:spTgt spid="53251">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animEffect transition="in" filter="fade">
                                      <p:cBhvr>
                                        <p:cTn id="15" dur="20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IV</a:t>
            </a:r>
            <a:br>
              <a:rPr lang="en-US" dirty="0" smtClean="0"/>
            </a:br>
            <a:r>
              <a:rPr lang="en-US" dirty="0" smtClean="0"/>
              <a:t>Research in progress</a:t>
            </a:r>
            <a:endParaRPr lang="en-US" dirty="0"/>
          </a:p>
        </p:txBody>
      </p:sp>
      <p:sp>
        <p:nvSpPr>
          <p:cNvPr id="6" name="Subtitle 5"/>
          <p:cNvSpPr>
            <a:spLocks noGrp="1"/>
          </p:cNvSpPr>
          <p:nvPr>
            <p:ph type="subTitle" idx="1"/>
          </p:nvPr>
        </p:nvSpPr>
        <p:spPr/>
        <p:txBody>
          <a:bodyPr>
            <a:normAutofit/>
          </a:bodyPr>
          <a:lstStyle/>
          <a:p>
            <a:r>
              <a:rPr lang="en-US" dirty="0" smtClean="0">
                <a:solidFill>
                  <a:schemeClr val="tx1">
                    <a:lumMod val="50000"/>
                    <a:lumOff val="50000"/>
                  </a:schemeClr>
                </a:solidFill>
              </a:rPr>
              <a:t>Lei Hong &amp; Reg D’Silva</a:t>
            </a:r>
          </a:p>
          <a:p>
            <a:r>
              <a:rPr lang="en-US" dirty="0" smtClean="0">
                <a:solidFill>
                  <a:schemeClr val="tx1">
                    <a:lumMod val="50000"/>
                    <a:lumOff val="50000"/>
                  </a:schemeClr>
                </a:solidFill>
              </a:rPr>
              <a:t>The University of British Columbia</a:t>
            </a:r>
          </a:p>
        </p:txBody>
      </p:sp>
      <p:sp>
        <p:nvSpPr>
          <p:cNvPr id="8" name="Footer Placeholder 7"/>
          <p:cNvSpPr>
            <a:spLocks noGrp="1"/>
          </p:cNvSpPr>
          <p:nvPr>
            <p:ph type="ftr" sz="quarter" idx="11"/>
          </p:nvPr>
        </p:nvSpPr>
        <p:spPr>
          <a:xfrm>
            <a:off x="2819400" y="6356350"/>
            <a:ext cx="3352800" cy="365125"/>
          </a:xfrm>
        </p:spPr>
        <p:txBody>
          <a:bodyPr/>
          <a:lstStyle/>
          <a:p>
            <a:r>
              <a:rPr lang="en-US" dirty="0" smtClean="0"/>
              <a:t>16th European Conference on Reading, Braga</a:t>
            </a:r>
            <a:endParaRPr lang="en-US" dirty="0"/>
          </a:p>
        </p:txBody>
      </p:sp>
      <p:sp>
        <p:nvSpPr>
          <p:cNvPr id="7" name="Slide Number Placeholder 6"/>
          <p:cNvSpPr>
            <a:spLocks noGrp="1"/>
          </p:cNvSpPr>
          <p:nvPr>
            <p:ph type="sldNum" sz="quarter" idx="12"/>
          </p:nvPr>
        </p:nvSpPr>
        <p:spPr>
          <a:xfrm>
            <a:off x="457200" y="6324600"/>
            <a:ext cx="2133600" cy="365125"/>
          </a:xfrm>
        </p:spPr>
        <p:txBody>
          <a:bodyPr/>
          <a:lstStyle/>
          <a:p>
            <a:pPr algn="l"/>
            <a:fld id="{242C591B-5C19-4B20-BF21-F69D6B9266E7}" type="slidenum">
              <a:rPr lang="en-US" smtClean="0"/>
              <a:pPr algn="l"/>
              <a:t>49</a:t>
            </a:fld>
            <a:endParaRPr lang="en-US"/>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sz="3600" dirty="0" smtClean="0"/>
              <a:t>Developed by Project LISTEN, Carnegie Mellon University, </a:t>
            </a:r>
            <a:r>
              <a:rPr lang="en-US" sz="3600" i="1" dirty="0" smtClean="0"/>
              <a:t>The Reading Tutor</a:t>
            </a:r>
            <a:r>
              <a:rPr lang="en-US" sz="3600" dirty="0" smtClean="0"/>
              <a:t> is:</a:t>
            </a:r>
          </a:p>
        </p:txBody>
      </p:sp>
      <p:sp>
        <p:nvSpPr>
          <p:cNvPr id="6" name="Slide Number Placeholder 5"/>
          <p:cNvSpPr>
            <a:spLocks noGrp="1"/>
          </p:cNvSpPr>
          <p:nvPr>
            <p:ph type="sldNum" sz="quarter" idx="12"/>
          </p:nvPr>
        </p:nvSpPr>
        <p:spPr/>
        <p:txBody>
          <a:bodyPr/>
          <a:lstStyle/>
          <a:p>
            <a:pPr>
              <a:defRPr/>
            </a:pPr>
            <a:fld id="{F8ED6998-3787-4DD0-A535-3B212D2220F1}" type="slidenum">
              <a:rPr lang="en-US" smtClean="0">
                <a:latin typeface="Times" charset="0"/>
              </a:rPr>
              <a:pPr>
                <a:defRPr/>
              </a:pPr>
              <a:t>5</a:t>
            </a:fld>
            <a:endParaRPr lang="en-US" dirty="0">
              <a:latin typeface="Times" charset="0"/>
            </a:endParaRPr>
          </a:p>
        </p:txBody>
      </p:sp>
      <p:sp>
        <p:nvSpPr>
          <p:cNvPr id="21507" name="Rectangle 3"/>
          <p:cNvSpPr>
            <a:spLocks noGrp="1" noChangeArrowheads="1"/>
          </p:cNvSpPr>
          <p:nvPr>
            <p:ph sz="quarter" idx="1"/>
          </p:nvPr>
        </p:nvSpPr>
        <p:spPr>
          <a:xfrm>
            <a:off x="250825" y="1989138"/>
            <a:ext cx="3330575" cy="3954462"/>
          </a:xfrm>
        </p:spPr>
        <p:txBody>
          <a:bodyPr>
            <a:normAutofit/>
          </a:bodyPr>
          <a:lstStyle/>
          <a:p>
            <a:pPr>
              <a:lnSpc>
                <a:spcPct val="80000"/>
              </a:lnSpc>
            </a:pPr>
            <a:r>
              <a:rPr lang="en-US" sz="2800" dirty="0" smtClean="0"/>
              <a:t>automated oral reading support that displays stories on a computer screen, and listens to children read aloud. </a:t>
            </a:r>
          </a:p>
        </p:txBody>
      </p:sp>
      <p:pic>
        <p:nvPicPr>
          <p:cNvPr id="21510" name="Picture 6" descr="Reading Tutor 001"/>
          <p:cNvPicPr>
            <a:picLocks noChangeAspect="1" noChangeArrowheads="1"/>
          </p:cNvPicPr>
          <p:nvPr/>
        </p:nvPicPr>
        <p:blipFill>
          <a:blip r:embed="rId3" cstate="print"/>
          <a:srcRect/>
          <a:stretch>
            <a:fillRect/>
          </a:stretch>
        </p:blipFill>
        <p:spPr bwMode="auto">
          <a:xfrm>
            <a:off x="3563938" y="1939925"/>
            <a:ext cx="5580062" cy="4186238"/>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C:\Documents and Settings\Ken\Desktop\LeiHongVancouver.JPG"/>
          <p:cNvPicPr>
            <a:picLocks noChangeAspect="1" noChangeArrowheads="1"/>
          </p:cNvPicPr>
          <p:nvPr/>
        </p:nvPicPr>
        <p:blipFill>
          <a:blip r:embed="rId3" cstate="print"/>
          <a:srcRect/>
          <a:stretch>
            <a:fillRect/>
          </a:stretch>
        </p:blipFill>
        <p:spPr bwMode="auto">
          <a:xfrm>
            <a:off x="6549509" y="3505200"/>
            <a:ext cx="2594491" cy="3352800"/>
          </a:xfrm>
          <a:prstGeom prst="rect">
            <a:avLst/>
          </a:prstGeom>
          <a:noFill/>
        </p:spPr>
      </p:pic>
      <p:sp>
        <p:nvSpPr>
          <p:cNvPr id="2050" name="Rectangle 2"/>
          <p:cNvSpPr>
            <a:spLocks noGrp="1" noChangeArrowheads="1"/>
          </p:cNvSpPr>
          <p:nvPr>
            <p:ph type="ctrTitle"/>
          </p:nvPr>
        </p:nvSpPr>
        <p:spPr>
          <a:xfrm>
            <a:off x="685800" y="1828800"/>
            <a:ext cx="7772400" cy="1470025"/>
          </a:xfrm>
        </p:spPr>
        <p:txBody>
          <a:bodyPr>
            <a:noAutofit/>
          </a:bodyPr>
          <a:lstStyle/>
          <a:p>
            <a:pPr algn="l"/>
            <a:r>
              <a:rPr lang="en-US" dirty="0"/>
              <a:t>ESL Children</a:t>
            </a:r>
            <a:r>
              <a:rPr lang="en-CA" dirty="0"/>
              <a:t> in an Intelligent CALL Program:</a:t>
            </a:r>
            <a:br>
              <a:rPr lang="en-CA" dirty="0"/>
            </a:br>
            <a:r>
              <a:rPr lang="en-CA" dirty="0"/>
              <a:t>A study of learner choice in an electronic Reading Tutor</a:t>
            </a:r>
            <a:endParaRPr lang="en-US" dirty="0"/>
          </a:p>
        </p:txBody>
      </p:sp>
      <p:sp>
        <p:nvSpPr>
          <p:cNvPr id="2051" name="Rectangle 3"/>
          <p:cNvSpPr>
            <a:spLocks noGrp="1" noChangeArrowheads="1"/>
          </p:cNvSpPr>
          <p:nvPr>
            <p:ph type="subTitle" idx="1"/>
          </p:nvPr>
        </p:nvSpPr>
        <p:spPr>
          <a:xfrm>
            <a:off x="685800" y="4572000"/>
            <a:ext cx="6400800" cy="1752600"/>
          </a:xfrm>
        </p:spPr>
        <p:txBody>
          <a:bodyPr>
            <a:noAutofit/>
          </a:bodyPr>
          <a:lstStyle/>
          <a:p>
            <a:pPr algn="l">
              <a:lnSpc>
                <a:spcPct val="80000"/>
              </a:lnSpc>
            </a:pPr>
            <a:r>
              <a:rPr lang="en-US" dirty="0">
                <a:solidFill>
                  <a:schemeClr val="tx1">
                    <a:lumMod val="75000"/>
                    <a:lumOff val="25000"/>
                  </a:schemeClr>
                </a:solidFill>
              </a:rPr>
              <a:t>Lei Hong</a:t>
            </a:r>
          </a:p>
          <a:p>
            <a:pPr algn="l">
              <a:lnSpc>
                <a:spcPct val="80000"/>
              </a:lnSpc>
            </a:pPr>
            <a:r>
              <a:rPr lang="en-US" dirty="0" smtClean="0">
                <a:solidFill>
                  <a:schemeClr val="tx1">
                    <a:lumMod val="75000"/>
                    <a:lumOff val="25000"/>
                  </a:schemeClr>
                </a:solidFill>
              </a:rPr>
              <a:t>The University of British Columbia</a:t>
            </a:r>
            <a:endParaRPr lang="en-US" dirty="0">
              <a:solidFill>
                <a:schemeClr val="tx1">
                  <a:lumMod val="75000"/>
                  <a:lumOff val="25000"/>
                </a:schemeClr>
              </a:solidFill>
            </a:endParaRPr>
          </a:p>
        </p:txBody>
      </p:sp>
      <p:sp>
        <p:nvSpPr>
          <p:cNvPr id="6" name="Footer Placeholder 5"/>
          <p:cNvSpPr>
            <a:spLocks noGrp="1"/>
          </p:cNvSpPr>
          <p:nvPr>
            <p:ph type="ftr" sz="quarter" idx="11"/>
          </p:nvPr>
        </p:nvSpPr>
        <p:spPr>
          <a:xfrm>
            <a:off x="2286000" y="6356350"/>
            <a:ext cx="3733800" cy="365125"/>
          </a:xfrm>
        </p:spPr>
        <p:txBody>
          <a:bodyPr/>
          <a:lstStyle/>
          <a:p>
            <a:r>
              <a:rPr lang="en-US" smtClean="0"/>
              <a:t>16th European Conference on Reading, Braga</a:t>
            </a:r>
            <a:endParaRPr lang="en-US"/>
          </a:p>
        </p:txBody>
      </p:sp>
      <p:sp>
        <p:nvSpPr>
          <p:cNvPr id="5" name="Slide Number Placeholder 4"/>
          <p:cNvSpPr>
            <a:spLocks noGrp="1"/>
          </p:cNvSpPr>
          <p:nvPr>
            <p:ph type="sldNum" sz="quarter" idx="12"/>
          </p:nvPr>
        </p:nvSpPr>
        <p:spPr>
          <a:xfrm>
            <a:off x="457200" y="6324600"/>
            <a:ext cx="2133600" cy="365125"/>
          </a:xfrm>
        </p:spPr>
        <p:txBody>
          <a:bodyPr/>
          <a:lstStyle/>
          <a:p>
            <a:pPr algn="l"/>
            <a:fld id="{242C591B-5C19-4B20-BF21-F69D6B9266E7}" type="slidenum">
              <a:rPr lang="en-US" smtClean="0"/>
              <a:pPr algn="l"/>
              <a:t>50</a:t>
            </a:fld>
            <a:endParaRPr lang="en-US" dirty="0"/>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Research Questions</a:t>
            </a:r>
          </a:p>
        </p:txBody>
      </p:sp>
      <p:sp>
        <p:nvSpPr>
          <p:cNvPr id="3075" name="Rectangle 3"/>
          <p:cNvSpPr>
            <a:spLocks noGrp="1" noChangeArrowheads="1"/>
          </p:cNvSpPr>
          <p:nvPr>
            <p:ph sz="quarter" idx="1"/>
          </p:nvPr>
        </p:nvSpPr>
        <p:spPr/>
        <p:txBody>
          <a:bodyPr/>
          <a:lstStyle/>
          <a:p>
            <a:r>
              <a:rPr lang="en-CA" sz="2800"/>
              <a:t>This study investigates how young L2 learners respond to RT’s choices of reading task levels and what paths they choose to follow in using the learner-adapted RT. </a:t>
            </a:r>
          </a:p>
          <a:p>
            <a:r>
              <a:rPr lang="en-CA" sz="2800"/>
              <a:t>The study also intends to examine whether the learners’ choice of reading materials has any systematic relationships with learners’ attained L2 reading proficiency.</a:t>
            </a:r>
            <a:endParaRPr lang="en-US" sz="2800"/>
          </a:p>
        </p:txBody>
      </p:sp>
      <p:sp>
        <p:nvSpPr>
          <p:cNvPr id="4" name="Slide Number Placeholder 3"/>
          <p:cNvSpPr>
            <a:spLocks noGrp="1"/>
          </p:cNvSpPr>
          <p:nvPr>
            <p:ph type="sldNum" sz="quarter" idx="12"/>
          </p:nvPr>
        </p:nvSpPr>
        <p:spPr/>
        <p:txBody>
          <a:bodyPr/>
          <a:lstStyle/>
          <a:p>
            <a:fld id="{2FD2BBA8-686E-4058-9B0F-50C05136DDC7}"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Research Method</a:t>
            </a:r>
          </a:p>
        </p:txBody>
      </p:sp>
      <p:sp>
        <p:nvSpPr>
          <p:cNvPr id="5123" name="Rectangle 3"/>
          <p:cNvSpPr>
            <a:spLocks noGrp="1" noChangeArrowheads="1"/>
          </p:cNvSpPr>
          <p:nvPr>
            <p:ph sz="quarter" idx="1"/>
          </p:nvPr>
        </p:nvSpPr>
        <p:spPr/>
        <p:txBody>
          <a:bodyPr/>
          <a:lstStyle/>
          <a:p>
            <a:pPr>
              <a:lnSpc>
                <a:spcPct val="90000"/>
              </a:lnSpc>
            </a:pPr>
            <a:r>
              <a:rPr lang="en-US" sz="2800" dirty="0"/>
              <a:t>Participants</a:t>
            </a:r>
          </a:p>
          <a:p>
            <a:pPr lvl="1">
              <a:lnSpc>
                <a:spcPct val="90000"/>
              </a:lnSpc>
            </a:pPr>
            <a:r>
              <a:rPr lang="en-US" sz="2600" dirty="0" smtClean="0">
                <a:solidFill>
                  <a:schemeClr val="tx1"/>
                </a:solidFill>
              </a:rPr>
              <a:t>60 </a:t>
            </a:r>
            <a:r>
              <a:rPr lang="en-US" sz="2600" dirty="0">
                <a:solidFill>
                  <a:schemeClr val="tx1"/>
                </a:solidFill>
              </a:rPr>
              <a:t>ESL </a:t>
            </a:r>
            <a:r>
              <a:rPr lang="en-CA" altLang="zh-CN" sz="2600" dirty="0">
                <a:solidFill>
                  <a:schemeClr val="tx1"/>
                </a:solidFill>
                <a:ea typeface="宋体" charset="-122"/>
              </a:rPr>
              <a:t>students recruited from five different elementary schools in </a:t>
            </a:r>
            <a:r>
              <a:rPr lang="en-CA" altLang="zh-CN" sz="2600" dirty="0" smtClean="0">
                <a:solidFill>
                  <a:schemeClr val="tx1"/>
                </a:solidFill>
                <a:ea typeface="宋体" charset="-122"/>
              </a:rPr>
              <a:t>Vancouver, </a:t>
            </a:r>
            <a:r>
              <a:rPr lang="en-CA" altLang="zh-CN" sz="2600" dirty="0">
                <a:solidFill>
                  <a:schemeClr val="tx1"/>
                </a:solidFill>
                <a:ea typeface="宋体" charset="-122"/>
              </a:rPr>
              <a:t>Canada</a:t>
            </a:r>
            <a:r>
              <a:rPr lang="en-US" altLang="zh-CN" sz="2600" dirty="0">
                <a:solidFill>
                  <a:schemeClr val="tx1"/>
                </a:solidFill>
                <a:ea typeface="宋体" charset="-122"/>
              </a:rPr>
              <a:t> </a:t>
            </a:r>
          </a:p>
          <a:p>
            <a:pPr>
              <a:lnSpc>
                <a:spcPct val="90000"/>
              </a:lnSpc>
            </a:pPr>
            <a:r>
              <a:rPr lang="en-CA" altLang="zh-CN" sz="2800" dirty="0">
                <a:ea typeface="宋体" charset="-122"/>
              </a:rPr>
              <a:t>Procedure</a:t>
            </a:r>
          </a:p>
          <a:p>
            <a:pPr lvl="1">
              <a:lnSpc>
                <a:spcPct val="90000"/>
              </a:lnSpc>
            </a:pPr>
            <a:r>
              <a:rPr lang="en-CA" altLang="zh-CN" sz="2600" dirty="0">
                <a:solidFill>
                  <a:schemeClr val="tx1"/>
                </a:solidFill>
                <a:ea typeface="宋体" charset="-122"/>
              </a:rPr>
              <a:t>The participants work with </a:t>
            </a:r>
            <a:r>
              <a:rPr lang="en-CA" altLang="zh-CN" sz="2600" i="1" dirty="0" smtClean="0">
                <a:solidFill>
                  <a:schemeClr val="tx1"/>
                </a:solidFill>
                <a:ea typeface="宋体" charset="-122"/>
              </a:rPr>
              <a:t>The</a:t>
            </a:r>
            <a:r>
              <a:rPr lang="en-CA" altLang="zh-CN" sz="2600" dirty="0" smtClean="0">
                <a:solidFill>
                  <a:schemeClr val="tx1"/>
                </a:solidFill>
                <a:ea typeface="宋体" charset="-122"/>
              </a:rPr>
              <a:t> </a:t>
            </a:r>
            <a:r>
              <a:rPr lang="en-CA" altLang="zh-CN" sz="2600" i="1" dirty="0">
                <a:solidFill>
                  <a:schemeClr val="tx1"/>
                </a:solidFill>
                <a:ea typeface="宋体" charset="-122"/>
              </a:rPr>
              <a:t>Reading Tutor</a:t>
            </a:r>
            <a:r>
              <a:rPr lang="en-CA" altLang="zh-CN" sz="2600" dirty="0">
                <a:solidFill>
                  <a:schemeClr val="tx1"/>
                </a:solidFill>
                <a:ea typeface="宋体" charset="-122"/>
              </a:rPr>
              <a:t> on a daily basis during a period ranging from three to five months </a:t>
            </a:r>
            <a:r>
              <a:rPr lang="en-CA" altLang="zh-CN" sz="2600" dirty="0" smtClean="0">
                <a:solidFill>
                  <a:schemeClr val="tx1"/>
                </a:solidFill>
                <a:ea typeface="宋体" charset="-122"/>
              </a:rPr>
              <a:t>for </a:t>
            </a:r>
            <a:r>
              <a:rPr lang="en-CA" altLang="zh-CN" sz="2600" dirty="0">
                <a:solidFill>
                  <a:schemeClr val="tx1"/>
                </a:solidFill>
                <a:ea typeface="宋体" charset="-122"/>
              </a:rPr>
              <a:t>20 minutes per day.</a:t>
            </a:r>
            <a:r>
              <a:rPr lang="en-US" altLang="zh-CN" sz="2600" dirty="0">
                <a:solidFill>
                  <a:schemeClr val="tx1"/>
                </a:solidFill>
                <a:ea typeface="宋体" charset="-122"/>
              </a:rPr>
              <a:t> </a:t>
            </a:r>
          </a:p>
          <a:p>
            <a:pPr lvl="1">
              <a:lnSpc>
                <a:spcPct val="90000"/>
              </a:lnSpc>
            </a:pPr>
            <a:r>
              <a:rPr lang="en-CA" altLang="zh-CN" sz="2600" dirty="0">
                <a:solidFill>
                  <a:schemeClr val="tx1"/>
                </a:solidFill>
                <a:ea typeface="宋体" charset="-122"/>
              </a:rPr>
              <a:t>Each choice-making and reading activity is timed, recorded and logged in the databases of </a:t>
            </a:r>
            <a:r>
              <a:rPr lang="en-CA" altLang="zh-CN" sz="2600" i="1" dirty="0">
                <a:solidFill>
                  <a:schemeClr val="tx1"/>
                </a:solidFill>
                <a:ea typeface="宋体" charset="-122"/>
              </a:rPr>
              <a:t>RT</a:t>
            </a:r>
            <a:r>
              <a:rPr lang="en-CA" altLang="zh-CN" sz="2600" dirty="0">
                <a:solidFill>
                  <a:schemeClr val="tx1"/>
                </a:solidFill>
                <a:ea typeface="宋体" charset="-122"/>
              </a:rPr>
              <a:t>. </a:t>
            </a:r>
            <a:endParaRPr lang="en-US" altLang="zh-CN" sz="2600" dirty="0">
              <a:solidFill>
                <a:schemeClr val="tx1"/>
              </a:solidFill>
              <a:ea typeface="宋体" charset="-122"/>
            </a:endParaRPr>
          </a:p>
          <a:p>
            <a:pPr lvl="1">
              <a:lnSpc>
                <a:spcPct val="90000"/>
              </a:lnSpc>
            </a:pPr>
            <a:r>
              <a:rPr lang="en-CA" altLang="zh-CN" sz="2600" dirty="0">
                <a:solidFill>
                  <a:schemeClr val="tx1"/>
                </a:solidFill>
                <a:ea typeface="宋体" charset="-122"/>
              </a:rPr>
              <a:t>A </a:t>
            </a:r>
            <a:r>
              <a:rPr lang="en-CA" altLang="zh-CN" sz="2600" dirty="0" err="1">
                <a:solidFill>
                  <a:schemeClr val="tx1"/>
                </a:solidFill>
                <a:ea typeface="宋体" charset="-122"/>
              </a:rPr>
              <a:t>pretest</a:t>
            </a:r>
            <a:r>
              <a:rPr lang="en-CA" altLang="zh-CN" sz="2600" dirty="0">
                <a:solidFill>
                  <a:schemeClr val="tx1"/>
                </a:solidFill>
                <a:ea typeface="宋体" charset="-122"/>
              </a:rPr>
              <a:t> and </a:t>
            </a:r>
            <a:r>
              <a:rPr lang="en-CA" altLang="zh-CN" sz="2600" dirty="0" err="1">
                <a:solidFill>
                  <a:schemeClr val="tx1"/>
                </a:solidFill>
                <a:ea typeface="宋体" charset="-122"/>
              </a:rPr>
              <a:t>posttest</a:t>
            </a:r>
            <a:r>
              <a:rPr lang="en-CA" altLang="zh-CN" sz="2600" dirty="0">
                <a:solidFill>
                  <a:schemeClr val="tx1"/>
                </a:solidFill>
                <a:ea typeface="宋体" charset="-122"/>
              </a:rPr>
              <a:t> of the students’ reading proficiency </a:t>
            </a:r>
            <a:r>
              <a:rPr lang="en-CA" altLang="zh-CN" sz="2600" dirty="0" smtClean="0">
                <a:solidFill>
                  <a:schemeClr val="tx1"/>
                </a:solidFill>
                <a:ea typeface="宋体" charset="-122"/>
              </a:rPr>
              <a:t>is conducted, using the </a:t>
            </a:r>
            <a:r>
              <a:rPr lang="en-US" sz="2400" dirty="0" smtClean="0">
                <a:solidFill>
                  <a:schemeClr val="tx1"/>
                </a:solidFill>
              </a:rPr>
              <a:t>WRMT-R</a:t>
            </a:r>
            <a:r>
              <a:rPr lang="en-CA" altLang="zh-CN" sz="2600" dirty="0" smtClean="0">
                <a:solidFill>
                  <a:schemeClr val="tx1"/>
                </a:solidFill>
                <a:ea typeface="宋体" charset="-122"/>
              </a:rPr>
              <a:t>. </a:t>
            </a:r>
            <a:endParaRPr lang="en-US" sz="2600" dirty="0">
              <a:solidFill>
                <a:schemeClr val="tx1"/>
              </a:solidFill>
            </a:endParaRPr>
          </a:p>
        </p:txBody>
      </p:sp>
      <p:sp>
        <p:nvSpPr>
          <p:cNvPr id="4" name="Slide Number Placeholder 3"/>
          <p:cNvSpPr>
            <a:spLocks noGrp="1"/>
          </p:cNvSpPr>
          <p:nvPr>
            <p:ph type="sldNum" sz="quarter" idx="12"/>
          </p:nvPr>
        </p:nvSpPr>
        <p:spPr/>
        <p:txBody>
          <a:bodyPr/>
          <a:lstStyle/>
          <a:p>
            <a:fld id="{2FD2BBA8-686E-4058-9B0F-50C05136DDC7}"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Preliminary Findings</a:t>
            </a:r>
          </a:p>
        </p:txBody>
      </p:sp>
      <p:sp>
        <p:nvSpPr>
          <p:cNvPr id="4099" name="Rectangle 3"/>
          <p:cNvSpPr>
            <a:spLocks noGrp="1" noChangeArrowheads="1"/>
          </p:cNvSpPr>
          <p:nvPr>
            <p:ph sz="quarter" idx="1"/>
          </p:nvPr>
        </p:nvSpPr>
        <p:spPr>
          <a:xfrm>
            <a:off x="457200" y="1447800"/>
            <a:ext cx="8229600" cy="4251960"/>
          </a:xfrm>
        </p:spPr>
        <p:txBody>
          <a:bodyPr/>
          <a:lstStyle/>
          <a:p>
            <a:pPr>
              <a:lnSpc>
                <a:spcPct val="80000"/>
              </a:lnSpc>
            </a:pPr>
            <a:r>
              <a:rPr lang="en-US" sz="2800" dirty="0" smtClean="0"/>
              <a:t>Over time </a:t>
            </a:r>
            <a:r>
              <a:rPr lang="en-US" sz="2800" dirty="0"/>
              <a:t>most of the learners (over 80%) select the reading materials at the same difficulty level as the RT has assessed at, although different choices are </a:t>
            </a:r>
            <a:r>
              <a:rPr lang="en-US" sz="2800" dirty="0" smtClean="0"/>
              <a:t>given by the system. </a:t>
            </a:r>
            <a:endParaRPr lang="en-US" sz="2800" dirty="0"/>
          </a:p>
          <a:p>
            <a:pPr>
              <a:lnSpc>
                <a:spcPct val="80000"/>
              </a:lnSpc>
            </a:pPr>
            <a:r>
              <a:rPr lang="en-US" sz="2800" dirty="0" smtClean="0"/>
              <a:t>Improvement on WRMT-R overall scores are made </a:t>
            </a:r>
            <a:r>
              <a:rPr lang="en-US" sz="2800" dirty="0"/>
              <a:t>when the learners choose the </a:t>
            </a:r>
            <a:r>
              <a:rPr lang="en-US" sz="2800" dirty="0" smtClean="0"/>
              <a:t>RT’s recommended </a:t>
            </a:r>
            <a:r>
              <a:rPr lang="en-US" sz="2800" dirty="0"/>
              <a:t>task level.</a:t>
            </a:r>
          </a:p>
          <a:p>
            <a:pPr>
              <a:lnSpc>
                <a:spcPct val="80000"/>
              </a:lnSpc>
            </a:pPr>
            <a:r>
              <a:rPr lang="en-US" sz="2800" dirty="0" smtClean="0"/>
              <a:t>Correlations </a:t>
            </a:r>
            <a:r>
              <a:rPr lang="en-US" sz="2800" dirty="0"/>
              <a:t>between </a:t>
            </a:r>
            <a:r>
              <a:rPr lang="en-CA" sz="2800" dirty="0"/>
              <a:t>how young L2 learners </a:t>
            </a:r>
            <a:r>
              <a:rPr lang="en-CA" sz="2800" dirty="0" smtClean="0"/>
              <a:t>choice </a:t>
            </a:r>
            <a:r>
              <a:rPr lang="en-CA" sz="2800" dirty="0"/>
              <a:t>of reading task levels and their </a:t>
            </a:r>
            <a:r>
              <a:rPr lang="en-CA" sz="2800" dirty="0" smtClean="0"/>
              <a:t>detailed reading </a:t>
            </a:r>
            <a:r>
              <a:rPr lang="en-CA" sz="2800" dirty="0"/>
              <a:t>proficiency attainment is undergoing </a:t>
            </a:r>
            <a:r>
              <a:rPr lang="en-CA" sz="2800" dirty="0" smtClean="0"/>
              <a:t>full analysis </a:t>
            </a:r>
            <a:r>
              <a:rPr lang="en-CA" sz="2800" dirty="0"/>
              <a:t>at the moment. </a:t>
            </a:r>
            <a:endParaRPr lang="en-US" sz="2800" dirty="0"/>
          </a:p>
          <a:p>
            <a:pPr>
              <a:lnSpc>
                <a:spcPct val="80000"/>
              </a:lnSpc>
            </a:pPr>
            <a:endParaRPr lang="en-US" sz="2800" dirty="0"/>
          </a:p>
        </p:txBody>
      </p:sp>
      <p:sp>
        <p:nvSpPr>
          <p:cNvPr id="4" name="Slide Number Placeholder 3"/>
          <p:cNvSpPr>
            <a:spLocks noGrp="1"/>
          </p:cNvSpPr>
          <p:nvPr>
            <p:ph type="sldNum" sz="quarter" idx="12"/>
          </p:nvPr>
        </p:nvSpPr>
        <p:spPr/>
        <p:txBody>
          <a:bodyPr/>
          <a:lstStyle/>
          <a:p>
            <a:fld id="{2FD2BBA8-686E-4058-9B0F-50C05136DDC7}"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838201"/>
            <a:ext cx="4191000" cy="2762250"/>
          </a:xfrm>
        </p:spPr>
        <p:txBody>
          <a:bodyPr>
            <a:normAutofit fontScale="90000"/>
          </a:bodyPr>
          <a:lstStyle/>
          <a:p>
            <a:pPr algn="r"/>
            <a:r>
              <a:rPr lang="en-CA" dirty="0" smtClean="0">
                <a:latin typeface="Arial" charset="0"/>
              </a:rPr>
              <a:t>Reading Skills , Young Adults and </a:t>
            </a:r>
            <a:r>
              <a:rPr lang="en-CA" i="1" dirty="0" smtClean="0">
                <a:latin typeface="Arial" charset="0"/>
              </a:rPr>
              <a:t>The Reading Tutor</a:t>
            </a:r>
            <a:endParaRPr lang="en-US" i="1" dirty="0"/>
          </a:p>
        </p:txBody>
      </p:sp>
      <p:sp>
        <p:nvSpPr>
          <p:cNvPr id="6" name="Subtitle 5"/>
          <p:cNvSpPr>
            <a:spLocks noGrp="1"/>
          </p:cNvSpPr>
          <p:nvPr>
            <p:ph type="subTitle" idx="1"/>
          </p:nvPr>
        </p:nvSpPr>
        <p:spPr>
          <a:xfrm>
            <a:off x="1371600" y="3886200"/>
            <a:ext cx="3429000" cy="1752600"/>
          </a:xfrm>
        </p:spPr>
        <p:txBody>
          <a:bodyPr>
            <a:normAutofit/>
          </a:bodyPr>
          <a:lstStyle/>
          <a:p>
            <a:pPr algn="r"/>
            <a:r>
              <a:rPr lang="en-US" dirty="0" smtClean="0">
                <a:solidFill>
                  <a:schemeClr val="tx1">
                    <a:lumMod val="50000"/>
                    <a:lumOff val="50000"/>
                  </a:schemeClr>
                </a:solidFill>
              </a:rPr>
              <a:t>Reg D’Silva</a:t>
            </a:r>
          </a:p>
          <a:p>
            <a:pPr algn="r"/>
            <a:r>
              <a:rPr lang="en-US" dirty="0" smtClean="0">
                <a:solidFill>
                  <a:schemeClr val="tx1">
                    <a:lumMod val="50000"/>
                    <a:lumOff val="50000"/>
                  </a:schemeClr>
                </a:solidFill>
              </a:rPr>
              <a:t>The University of British Columbia</a:t>
            </a:r>
            <a:endParaRPr lang="en-US" dirty="0">
              <a:solidFill>
                <a:schemeClr val="tx1">
                  <a:lumMod val="50000"/>
                  <a:lumOff val="50000"/>
                </a:schemeClr>
              </a:solidFill>
            </a:endParaRPr>
          </a:p>
        </p:txBody>
      </p:sp>
      <p:sp>
        <p:nvSpPr>
          <p:cNvPr id="8" name="Footer Placeholder 7"/>
          <p:cNvSpPr>
            <a:spLocks noGrp="1"/>
          </p:cNvSpPr>
          <p:nvPr>
            <p:ph type="ftr" sz="quarter" idx="11"/>
          </p:nvPr>
        </p:nvSpPr>
        <p:spPr>
          <a:xfrm>
            <a:off x="2514600" y="6356350"/>
            <a:ext cx="3657600" cy="365125"/>
          </a:xfrm>
        </p:spPr>
        <p:txBody>
          <a:bodyPr/>
          <a:lstStyle/>
          <a:p>
            <a:r>
              <a:rPr lang="en-US" dirty="0" smtClean="0"/>
              <a:t>16th European Conference on Reading, Braga</a:t>
            </a:r>
            <a:endParaRPr lang="en-US" dirty="0"/>
          </a:p>
        </p:txBody>
      </p:sp>
      <p:sp>
        <p:nvSpPr>
          <p:cNvPr id="7" name="Slide Number Placeholder 6"/>
          <p:cNvSpPr>
            <a:spLocks noGrp="1"/>
          </p:cNvSpPr>
          <p:nvPr>
            <p:ph type="sldNum" sz="quarter" idx="12"/>
          </p:nvPr>
        </p:nvSpPr>
        <p:spPr>
          <a:xfrm>
            <a:off x="304800" y="6324600"/>
            <a:ext cx="2133600" cy="365125"/>
          </a:xfrm>
        </p:spPr>
        <p:txBody>
          <a:bodyPr/>
          <a:lstStyle/>
          <a:p>
            <a:pPr algn="l"/>
            <a:fld id="{242C591B-5C19-4B20-BF21-F69D6B9266E7}" type="slidenum">
              <a:rPr lang="en-US" smtClean="0"/>
              <a:pPr algn="l"/>
              <a:t>54</a:t>
            </a:fld>
            <a:endParaRPr lang="en-US"/>
          </a:p>
        </p:txBody>
      </p:sp>
      <p:pic>
        <p:nvPicPr>
          <p:cNvPr id="9" name="Picture 8" descr="DSCF0772 edit.jpg"/>
          <p:cNvPicPr>
            <a:picLocks noChangeAspect="1"/>
          </p:cNvPicPr>
          <p:nvPr/>
        </p:nvPicPr>
        <p:blipFill>
          <a:blip r:embed="rId3" cstate="print"/>
          <a:stretch>
            <a:fillRect/>
          </a:stretch>
        </p:blipFill>
        <p:spPr>
          <a:xfrm>
            <a:off x="5274204" y="0"/>
            <a:ext cx="3869796" cy="5410200"/>
          </a:xfrm>
          <a:prstGeom prst="rect">
            <a:avLst/>
          </a:prstGeom>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ChangeArrowheads="1"/>
          </p:cNvSpPr>
          <p:nvPr/>
        </p:nvSpPr>
        <p:spPr bwMode="auto">
          <a:xfrm>
            <a:off x="1143000" y="304800"/>
            <a:ext cx="7416800" cy="541338"/>
          </a:xfrm>
          <a:prstGeom prst="rect">
            <a:avLst/>
          </a:prstGeom>
          <a:noFill/>
          <a:ln w="9525">
            <a:noFill/>
            <a:miter lim="800000"/>
            <a:headEnd/>
            <a:tailEnd/>
          </a:ln>
          <a:effectLst/>
        </p:spPr>
        <p:txBody>
          <a:bodyPr anchor="b"/>
          <a:lstStyle/>
          <a:p>
            <a:r>
              <a:rPr lang="en-US" sz="3600" dirty="0">
                <a:solidFill>
                  <a:schemeClr val="tx2"/>
                </a:solidFill>
                <a:latin typeface="+mj-lt"/>
              </a:rPr>
              <a:t>Research Questions</a:t>
            </a:r>
          </a:p>
        </p:txBody>
      </p:sp>
      <p:sp>
        <p:nvSpPr>
          <p:cNvPr id="30726" name="Rectangle 6"/>
          <p:cNvSpPr>
            <a:spLocks noChangeAspect="1" noChangeArrowheads="1"/>
          </p:cNvSpPr>
          <p:nvPr/>
        </p:nvSpPr>
        <p:spPr bwMode="auto">
          <a:xfrm>
            <a:off x="838200" y="914400"/>
            <a:ext cx="7620000" cy="5909310"/>
          </a:xfrm>
          <a:prstGeom prst="rect">
            <a:avLst/>
          </a:prstGeom>
          <a:noFill/>
          <a:ln w="9525">
            <a:noFill/>
            <a:miter lim="800000"/>
            <a:headEnd/>
            <a:tailEnd/>
          </a:ln>
          <a:effectLst/>
        </p:spPr>
        <p:txBody>
          <a:bodyPr wrap="square">
            <a:spAutoFit/>
          </a:bodyPr>
          <a:lstStyle/>
          <a:p>
            <a:pPr algn="l">
              <a:buFontTx/>
              <a:buChar char="•"/>
            </a:pPr>
            <a:r>
              <a:rPr lang="en-US" sz="2600" dirty="0">
                <a:solidFill>
                  <a:schemeClr val="tx1"/>
                </a:solidFill>
              </a:rPr>
              <a:t>What kinds of reading materials interest young adult EAL learners studying in a university academic exchange program</a:t>
            </a:r>
            <a:r>
              <a:rPr lang="en-US" sz="2600" dirty="0" smtClean="0">
                <a:solidFill>
                  <a:schemeClr val="tx1"/>
                </a:solidFill>
              </a:rPr>
              <a:t>?</a:t>
            </a:r>
            <a:endParaRPr lang="en-US" sz="2600" dirty="0">
              <a:solidFill>
                <a:schemeClr val="tx1"/>
              </a:solidFill>
            </a:endParaRPr>
          </a:p>
          <a:p>
            <a:pPr algn="l">
              <a:buFontTx/>
              <a:buChar char="•"/>
            </a:pPr>
            <a:r>
              <a:rPr lang="en-US" sz="2600" dirty="0">
                <a:solidFill>
                  <a:schemeClr val="tx1"/>
                </a:solidFill>
              </a:rPr>
              <a:t>How does the inclusion of student-preferred reading materials in a computer-based reading tool influence reading development of young adult EAL learners as measured by standardized tests</a:t>
            </a:r>
            <a:r>
              <a:rPr lang="en-US" sz="2600" dirty="0" smtClean="0">
                <a:solidFill>
                  <a:schemeClr val="tx1"/>
                </a:solidFill>
              </a:rPr>
              <a:t>?</a:t>
            </a:r>
            <a:endParaRPr lang="en-US" sz="2600" dirty="0">
              <a:solidFill>
                <a:schemeClr val="tx1"/>
              </a:solidFill>
            </a:endParaRPr>
          </a:p>
          <a:p>
            <a:pPr algn="l">
              <a:buFontTx/>
              <a:buChar char="•"/>
            </a:pPr>
            <a:r>
              <a:rPr lang="en-US" sz="2600" dirty="0">
                <a:solidFill>
                  <a:schemeClr val="tx1"/>
                </a:solidFill>
              </a:rPr>
              <a:t>Will the systematic use of a computer-based reading tool increase reading fluency in young adult EAL learners?  </a:t>
            </a:r>
          </a:p>
          <a:p>
            <a:pPr algn="l">
              <a:buFontTx/>
              <a:buChar char="•"/>
            </a:pPr>
            <a:r>
              <a:rPr lang="en-US" sz="2600" dirty="0">
                <a:solidFill>
                  <a:schemeClr val="tx1"/>
                </a:solidFill>
              </a:rPr>
              <a:t>Will an increase in fluency be associated with increases in reading comprehension scores as measured by standardized tests? </a:t>
            </a:r>
          </a:p>
          <a:p>
            <a:pPr algn="l">
              <a:buFontTx/>
              <a:buChar char="•"/>
            </a:pPr>
            <a:endParaRPr lang="en-US" sz="2000" dirty="0">
              <a:solidFill>
                <a:schemeClr val="tx1"/>
              </a:solidFill>
              <a:latin typeface="Arial" charset="0"/>
            </a:endParaRPr>
          </a:p>
          <a:p>
            <a:pPr algn="l">
              <a:buFontTx/>
              <a:buChar char="•"/>
            </a:pPr>
            <a:endParaRPr lang="en-US" sz="2000" dirty="0">
              <a:solidFill>
                <a:schemeClr val="tx1"/>
              </a:solidFill>
              <a:latin typeface="Arial" charset="0"/>
            </a:endParaRPr>
          </a:p>
        </p:txBody>
      </p:sp>
      <p:sp>
        <p:nvSpPr>
          <p:cNvPr id="4" name="Slide Number Placeholder 3"/>
          <p:cNvSpPr>
            <a:spLocks noGrp="1"/>
          </p:cNvSpPr>
          <p:nvPr>
            <p:ph type="sldNum" sz="quarter" idx="12"/>
          </p:nvPr>
        </p:nvSpPr>
        <p:spPr/>
        <p:txBody>
          <a:bodyPr/>
          <a:lstStyle/>
          <a:p>
            <a:fld id="{2FD2BBA8-686E-4058-9B0F-50C05136DDC7}" type="slidenum">
              <a:rPr lang="en-US" smtClean="0"/>
              <a:pPr/>
              <a:t>55</a:t>
            </a:fld>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6">
                                            <p:txEl>
                                              <p:pRg st="0" end="0"/>
                                            </p:txEl>
                                          </p:spTgt>
                                        </p:tgtEl>
                                        <p:attrNameLst>
                                          <p:attrName>style.visibility</p:attrName>
                                        </p:attrNameLst>
                                      </p:cBhvr>
                                      <p:to>
                                        <p:strVal val="visible"/>
                                      </p:to>
                                    </p:set>
                                    <p:animEffect transition="in" filter="fade">
                                      <p:cBhvr>
                                        <p:cTn id="7" dur="2000"/>
                                        <p:tgtEl>
                                          <p:spTgt spid="3072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26">
                                            <p:txEl>
                                              <p:pRg st="1" end="1"/>
                                            </p:txEl>
                                          </p:spTgt>
                                        </p:tgtEl>
                                        <p:attrNameLst>
                                          <p:attrName>style.visibility</p:attrName>
                                        </p:attrNameLst>
                                      </p:cBhvr>
                                      <p:to>
                                        <p:strVal val="visible"/>
                                      </p:to>
                                    </p:set>
                                    <p:animEffect transition="in" filter="fade">
                                      <p:cBhvr>
                                        <p:cTn id="11" dur="2000"/>
                                        <p:tgtEl>
                                          <p:spTgt spid="30726">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0726">
                                            <p:txEl>
                                              <p:pRg st="2" end="2"/>
                                            </p:txEl>
                                          </p:spTgt>
                                        </p:tgtEl>
                                        <p:attrNameLst>
                                          <p:attrName>style.visibility</p:attrName>
                                        </p:attrNameLst>
                                      </p:cBhvr>
                                      <p:to>
                                        <p:strVal val="visible"/>
                                      </p:to>
                                    </p:set>
                                    <p:animEffect transition="in" filter="fade">
                                      <p:cBhvr>
                                        <p:cTn id="15" dur="2000"/>
                                        <p:tgtEl>
                                          <p:spTgt spid="30726">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0726">
                                            <p:txEl>
                                              <p:pRg st="3" end="3"/>
                                            </p:txEl>
                                          </p:spTgt>
                                        </p:tgtEl>
                                        <p:attrNameLst>
                                          <p:attrName>style.visibility</p:attrName>
                                        </p:attrNameLst>
                                      </p:cBhvr>
                                      <p:to>
                                        <p:strVal val="visible"/>
                                      </p:to>
                                    </p:set>
                                    <p:animEffect transition="in" filter="fade">
                                      <p:cBhvr>
                                        <p:cTn id="19" dur="2000"/>
                                        <p:tgtEl>
                                          <p:spTgt spid="307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116013" y="549275"/>
            <a:ext cx="7416800" cy="541338"/>
          </a:xfrm>
          <a:prstGeom prst="rect">
            <a:avLst/>
          </a:prstGeom>
          <a:noFill/>
          <a:ln w="9525">
            <a:noFill/>
            <a:miter lim="800000"/>
            <a:headEnd/>
            <a:tailEnd/>
          </a:ln>
          <a:effectLst/>
        </p:spPr>
        <p:txBody>
          <a:bodyPr anchor="b"/>
          <a:lstStyle/>
          <a:p>
            <a:r>
              <a:rPr lang="en-US" sz="4000" dirty="0">
                <a:solidFill>
                  <a:schemeClr val="tx1">
                    <a:lumMod val="50000"/>
                    <a:lumOff val="50000"/>
                  </a:schemeClr>
                </a:solidFill>
                <a:latin typeface="+mj-lt"/>
              </a:rPr>
              <a:t>Research Design</a:t>
            </a:r>
          </a:p>
        </p:txBody>
      </p:sp>
      <p:sp>
        <p:nvSpPr>
          <p:cNvPr id="58371" name="Rectangle 3"/>
          <p:cNvSpPr>
            <a:spLocks noChangeAspect="1" noChangeArrowheads="1"/>
          </p:cNvSpPr>
          <p:nvPr/>
        </p:nvSpPr>
        <p:spPr bwMode="auto">
          <a:xfrm>
            <a:off x="1116013" y="1412875"/>
            <a:ext cx="6985000" cy="4801314"/>
          </a:xfrm>
          <a:prstGeom prst="rect">
            <a:avLst/>
          </a:prstGeom>
          <a:noFill/>
          <a:ln w="9525">
            <a:noFill/>
            <a:miter lim="800000"/>
            <a:headEnd/>
            <a:tailEnd/>
          </a:ln>
          <a:effectLst/>
        </p:spPr>
        <p:txBody>
          <a:bodyPr>
            <a:spAutoFit/>
          </a:bodyPr>
          <a:lstStyle/>
          <a:p>
            <a:pPr algn="l">
              <a:buFontTx/>
              <a:buChar char="•"/>
            </a:pPr>
            <a:r>
              <a:rPr lang="en-US" sz="2800" dirty="0">
                <a:solidFill>
                  <a:schemeClr val="tx1"/>
                </a:solidFill>
              </a:rPr>
              <a:t>Two Phase Approach</a:t>
            </a:r>
          </a:p>
          <a:p>
            <a:pPr algn="l">
              <a:buFontTx/>
              <a:buChar char="•"/>
            </a:pPr>
            <a:endParaRPr lang="en-US" sz="2800" dirty="0">
              <a:solidFill>
                <a:schemeClr val="tx1"/>
              </a:solidFill>
            </a:endParaRPr>
          </a:p>
          <a:p>
            <a:pPr algn="l"/>
            <a:r>
              <a:rPr lang="en-US" sz="2800" dirty="0">
                <a:solidFill>
                  <a:schemeClr val="tx1"/>
                </a:solidFill>
              </a:rPr>
              <a:t> Phase I – Survey to determine reading interests and to form two experimental and one control group</a:t>
            </a:r>
          </a:p>
          <a:p>
            <a:pPr algn="l"/>
            <a:endParaRPr lang="en-US" sz="2800" dirty="0">
              <a:solidFill>
                <a:schemeClr val="tx1"/>
              </a:solidFill>
            </a:endParaRPr>
          </a:p>
          <a:p>
            <a:pPr algn="l"/>
            <a:r>
              <a:rPr lang="en-US" sz="2800" dirty="0">
                <a:solidFill>
                  <a:schemeClr val="tx1"/>
                </a:solidFill>
              </a:rPr>
              <a:t> Phase II – Intervention with Reading Tutor after incorporating suitable reading materials</a:t>
            </a:r>
          </a:p>
          <a:p>
            <a:pPr algn="l"/>
            <a:endParaRPr lang="en-US" sz="2800" dirty="0">
              <a:solidFill>
                <a:schemeClr val="tx1"/>
              </a:solidFill>
            </a:endParaRPr>
          </a:p>
          <a:p>
            <a:pPr algn="l"/>
            <a:endParaRPr lang="en-US" dirty="0">
              <a:solidFill>
                <a:schemeClr val="tx1"/>
              </a:solidFill>
              <a:latin typeface="Arial" charset="0"/>
            </a:endParaRPr>
          </a:p>
          <a:p>
            <a:pPr algn="l">
              <a:buFontTx/>
              <a:buChar char="•"/>
            </a:pPr>
            <a:endParaRPr lang="en-US" dirty="0">
              <a:solidFill>
                <a:schemeClr val="tx1"/>
              </a:solidFill>
              <a:latin typeface="Arial" charset="0"/>
            </a:endParaRPr>
          </a:p>
          <a:p>
            <a:pPr algn="l">
              <a:buFontTx/>
              <a:buChar char="•"/>
            </a:pPr>
            <a:endParaRPr lang="en-US" dirty="0">
              <a:solidFill>
                <a:schemeClr val="tx1"/>
              </a:solidFill>
              <a:latin typeface="Arial" charset="0"/>
            </a:endParaRPr>
          </a:p>
        </p:txBody>
      </p:sp>
      <p:sp>
        <p:nvSpPr>
          <p:cNvPr id="6" name="Slide Number Placeholder 5"/>
          <p:cNvSpPr>
            <a:spLocks noGrp="1"/>
          </p:cNvSpPr>
          <p:nvPr>
            <p:ph type="sldNum" sz="quarter" idx="12"/>
          </p:nvPr>
        </p:nvSpPr>
        <p:spPr/>
        <p:txBody>
          <a:bodyPr/>
          <a:lstStyle/>
          <a:p>
            <a:fld id="{2FD2BBA8-686E-4058-9B0F-50C05136DDC7}" type="slidenum">
              <a:rPr lang="en-US" smtClean="0"/>
              <a:pPr/>
              <a:t>56</a:t>
            </a:fld>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371">
                                            <p:txEl>
                                              <p:pRg st="2" end="2"/>
                                            </p:txEl>
                                          </p:spTgt>
                                        </p:tgtEl>
                                        <p:attrNameLst>
                                          <p:attrName>style.visibility</p:attrName>
                                        </p:attrNameLst>
                                      </p:cBhvr>
                                      <p:to>
                                        <p:strVal val="visible"/>
                                      </p:to>
                                    </p:set>
                                    <p:animEffect transition="in" filter="fade">
                                      <p:cBhvr>
                                        <p:cTn id="7" dur="2000"/>
                                        <p:tgtEl>
                                          <p:spTgt spid="58371">
                                            <p:txEl>
                                              <p:pRg st="2" end="2"/>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8371">
                                            <p:txEl>
                                              <p:pRg st="4" end="4"/>
                                            </p:txEl>
                                          </p:spTgt>
                                        </p:tgtEl>
                                        <p:attrNameLst>
                                          <p:attrName>style.visibility</p:attrName>
                                        </p:attrNameLst>
                                      </p:cBhvr>
                                      <p:to>
                                        <p:strVal val="visible"/>
                                      </p:to>
                                    </p:set>
                                    <p:animEffect transition="in" filter="fade">
                                      <p:cBhvr>
                                        <p:cTn id="11" dur="20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116013" y="260350"/>
            <a:ext cx="7416800" cy="541338"/>
          </a:xfrm>
          <a:prstGeom prst="rect">
            <a:avLst/>
          </a:prstGeom>
          <a:noFill/>
          <a:ln w="9525">
            <a:noFill/>
            <a:miter lim="800000"/>
            <a:headEnd/>
            <a:tailEnd/>
          </a:ln>
          <a:effectLst/>
        </p:spPr>
        <p:txBody>
          <a:bodyPr anchor="b"/>
          <a:lstStyle/>
          <a:p>
            <a:r>
              <a:rPr lang="en-US" sz="3600" dirty="0">
                <a:latin typeface="Arial" charset="0"/>
              </a:rPr>
              <a:t>Research Design</a:t>
            </a:r>
          </a:p>
        </p:txBody>
      </p:sp>
      <p:sp>
        <p:nvSpPr>
          <p:cNvPr id="64530" name="Text Box 18"/>
          <p:cNvSpPr txBox="1">
            <a:spLocks noChangeArrowheads="1"/>
          </p:cNvSpPr>
          <p:nvPr/>
        </p:nvSpPr>
        <p:spPr bwMode="auto">
          <a:xfrm>
            <a:off x="4724401" y="1125538"/>
            <a:ext cx="3962400" cy="2031325"/>
          </a:xfrm>
          <a:prstGeom prst="rect">
            <a:avLst/>
          </a:prstGeom>
          <a:noFill/>
          <a:ln w="9525" algn="ctr">
            <a:noFill/>
            <a:miter lim="800000"/>
            <a:headEnd/>
            <a:tailEnd/>
          </a:ln>
          <a:effectLst/>
        </p:spPr>
        <p:txBody>
          <a:bodyPr wrap="square">
            <a:spAutoFit/>
          </a:bodyPr>
          <a:lstStyle/>
          <a:p>
            <a:pPr algn="l">
              <a:spcBef>
                <a:spcPct val="50000"/>
              </a:spcBef>
            </a:pPr>
            <a:r>
              <a:rPr lang="en-US" sz="1800" dirty="0">
                <a:solidFill>
                  <a:schemeClr val="tx1">
                    <a:lumMod val="50000"/>
                    <a:lumOff val="50000"/>
                  </a:schemeClr>
                </a:solidFill>
                <a:latin typeface="Arial" charset="0"/>
              </a:rPr>
              <a:t>GRP1 –  Like reading current event materials</a:t>
            </a:r>
          </a:p>
          <a:p>
            <a:pPr algn="l">
              <a:spcBef>
                <a:spcPct val="50000"/>
              </a:spcBef>
            </a:pPr>
            <a:r>
              <a:rPr lang="en-US" sz="1800" dirty="0">
                <a:solidFill>
                  <a:schemeClr val="tx1">
                    <a:lumMod val="50000"/>
                    <a:lumOff val="50000"/>
                  </a:schemeClr>
                </a:solidFill>
                <a:latin typeface="Arial" charset="0"/>
              </a:rPr>
              <a:t>GRP2 –  Don’t like reading current event materials</a:t>
            </a:r>
          </a:p>
          <a:p>
            <a:pPr algn="l">
              <a:spcBef>
                <a:spcPct val="50000"/>
              </a:spcBef>
            </a:pPr>
            <a:r>
              <a:rPr lang="en-US" sz="1800" dirty="0">
                <a:solidFill>
                  <a:schemeClr val="tx1">
                    <a:lumMod val="50000"/>
                    <a:lumOff val="50000"/>
                  </a:schemeClr>
                </a:solidFill>
                <a:latin typeface="Arial" charset="0"/>
              </a:rPr>
              <a:t>GRP3 – Control-- remaining students after forming GRP1 &amp;2 </a:t>
            </a:r>
          </a:p>
        </p:txBody>
      </p:sp>
      <p:sp>
        <p:nvSpPr>
          <p:cNvPr id="6" name="Rounded Rectangle 5"/>
          <p:cNvSpPr/>
          <p:nvPr/>
        </p:nvSpPr>
        <p:spPr>
          <a:xfrm>
            <a:off x="1287463" y="1729105"/>
            <a:ext cx="2819400" cy="731520"/>
          </a:xfrm>
          <a:prstGeom prst="roundRect">
            <a:avLst>
              <a:gd name="adj" fmla="val 16667"/>
            </a:avLst>
          </a:prstGeom>
          <a:scene3d>
            <a:camera prst="orthographicFront"/>
            <a:lightRig rig="twoPt" dir="t">
              <a:rot lat="0" lon="0" rev="6000000"/>
            </a:lightRig>
          </a:scene3d>
          <a:sp3d prstMaterial="plastic">
            <a:bevelT w="152400" h="101600" prst="coolSlant"/>
            <a:bevelB w="152400" h="101600" prst="coolSlant"/>
          </a:sp3d>
        </p:spPr>
        <p:style>
          <a:lnRef idx="2">
            <a:schemeClr val="accent1"/>
          </a:lnRef>
          <a:fillRef idx="1">
            <a:schemeClr val="accent1"/>
          </a:fillRef>
          <a:effectRef idx="0">
            <a:schemeClr val="accent1"/>
          </a:effectRef>
          <a:fontRef idx="minor">
            <a:schemeClr val="lt1"/>
          </a:fontRef>
        </p:style>
        <p:txBody>
          <a:bodyPr anchor="ctr"/>
          <a:lstStyle/>
          <a:p>
            <a:r>
              <a:rPr lang="en-US">
                <a:solidFill>
                  <a:schemeClr val="tx1"/>
                </a:solidFill>
                <a:latin typeface="Arial" charset="0"/>
              </a:rPr>
              <a:t>Survey</a:t>
            </a:r>
          </a:p>
        </p:txBody>
      </p:sp>
      <p:sp>
        <p:nvSpPr>
          <p:cNvPr id="2" name="Rounded Rectangle 5"/>
          <p:cNvSpPr/>
          <p:nvPr/>
        </p:nvSpPr>
        <p:spPr>
          <a:xfrm>
            <a:off x="1431925" y="4327842"/>
            <a:ext cx="2819400" cy="731521"/>
          </a:xfrm>
          <a:prstGeom prst="roundRect">
            <a:avLst>
              <a:gd name="adj" fmla="val 16667"/>
            </a:avLst>
          </a:prstGeom>
          <a:scene3d>
            <a:camera prst="orthographicFront"/>
            <a:lightRig rig="twoPt" dir="t">
              <a:rot lat="0" lon="0" rev="6000000"/>
            </a:lightRig>
          </a:scene3d>
          <a:sp3d prstMaterial="plastic">
            <a:bevelT w="152400" h="101600" prst="coolSlant"/>
            <a:bevelB w="152400" h="101600" prst="coolSlant"/>
          </a:sp3d>
        </p:spPr>
        <p:style>
          <a:lnRef idx="2">
            <a:schemeClr val="accent1"/>
          </a:lnRef>
          <a:fillRef idx="1">
            <a:schemeClr val="accent1"/>
          </a:fillRef>
          <a:effectRef idx="0">
            <a:schemeClr val="accent1"/>
          </a:effectRef>
          <a:fontRef idx="minor">
            <a:schemeClr val="lt1"/>
          </a:fontRef>
        </p:style>
        <p:txBody>
          <a:bodyPr anchor="ctr"/>
          <a:lstStyle/>
          <a:p>
            <a:endParaRPr lang="en-US">
              <a:solidFill>
                <a:srgbClr val="FFFFFF"/>
              </a:solidFill>
              <a:latin typeface="Arial" charset="0"/>
            </a:endParaRPr>
          </a:p>
        </p:txBody>
      </p:sp>
      <p:sp>
        <p:nvSpPr>
          <p:cNvPr id="64540" name="Text Box 28"/>
          <p:cNvSpPr txBox="1">
            <a:spLocks noChangeArrowheads="1"/>
          </p:cNvSpPr>
          <p:nvPr/>
        </p:nvSpPr>
        <p:spPr bwMode="auto">
          <a:xfrm>
            <a:off x="152400" y="2997200"/>
            <a:ext cx="2981325" cy="641350"/>
          </a:xfrm>
          <a:prstGeom prst="rect">
            <a:avLst/>
          </a:prstGeom>
          <a:noFill/>
          <a:ln w="9525" algn="ctr">
            <a:noFill/>
            <a:miter lim="800000"/>
            <a:headEnd/>
            <a:tailEnd/>
          </a:ln>
          <a:effectLst/>
        </p:spPr>
        <p:txBody>
          <a:bodyPr wrap="square">
            <a:spAutoFit/>
          </a:bodyPr>
          <a:lstStyle/>
          <a:p>
            <a:pPr>
              <a:spcBef>
                <a:spcPct val="50000"/>
              </a:spcBef>
            </a:pPr>
            <a:r>
              <a:rPr lang="en-US" sz="1800" b="1" dirty="0">
                <a:solidFill>
                  <a:schemeClr val="hlink"/>
                </a:solidFill>
                <a:latin typeface="Arial" charset="0"/>
              </a:rPr>
              <a:t>Pre test – Fluency &amp; Comprehension</a:t>
            </a:r>
          </a:p>
        </p:txBody>
      </p:sp>
      <p:sp>
        <p:nvSpPr>
          <p:cNvPr id="64541" name="AutoShape 29"/>
          <p:cNvSpPr>
            <a:spLocks noChangeArrowheads="1"/>
          </p:cNvSpPr>
          <p:nvPr/>
        </p:nvSpPr>
        <p:spPr bwMode="auto">
          <a:xfrm>
            <a:off x="2987675" y="2492375"/>
            <a:ext cx="71438" cy="720725"/>
          </a:xfrm>
          <a:prstGeom prst="rightArrow">
            <a:avLst>
              <a:gd name="adj1" fmla="val 50000"/>
              <a:gd name="adj2" fmla="val 25000"/>
            </a:avLst>
          </a:prstGeom>
          <a:noFill/>
          <a:ln w="9525" algn="ctr">
            <a:noFill/>
            <a:miter lim="800000"/>
            <a:headEnd/>
            <a:tailEnd/>
          </a:ln>
          <a:effectLst/>
        </p:spPr>
        <p:txBody>
          <a:bodyPr wrap="none" anchor="ctr"/>
          <a:lstStyle/>
          <a:p>
            <a:endParaRPr lang="en-US"/>
          </a:p>
        </p:txBody>
      </p:sp>
      <p:sp>
        <p:nvSpPr>
          <p:cNvPr id="64543" name="Line 31"/>
          <p:cNvSpPr>
            <a:spLocks noChangeShapeType="1"/>
          </p:cNvSpPr>
          <p:nvPr/>
        </p:nvSpPr>
        <p:spPr bwMode="auto">
          <a:xfrm>
            <a:off x="3059113" y="2636838"/>
            <a:ext cx="720725" cy="720725"/>
          </a:xfrm>
          <a:prstGeom prst="line">
            <a:avLst/>
          </a:prstGeom>
          <a:noFill/>
          <a:ln w="9525">
            <a:solidFill>
              <a:srgbClr val="FF9900"/>
            </a:solidFill>
            <a:round/>
            <a:headEnd/>
            <a:tailEnd type="triangle" w="lg" len="lg"/>
          </a:ln>
          <a:effectLst/>
        </p:spPr>
        <p:txBody>
          <a:bodyPr/>
          <a:lstStyle/>
          <a:p>
            <a:endParaRPr lang="en-US"/>
          </a:p>
        </p:txBody>
      </p:sp>
      <p:sp>
        <p:nvSpPr>
          <p:cNvPr id="64544" name="Line 32"/>
          <p:cNvSpPr>
            <a:spLocks noChangeShapeType="1"/>
          </p:cNvSpPr>
          <p:nvPr/>
        </p:nvSpPr>
        <p:spPr bwMode="auto">
          <a:xfrm>
            <a:off x="2843213" y="5300663"/>
            <a:ext cx="0" cy="792162"/>
          </a:xfrm>
          <a:prstGeom prst="line">
            <a:avLst/>
          </a:prstGeom>
          <a:noFill/>
          <a:ln w="9525">
            <a:solidFill>
              <a:srgbClr val="FF9900"/>
            </a:solidFill>
            <a:round/>
            <a:headEnd/>
            <a:tailEnd type="triangle" w="lg" len="lg"/>
          </a:ln>
          <a:effectLst/>
        </p:spPr>
        <p:txBody>
          <a:bodyPr/>
          <a:lstStyle/>
          <a:p>
            <a:endParaRPr lang="en-US"/>
          </a:p>
        </p:txBody>
      </p:sp>
      <p:sp>
        <p:nvSpPr>
          <p:cNvPr id="64545" name="Text Box 33"/>
          <p:cNvSpPr txBox="1">
            <a:spLocks noChangeArrowheads="1"/>
          </p:cNvSpPr>
          <p:nvPr/>
        </p:nvSpPr>
        <p:spPr bwMode="auto">
          <a:xfrm>
            <a:off x="228600" y="5445125"/>
            <a:ext cx="3048000" cy="641350"/>
          </a:xfrm>
          <a:prstGeom prst="rect">
            <a:avLst/>
          </a:prstGeom>
          <a:noFill/>
          <a:ln w="9525" algn="ctr">
            <a:noFill/>
            <a:miter lim="800000"/>
            <a:headEnd/>
            <a:tailEnd/>
          </a:ln>
          <a:effectLst/>
        </p:spPr>
        <p:txBody>
          <a:bodyPr wrap="square">
            <a:spAutoFit/>
          </a:bodyPr>
          <a:lstStyle/>
          <a:p>
            <a:pPr>
              <a:spcBef>
                <a:spcPct val="50000"/>
              </a:spcBef>
            </a:pPr>
            <a:r>
              <a:rPr lang="en-US" sz="1800" b="1" dirty="0">
                <a:solidFill>
                  <a:schemeClr val="tx1"/>
                </a:solidFill>
                <a:latin typeface="Arial" charset="0"/>
              </a:rPr>
              <a:t>Post test – Fluency &amp; Comprehension</a:t>
            </a:r>
          </a:p>
        </p:txBody>
      </p:sp>
      <p:sp>
        <p:nvSpPr>
          <p:cNvPr id="64546" name="Text Box 34"/>
          <p:cNvSpPr txBox="1">
            <a:spLocks noChangeArrowheads="1"/>
          </p:cNvSpPr>
          <p:nvPr/>
        </p:nvSpPr>
        <p:spPr bwMode="auto">
          <a:xfrm>
            <a:off x="3132138" y="5654675"/>
            <a:ext cx="3457575" cy="366713"/>
          </a:xfrm>
          <a:prstGeom prst="rect">
            <a:avLst/>
          </a:prstGeom>
          <a:noFill/>
          <a:ln w="9525" algn="ctr">
            <a:noFill/>
            <a:miter lim="800000"/>
            <a:headEnd/>
            <a:tailEnd/>
          </a:ln>
          <a:effectLst/>
        </p:spPr>
        <p:txBody>
          <a:bodyPr>
            <a:spAutoFit/>
          </a:bodyPr>
          <a:lstStyle/>
          <a:p>
            <a:pPr>
              <a:spcBef>
                <a:spcPct val="50000"/>
              </a:spcBef>
            </a:pPr>
            <a:r>
              <a:rPr lang="en-US" sz="1800" b="1">
                <a:latin typeface="Arial" charset="0"/>
              </a:rPr>
              <a:t>Exit Interviews</a:t>
            </a:r>
          </a:p>
        </p:txBody>
      </p:sp>
      <p:sp>
        <p:nvSpPr>
          <p:cNvPr id="64547" name="Text Box 35"/>
          <p:cNvSpPr txBox="1">
            <a:spLocks noChangeArrowheads="1"/>
          </p:cNvSpPr>
          <p:nvPr/>
        </p:nvSpPr>
        <p:spPr bwMode="auto">
          <a:xfrm>
            <a:off x="3563938" y="3500438"/>
            <a:ext cx="3457575" cy="366712"/>
          </a:xfrm>
          <a:prstGeom prst="rect">
            <a:avLst/>
          </a:prstGeom>
          <a:noFill/>
          <a:ln w="9525" algn="ctr">
            <a:noFill/>
            <a:miter lim="800000"/>
            <a:headEnd/>
            <a:tailEnd/>
          </a:ln>
          <a:effectLst/>
        </p:spPr>
        <p:txBody>
          <a:bodyPr>
            <a:spAutoFit/>
          </a:bodyPr>
          <a:lstStyle/>
          <a:p>
            <a:pPr>
              <a:spcBef>
                <a:spcPct val="50000"/>
              </a:spcBef>
            </a:pPr>
            <a:r>
              <a:rPr lang="en-US" sz="1800" b="1" dirty="0">
                <a:solidFill>
                  <a:srgbClr val="FF3300"/>
                </a:solidFill>
                <a:latin typeface="Arial" charset="0"/>
              </a:rPr>
              <a:t>Modified RT Content</a:t>
            </a:r>
          </a:p>
        </p:txBody>
      </p:sp>
      <p:sp>
        <p:nvSpPr>
          <p:cNvPr id="64548" name="Line 36"/>
          <p:cNvSpPr>
            <a:spLocks noChangeShapeType="1"/>
          </p:cNvSpPr>
          <p:nvPr/>
        </p:nvSpPr>
        <p:spPr bwMode="auto">
          <a:xfrm flipH="1">
            <a:off x="3059113" y="3789363"/>
            <a:ext cx="720725" cy="431800"/>
          </a:xfrm>
          <a:prstGeom prst="line">
            <a:avLst/>
          </a:prstGeom>
          <a:noFill/>
          <a:ln w="9525">
            <a:solidFill>
              <a:srgbClr val="FF9900"/>
            </a:solidFill>
            <a:round/>
            <a:headEnd/>
            <a:tailEnd type="triangle" w="lg" len="lg"/>
          </a:ln>
          <a:effectLst/>
        </p:spPr>
        <p:txBody>
          <a:bodyPr/>
          <a:lstStyle/>
          <a:p>
            <a:endParaRPr lang="en-US"/>
          </a:p>
        </p:txBody>
      </p:sp>
      <p:sp>
        <p:nvSpPr>
          <p:cNvPr id="64549" name="Text Box 37"/>
          <p:cNvSpPr txBox="1">
            <a:spLocks noChangeArrowheads="1"/>
          </p:cNvSpPr>
          <p:nvPr/>
        </p:nvSpPr>
        <p:spPr bwMode="auto">
          <a:xfrm>
            <a:off x="827088" y="4437063"/>
            <a:ext cx="2232025" cy="457200"/>
          </a:xfrm>
          <a:prstGeom prst="rect">
            <a:avLst/>
          </a:prstGeom>
          <a:noFill/>
          <a:ln w="9525" algn="ctr">
            <a:noFill/>
            <a:miter lim="800000"/>
            <a:headEnd/>
            <a:tailEnd/>
          </a:ln>
          <a:effectLst/>
        </p:spPr>
        <p:txBody>
          <a:bodyPr>
            <a:spAutoFit/>
          </a:bodyPr>
          <a:lstStyle/>
          <a:p>
            <a:pPr>
              <a:spcBef>
                <a:spcPct val="50000"/>
              </a:spcBef>
            </a:pPr>
            <a:r>
              <a:rPr lang="en-US">
                <a:latin typeface="Arial" charset="0"/>
              </a:rPr>
              <a:t>RT</a:t>
            </a:r>
          </a:p>
        </p:txBody>
      </p:sp>
      <p:sp>
        <p:nvSpPr>
          <p:cNvPr id="64550" name="Text Box 38"/>
          <p:cNvSpPr txBox="1">
            <a:spLocks noChangeArrowheads="1"/>
          </p:cNvSpPr>
          <p:nvPr/>
        </p:nvSpPr>
        <p:spPr bwMode="auto">
          <a:xfrm>
            <a:off x="1763713" y="4437063"/>
            <a:ext cx="2592387" cy="457200"/>
          </a:xfrm>
          <a:prstGeom prst="rect">
            <a:avLst/>
          </a:prstGeom>
          <a:noFill/>
          <a:ln w="9525" algn="ctr">
            <a:noFill/>
            <a:miter lim="800000"/>
            <a:headEnd/>
            <a:tailEnd/>
          </a:ln>
          <a:effectLst/>
        </p:spPr>
        <p:txBody>
          <a:bodyPr>
            <a:spAutoFit/>
          </a:bodyPr>
          <a:lstStyle/>
          <a:p>
            <a:pPr>
              <a:spcBef>
                <a:spcPct val="50000"/>
              </a:spcBef>
            </a:pPr>
            <a:r>
              <a:rPr lang="en-US" dirty="0">
                <a:latin typeface="Arial" charset="0"/>
              </a:rPr>
              <a:t>Intervention</a:t>
            </a:r>
          </a:p>
        </p:txBody>
      </p:sp>
      <p:sp>
        <p:nvSpPr>
          <p:cNvPr id="64551" name="Line 39"/>
          <p:cNvSpPr>
            <a:spLocks noChangeShapeType="1"/>
          </p:cNvSpPr>
          <p:nvPr/>
        </p:nvSpPr>
        <p:spPr bwMode="auto">
          <a:xfrm>
            <a:off x="1258888" y="3716338"/>
            <a:ext cx="504825" cy="504825"/>
          </a:xfrm>
          <a:prstGeom prst="line">
            <a:avLst/>
          </a:prstGeom>
          <a:noFill/>
          <a:ln w="9525">
            <a:solidFill>
              <a:srgbClr val="FF9900"/>
            </a:solidFill>
            <a:round/>
            <a:headEnd/>
            <a:tailEnd type="triangle" w="lg" len="lg"/>
          </a:ln>
          <a:effectLst/>
        </p:spPr>
        <p:txBody>
          <a:bodyPr/>
          <a:lstStyle/>
          <a:p>
            <a:endParaRPr lang="en-US"/>
          </a:p>
        </p:txBody>
      </p:sp>
      <p:sp>
        <p:nvSpPr>
          <p:cNvPr id="64552" name="Line 40"/>
          <p:cNvSpPr>
            <a:spLocks noChangeShapeType="1"/>
          </p:cNvSpPr>
          <p:nvPr/>
        </p:nvSpPr>
        <p:spPr bwMode="auto">
          <a:xfrm>
            <a:off x="4211638" y="2133600"/>
            <a:ext cx="647700" cy="0"/>
          </a:xfrm>
          <a:prstGeom prst="line">
            <a:avLst/>
          </a:prstGeom>
          <a:noFill/>
          <a:ln w="9525">
            <a:solidFill>
              <a:srgbClr val="FF9900"/>
            </a:solidFill>
            <a:round/>
            <a:headEnd/>
            <a:tailEnd type="triangle" w="lg" len="lg"/>
          </a:ln>
          <a:effectLst/>
        </p:spPr>
        <p:txBody>
          <a:bodyPr/>
          <a:lstStyle/>
          <a:p>
            <a:endParaRPr lang="en-US"/>
          </a:p>
        </p:txBody>
      </p:sp>
      <p:sp>
        <p:nvSpPr>
          <p:cNvPr id="18" name="Slide Number Placeholder 17"/>
          <p:cNvSpPr>
            <a:spLocks noGrp="1"/>
          </p:cNvSpPr>
          <p:nvPr>
            <p:ph type="sldNum" sz="quarter" idx="12"/>
          </p:nvPr>
        </p:nvSpPr>
        <p:spPr/>
        <p:txBody>
          <a:bodyPr/>
          <a:lstStyle/>
          <a:p>
            <a:fld id="{2FD2BBA8-686E-4058-9B0F-50C05136DDC7}" type="slidenum">
              <a:rPr lang="en-US" smtClean="0"/>
              <a:pPr/>
              <a:t>57</a:t>
            </a:fld>
            <a:endParaRPr lang="en-US"/>
          </a:p>
        </p:txBody>
      </p:sp>
      <p:sp>
        <p:nvSpPr>
          <p:cNvPr id="19" name="Footer Placeholder 18"/>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5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5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5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5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5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5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5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5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0" grpId="0"/>
      <p:bldP spid="64540" grpId="0"/>
      <p:bldP spid="64543" grpId="0" animBg="1"/>
      <p:bldP spid="64544" grpId="0" animBg="1"/>
      <p:bldP spid="64545" grpId="0"/>
      <p:bldP spid="64546" grpId="0"/>
      <p:bldP spid="64547" grpId="0"/>
      <p:bldP spid="64548" grpId="0" animBg="1"/>
      <p:bldP spid="64549" grpId="0"/>
      <p:bldP spid="64550" grpId="0"/>
      <p:bldP spid="64551" grpId="0" animBg="1"/>
      <p:bldP spid="6455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116013" y="220663"/>
            <a:ext cx="7416800" cy="541337"/>
          </a:xfrm>
          <a:prstGeom prst="rect">
            <a:avLst/>
          </a:prstGeom>
          <a:noFill/>
          <a:ln w="9525">
            <a:noFill/>
            <a:miter lim="800000"/>
            <a:headEnd/>
            <a:tailEnd/>
          </a:ln>
          <a:effectLst/>
        </p:spPr>
        <p:txBody>
          <a:bodyPr anchor="b"/>
          <a:lstStyle/>
          <a:p>
            <a:r>
              <a:rPr lang="en-US" sz="4000" dirty="0">
                <a:solidFill>
                  <a:schemeClr val="tx1">
                    <a:lumMod val="50000"/>
                    <a:lumOff val="50000"/>
                  </a:schemeClr>
                </a:solidFill>
                <a:latin typeface="+mj-lt"/>
              </a:rPr>
              <a:t>Pilot Study</a:t>
            </a:r>
          </a:p>
        </p:txBody>
      </p:sp>
      <p:sp>
        <p:nvSpPr>
          <p:cNvPr id="60419" name="Rectangle 3"/>
          <p:cNvSpPr>
            <a:spLocks noChangeAspect="1" noChangeArrowheads="1"/>
          </p:cNvSpPr>
          <p:nvPr/>
        </p:nvSpPr>
        <p:spPr bwMode="auto">
          <a:xfrm>
            <a:off x="838200" y="916424"/>
            <a:ext cx="7970838" cy="6093976"/>
          </a:xfrm>
          <a:prstGeom prst="rect">
            <a:avLst/>
          </a:prstGeom>
          <a:noFill/>
          <a:ln w="9525">
            <a:noFill/>
            <a:miter lim="800000"/>
            <a:headEnd/>
            <a:tailEnd/>
          </a:ln>
          <a:effectLst/>
        </p:spPr>
        <p:txBody>
          <a:bodyPr wrap="square">
            <a:spAutoFit/>
          </a:bodyPr>
          <a:lstStyle/>
          <a:p>
            <a:pPr algn="l">
              <a:buFontTx/>
              <a:buChar char="•"/>
            </a:pPr>
            <a:r>
              <a:rPr lang="en-US" sz="2800" dirty="0" smtClean="0">
                <a:solidFill>
                  <a:schemeClr val="tx1"/>
                </a:solidFill>
              </a:rPr>
              <a:t> November </a:t>
            </a:r>
            <a:r>
              <a:rPr lang="en-US" sz="2800" dirty="0">
                <a:solidFill>
                  <a:schemeClr val="tx1"/>
                </a:solidFill>
              </a:rPr>
              <a:t>’08 to April ’09 at </a:t>
            </a:r>
            <a:r>
              <a:rPr lang="en-US" sz="2800" dirty="0" smtClean="0">
                <a:solidFill>
                  <a:schemeClr val="tx1"/>
                </a:solidFill>
              </a:rPr>
              <a:t>a UBC international student exchange program</a:t>
            </a:r>
            <a:endParaRPr lang="en-US" sz="2800" dirty="0">
              <a:solidFill>
                <a:schemeClr val="tx1"/>
              </a:solidFill>
            </a:endParaRPr>
          </a:p>
          <a:p>
            <a:pPr algn="l">
              <a:buFontTx/>
              <a:buChar char="•"/>
            </a:pPr>
            <a:r>
              <a:rPr lang="en-US" sz="2800" dirty="0" smtClean="0">
                <a:solidFill>
                  <a:schemeClr val="tx1"/>
                </a:solidFill>
              </a:rPr>
              <a:t> 27 </a:t>
            </a:r>
            <a:r>
              <a:rPr lang="en-US" sz="2800" dirty="0">
                <a:solidFill>
                  <a:schemeClr val="tx1"/>
                </a:solidFill>
              </a:rPr>
              <a:t>survey participants ( Japanese </a:t>
            </a:r>
            <a:r>
              <a:rPr lang="en-US" sz="2800" dirty="0" smtClean="0">
                <a:solidFill>
                  <a:schemeClr val="tx1"/>
                </a:solidFill>
              </a:rPr>
              <a:t>students)</a:t>
            </a:r>
            <a:endParaRPr lang="en-US" sz="2800" dirty="0">
              <a:solidFill>
                <a:schemeClr val="tx1"/>
              </a:solidFill>
            </a:endParaRPr>
          </a:p>
          <a:p>
            <a:pPr algn="l">
              <a:buFontTx/>
              <a:buChar char="•"/>
            </a:pPr>
            <a:r>
              <a:rPr lang="en-US" sz="2800" dirty="0">
                <a:solidFill>
                  <a:schemeClr val="tx1"/>
                </a:solidFill>
              </a:rPr>
              <a:t> Nine participants signed up for RT </a:t>
            </a:r>
            <a:r>
              <a:rPr lang="en-US" sz="2800" dirty="0" smtClean="0">
                <a:solidFill>
                  <a:schemeClr val="tx1"/>
                </a:solidFill>
              </a:rPr>
              <a:t>intervention </a:t>
            </a:r>
            <a:r>
              <a:rPr lang="en-US" sz="2800" dirty="0">
                <a:solidFill>
                  <a:schemeClr val="tx1"/>
                </a:solidFill>
              </a:rPr>
              <a:t>over four weeks</a:t>
            </a:r>
          </a:p>
          <a:p>
            <a:pPr algn="l">
              <a:buFontTx/>
              <a:buChar char="•"/>
            </a:pPr>
            <a:r>
              <a:rPr lang="en-US" sz="2800" dirty="0" smtClean="0">
                <a:solidFill>
                  <a:schemeClr val="tx1"/>
                </a:solidFill>
              </a:rPr>
              <a:t> Six </a:t>
            </a:r>
            <a:r>
              <a:rPr lang="en-US" sz="2800" dirty="0">
                <a:solidFill>
                  <a:schemeClr val="tx1"/>
                </a:solidFill>
              </a:rPr>
              <a:t>completed both pre and post  testing and exit </a:t>
            </a:r>
            <a:r>
              <a:rPr lang="en-US" sz="2800" dirty="0" smtClean="0">
                <a:solidFill>
                  <a:schemeClr val="tx1"/>
                </a:solidFill>
              </a:rPr>
              <a:t>interviews</a:t>
            </a:r>
            <a:endParaRPr lang="en-US" sz="2800" dirty="0">
              <a:solidFill>
                <a:schemeClr val="tx1"/>
              </a:solidFill>
            </a:endParaRPr>
          </a:p>
          <a:p>
            <a:pPr algn="l">
              <a:buFontTx/>
              <a:buChar char="•"/>
            </a:pPr>
            <a:r>
              <a:rPr lang="en-US" sz="2800" dirty="0">
                <a:solidFill>
                  <a:schemeClr val="tx1"/>
                </a:solidFill>
              </a:rPr>
              <a:t> Reading materials incorporated were based on world current events</a:t>
            </a:r>
          </a:p>
          <a:p>
            <a:pPr algn="l">
              <a:buFontTx/>
              <a:buChar char="•"/>
            </a:pPr>
            <a:r>
              <a:rPr lang="en-US" sz="2800" dirty="0" smtClean="0">
                <a:solidFill>
                  <a:schemeClr val="tx1"/>
                </a:solidFill>
              </a:rPr>
              <a:t> Nelson </a:t>
            </a:r>
            <a:r>
              <a:rPr lang="en-US" sz="2800" dirty="0">
                <a:solidFill>
                  <a:schemeClr val="tx1"/>
                </a:solidFill>
              </a:rPr>
              <a:t>Denny test for </a:t>
            </a:r>
            <a:r>
              <a:rPr lang="en-US" sz="2800" dirty="0" smtClean="0">
                <a:solidFill>
                  <a:schemeClr val="tx1"/>
                </a:solidFill>
              </a:rPr>
              <a:t>reading comprehension</a:t>
            </a:r>
          </a:p>
          <a:p>
            <a:pPr algn="l">
              <a:buFontTx/>
              <a:buChar char="•"/>
            </a:pPr>
            <a:r>
              <a:rPr lang="en-US" sz="2800" dirty="0" smtClean="0"/>
              <a:t> </a:t>
            </a:r>
            <a:r>
              <a:rPr lang="en-US" sz="2800" dirty="0" smtClean="0">
                <a:solidFill>
                  <a:schemeClr val="tx1"/>
                </a:solidFill>
              </a:rPr>
              <a:t>Curriculum Based Measurement, one </a:t>
            </a:r>
            <a:r>
              <a:rPr lang="en-US" sz="2800" dirty="0">
                <a:solidFill>
                  <a:schemeClr val="tx1"/>
                </a:solidFill>
              </a:rPr>
              <a:t>minute reading for fluency</a:t>
            </a:r>
          </a:p>
          <a:p>
            <a:pPr algn="l"/>
            <a:endParaRPr lang="en-US" dirty="0">
              <a:solidFill>
                <a:schemeClr val="tx1"/>
              </a:solidFill>
              <a:latin typeface="Arial" charset="0"/>
            </a:endParaRPr>
          </a:p>
          <a:p>
            <a:pPr algn="l">
              <a:buFontTx/>
              <a:buChar char="•"/>
            </a:pPr>
            <a:endParaRPr lang="en-US" dirty="0">
              <a:solidFill>
                <a:schemeClr val="tx1"/>
              </a:solidFill>
              <a:latin typeface="Arial" charset="0"/>
            </a:endParaRPr>
          </a:p>
          <a:p>
            <a:pPr algn="l">
              <a:buFontTx/>
              <a:buChar char="•"/>
            </a:pPr>
            <a:endParaRPr lang="en-US" dirty="0">
              <a:solidFill>
                <a:schemeClr val="tx1"/>
              </a:solidFill>
              <a:latin typeface="Arial" charset="0"/>
            </a:endParaRPr>
          </a:p>
        </p:txBody>
      </p:sp>
      <p:sp>
        <p:nvSpPr>
          <p:cNvPr id="4" name="Slide Number Placeholder 3"/>
          <p:cNvSpPr>
            <a:spLocks noGrp="1"/>
          </p:cNvSpPr>
          <p:nvPr>
            <p:ph type="sldNum" sz="quarter" idx="12"/>
          </p:nvPr>
        </p:nvSpPr>
        <p:spPr/>
        <p:txBody>
          <a:bodyPr/>
          <a:lstStyle/>
          <a:p>
            <a:fld id="{2FD2BBA8-686E-4058-9B0F-50C05136DDC7}" type="slidenum">
              <a:rPr lang="en-US" smtClean="0"/>
              <a:pPr/>
              <a:t>58</a:t>
            </a:fld>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fade">
                                      <p:cBhvr>
                                        <p:cTn id="11" dur="3000"/>
                                        <p:tgtEl>
                                          <p:spTgt spid="60419">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fade">
                                      <p:cBhvr>
                                        <p:cTn id="15" dur="3000"/>
                                        <p:tgtEl>
                                          <p:spTgt spid="60419">
                                            <p:txEl>
                                              <p:pRg st="2" end="2"/>
                                            </p:txEl>
                                          </p:spTgt>
                                        </p:tgtEl>
                                      </p:cBhvr>
                                    </p:animEffect>
                                  </p:childTnLst>
                                </p:cTn>
                              </p:par>
                            </p:childTnLst>
                          </p:cTn>
                        </p:par>
                        <p:par>
                          <p:cTn id="16" fill="hold">
                            <p:stCondLst>
                              <p:cond delay="8000"/>
                            </p:stCondLst>
                            <p:childTnLst>
                              <p:par>
                                <p:cTn id="17" presetID="10" presetClass="entr" presetSubtype="0" fill="hold" nodeType="after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Effect transition="in" filter="fade">
                                      <p:cBhvr>
                                        <p:cTn id="19" dur="3000"/>
                                        <p:tgtEl>
                                          <p:spTgt spid="60419">
                                            <p:txEl>
                                              <p:pRg st="3" end="3"/>
                                            </p:txEl>
                                          </p:spTgt>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animEffect transition="in" filter="fade">
                                      <p:cBhvr>
                                        <p:cTn id="23" dur="3000"/>
                                        <p:tgtEl>
                                          <p:spTgt spid="60419">
                                            <p:txEl>
                                              <p:pRg st="4" end="4"/>
                                            </p:txEl>
                                          </p:spTgt>
                                        </p:tgtEl>
                                      </p:cBhvr>
                                    </p:animEffect>
                                  </p:childTnLst>
                                </p:cTn>
                              </p:par>
                            </p:childTnLst>
                          </p:cTn>
                        </p:par>
                        <p:par>
                          <p:cTn id="24" fill="hold">
                            <p:stCondLst>
                              <p:cond delay="14000"/>
                            </p:stCondLst>
                            <p:childTnLst>
                              <p:par>
                                <p:cTn id="25" presetID="10" presetClass="entr" presetSubtype="0" fill="hold" nodeType="after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animEffect transition="in" filter="fade">
                                      <p:cBhvr>
                                        <p:cTn id="27" dur="3000"/>
                                        <p:tgtEl>
                                          <p:spTgt spid="60419">
                                            <p:txEl>
                                              <p:pRg st="5" end="5"/>
                                            </p:txEl>
                                          </p:spTgt>
                                        </p:tgtEl>
                                      </p:cBhvr>
                                    </p:animEffect>
                                  </p:childTnLst>
                                </p:cTn>
                              </p:par>
                            </p:childTnLst>
                          </p:cTn>
                        </p:par>
                        <p:par>
                          <p:cTn id="28" fill="hold">
                            <p:stCondLst>
                              <p:cond delay="17000"/>
                            </p:stCondLst>
                            <p:childTnLst>
                              <p:par>
                                <p:cTn id="29" presetID="10" presetClass="entr" presetSubtype="0" fill="hold" nodeType="afterEffect">
                                  <p:stCondLst>
                                    <p:cond delay="0"/>
                                  </p:stCondLst>
                                  <p:childTnLst>
                                    <p:set>
                                      <p:cBhvr>
                                        <p:cTn id="30" dur="1" fill="hold">
                                          <p:stCondLst>
                                            <p:cond delay="0"/>
                                          </p:stCondLst>
                                        </p:cTn>
                                        <p:tgtEl>
                                          <p:spTgt spid="60419">
                                            <p:txEl>
                                              <p:pRg st="6" end="6"/>
                                            </p:txEl>
                                          </p:spTgt>
                                        </p:tgtEl>
                                        <p:attrNameLst>
                                          <p:attrName>style.visibility</p:attrName>
                                        </p:attrNameLst>
                                      </p:cBhvr>
                                      <p:to>
                                        <p:strVal val="visible"/>
                                      </p:to>
                                    </p:set>
                                    <p:animEffect transition="in" filter="fade">
                                      <p:cBhvr>
                                        <p:cTn id="31" dur="30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bwMode="auto">
          <a:xfrm>
            <a:off x="0" y="-228600"/>
            <a:ext cx="8229600" cy="1143000"/>
          </a:xfrm>
          <a:noFill/>
        </p:spPr>
        <p:txBody>
          <a:bodyPr wrap="square" lIns="91440" tIns="45720" rIns="91440" bIns="45720" numCol="1" anchorCtr="0" compatLnSpc="1">
            <a:prstTxWarp prst="textNoShape">
              <a:avLst/>
            </a:prstTxWarp>
          </a:bodyPr>
          <a:lstStyle/>
          <a:p>
            <a:pPr algn="ctr"/>
            <a:r>
              <a:rPr lang="en-US" sz="3600" dirty="0" smtClean="0">
                <a:effectLst/>
              </a:rPr>
              <a:t>Reading Performance</a:t>
            </a:r>
          </a:p>
        </p:txBody>
      </p:sp>
      <p:graphicFrame>
        <p:nvGraphicFramePr>
          <p:cNvPr id="66563" name="Object 3"/>
          <p:cNvGraphicFramePr>
            <a:graphicFrameLocks noChangeAspect="1"/>
          </p:cNvGraphicFramePr>
          <p:nvPr>
            <p:ph idx="4294967295"/>
          </p:nvPr>
        </p:nvGraphicFramePr>
        <p:xfrm>
          <a:off x="82550" y="1143000"/>
          <a:ext cx="9061450" cy="5168900"/>
        </p:xfrm>
        <a:graphic>
          <a:graphicData uri="http://schemas.openxmlformats.org/presentationml/2006/ole">
            <p:oleObj spid="_x0000_s168962" name="Chart" r:id="rId4" imgW="6610502" imgH="3771900" progId="Excel.Sheet.8">
              <p:embed/>
            </p:oleObj>
          </a:graphicData>
        </a:graphic>
      </p:graphicFrame>
      <p:sp>
        <p:nvSpPr>
          <p:cNvPr id="4" name="Slide Number Placeholder 3"/>
          <p:cNvSpPr>
            <a:spLocks noGrp="1"/>
          </p:cNvSpPr>
          <p:nvPr>
            <p:ph type="sldNum" sz="quarter" idx="12"/>
          </p:nvPr>
        </p:nvSpPr>
        <p:spPr/>
        <p:txBody>
          <a:bodyPr/>
          <a:lstStyle/>
          <a:p>
            <a:fld id="{2FD2BBA8-686E-4058-9B0F-50C05136DDC7}" type="slidenum">
              <a:rPr lang="en-US" smtClean="0"/>
              <a:pPr/>
              <a:t>59</a:t>
            </a:fld>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71550" y="115888"/>
            <a:ext cx="7486650" cy="1027112"/>
          </a:xfrm>
        </p:spPr>
        <p:txBody>
          <a:bodyPr/>
          <a:lstStyle/>
          <a:p>
            <a:r>
              <a:rPr lang="en-US" i="1" dirty="0" smtClean="0"/>
              <a:t>The Reading Tutor</a:t>
            </a:r>
            <a:r>
              <a:rPr lang="en-US" dirty="0" smtClean="0"/>
              <a:t>…</a:t>
            </a:r>
          </a:p>
        </p:txBody>
      </p:sp>
      <p:sp>
        <p:nvSpPr>
          <p:cNvPr id="6" name="Slide Number Placeholder 5"/>
          <p:cNvSpPr>
            <a:spLocks noGrp="1"/>
          </p:cNvSpPr>
          <p:nvPr>
            <p:ph type="sldNum" sz="quarter" idx="12"/>
          </p:nvPr>
        </p:nvSpPr>
        <p:spPr/>
        <p:txBody>
          <a:bodyPr/>
          <a:lstStyle/>
          <a:p>
            <a:pPr>
              <a:defRPr/>
            </a:pPr>
            <a:fld id="{D7D7E304-8E52-433A-B51C-CE55F6C6A380}" type="slidenum">
              <a:rPr lang="en-US"/>
              <a:pPr>
                <a:defRPr/>
              </a:pPr>
              <a:t>6</a:t>
            </a:fld>
            <a:endParaRPr lang="en-US" dirty="0">
              <a:latin typeface="Times" charset="0"/>
            </a:endParaRPr>
          </a:p>
        </p:txBody>
      </p:sp>
      <p:sp>
        <p:nvSpPr>
          <p:cNvPr id="22531" name="Rectangle 3"/>
          <p:cNvSpPr>
            <a:spLocks noGrp="1" noChangeArrowheads="1"/>
          </p:cNvSpPr>
          <p:nvPr>
            <p:ph sz="quarter" idx="1"/>
          </p:nvPr>
        </p:nvSpPr>
        <p:spPr>
          <a:xfrm>
            <a:off x="412750" y="1628775"/>
            <a:ext cx="3168650" cy="4043363"/>
          </a:xfrm>
        </p:spPr>
        <p:txBody>
          <a:bodyPr/>
          <a:lstStyle/>
          <a:p>
            <a:r>
              <a:rPr lang="en-US" sz="2800" dirty="0" smtClean="0"/>
              <a:t>lets the child choose to read from a menu of high-interest stories. </a:t>
            </a:r>
          </a:p>
          <a:p>
            <a:pPr>
              <a:lnSpc>
                <a:spcPct val="80000"/>
              </a:lnSpc>
            </a:pPr>
            <a:endParaRPr lang="en-US" sz="2800" dirty="0" smtClean="0"/>
          </a:p>
        </p:txBody>
      </p:sp>
      <p:pic>
        <p:nvPicPr>
          <p:cNvPr id="22534" name="Picture 5" descr="Reading Tutor 006"/>
          <p:cNvPicPr>
            <a:picLocks noChangeAspect="1" noChangeArrowheads="1"/>
          </p:cNvPicPr>
          <p:nvPr/>
        </p:nvPicPr>
        <p:blipFill>
          <a:blip r:embed="rId3" cstate="print"/>
          <a:srcRect/>
          <a:stretch>
            <a:fillRect/>
          </a:stretch>
        </p:blipFill>
        <p:spPr bwMode="auto">
          <a:xfrm>
            <a:off x="3203575" y="1628775"/>
            <a:ext cx="5940425" cy="4456113"/>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bwMode="auto">
          <a:xfrm>
            <a:off x="0" y="-152400"/>
            <a:ext cx="8229600" cy="1143000"/>
          </a:xfrm>
          <a:noFill/>
        </p:spPr>
        <p:txBody>
          <a:bodyPr wrap="square" lIns="91440" tIns="45720" rIns="91440" bIns="45720" numCol="1" anchorCtr="0" compatLnSpc="1">
            <a:prstTxWarp prst="textNoShape">
              <a:avLst/>
            </a:prstTxWarp>
          </a:bodyPr>
          <a:lstStyle/>
          <a:p>
            <a:pPr algn="ctr"/>
            <a:r>
              <a:rPr lang="en-US" sz="3600" dirty="0" smtClean="0">
                <a:effectLst/>
              </a:rPr>
              <a:t>Reading Performance</a:t>
            </a:r>
          </a:p>
        </p:txBody>
      </p:sp>
      <p:sp>
        <p:nvSpPr>
          <p:cNvPr id="4" name="Slide Number Placeholder 3"/>
          <p:cNvSpPr>
            <a:spLocks noGrp="1"/>
          </p:cNvSpPr>
          <p:nvPr>
            <p:ph type="sldNum" sz="quarter" idx="12"/>
          </p:nvPr>
        </p:nvSpPr>
        <p:spPr/>
        <p:txBody>
          <a:bodyPr/>
          <a:lstStyle/>
          <a:p>
            <a:fld id="{2FD2BBA8-686E-4058-9B0F-50C05136DDC7}" type="slidenum">
              <a:rPr lang="en-US" smtClean="0"/>
              <a:pPr/>
              <a:t>60</a:t>
            </a:fld>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graphicFrame>
        <p:nvGraphicFramePr>
          <p:cNvPr id="67587" name="Object 3"/>
          <p:cNvGraphicFramePr>
            <a:graphicFrameLocks noChangeAspect="1"/>
          </p:cNvGraphicFramePr>
          <p:nvPr>
            <p:ph idx="4294967295"/>
          </p:nvPr>
        </p:nvGraphicFramePr>
        <p:xfrm>
          <a:off x="0" y="1201738"/>
          <a:ext cx="9144000" cy="5602287"/>
        </p:xfrm>
        <a:graphic>
          <a:graphicData uri="http://schemas.openxmlformats.org/presentationml/2006/ole">
            <p:oleObj spid="_x0000_s169986" name="Chart" r:id="rId4" imgW="6638849" imgH="4067251" progId="Excel.Sheet.8">
              <p:embed/>
            </p:oleObj>
          </a:graphicData>
        </a:graphic>
      </p:graphicFrame>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bwMode="auto">
          <a:xfrm>
            <a:off x="1066800" y="-76200"/>
            <a:ext cx="8077200" cy="914400"/>
          </a:xfrm>
          <a:noFill/>
        </p:spPr>
        <p:txBody>
          <a:bodyPr wrap="square" lIns="91440" tIns="45720" rIns="91440" bIns="45720" numCol="1" anchorCtr="0" compatLnSpc="1">
            <a:prstTxWarp prst="textNoShape">
              <a:avLst/>
            </a:prstTxWarp>
          </a:bodyPr>
          <a:lstStyle/>
          <a:p>
            <a:pPr algn="ctr"/>
            <a:r>
              <a:rPr lang="en-US" sz="3600" dirty="0" smtClean="0">
                <a:effectLst/>
              </a:rPr>
              <a:t>Overall Performance (N=6)</a:t>
            </a:r>
          </a:p>
        </p:txBody>
      </p:sp>
      <p:sp>
        <p:nvSpPr>
          <p:cNvPr id="5" name="Slide Number Placeholder 4"/>
          <p:cNvSpPr>
            <a:spLocks noGrp="1"/>
          </p:cNvSpPr>
          <p:nvPr>
            <p:ph type="sldNum" sz="quarter" idx="12"/>
          </p:nvPr>
        </p:nvSpPr>
        <p:spPr/>
        <p:txBody>
          <a:bodyPr/>
          <a:lstStyle/>
          <a:p>
            <a:fld id="{2FD2BBA8-686E-4058-9B0F-50C05136DDC7}" type="slidenum">
              <a:rPr lang="en-US" smtClean="0"/>
              <a:pPr/>
              <a:t>61</a:t>
            </a:fld>
            <a:endParaRPr lang="en-US"/>
          </a:p>
        </p:txBody>
      </p:sp>
      <p:sp>
        <p:nvSpPr>
          <p:cNvPr id="6" name="Footer Placeholder 5"/>
          <p:cNvSpPr>
            <a:spLocks noGrp="1"/>
          </p:cNvSpPr>
          <p:nvPr>
            <p:ph type="ftr" sz="quarter" idx="11"/>
          </p:nvPr>
        </p:nvSpPr>
        <p:spPr/>
        <p:txBody>
          <a:bodyPr/>
          <a:lstStyle/>
          <a:p>
            <a:r>
              <a:rPr lang="en-US" smtClean="0"/>
              <a:t>16th European Conference on Reading, Braga</a:t>
            </a:r>
            <a:endParaRPr lang="en-US"/>
          </a:p>
        </p:txBody>
      </p:sp>
      <p:graphicFrame>
        <p:nvGraphicFramePr>
          <p:cNvPr id="4" name="Object 2"/>
          <p:cNvGraphicFramePr>
            <a:graphicFrameLocks noGrp="1" noChangeAspect="1"/>
          </p:cNvGraphicFramePr>
          <p:nvPr>
            <p:ph idx="4294967295"/>
          </p:nvPr>
        </p:nvGraphicFramePr>
        <p:xfrm>
          <a:off x="0" y="838200"/>
          <a:ext cx="8839200" cy="6061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1000" y="617537"/>
            <a:ext cx="8151813" cy="830263"/>
          </a:xfrm>
          <a:prstGeom prst="rect">
            <a:avLst/>
          </a:prstGeom>
          <a:noFill/>
          <a:ln w="9525">
            <a:noFill/>
            <a:miter lim="800000"/>
            <a:headEnd/>
            <a:tailEnd/>
          </a:ln>
          <a:effectLst/>
        </p:spPr>
        <p:txBody>
          <a:bodyPr anchor="b"/>
          <a:lstStyle/>
          <a:p>
            <a:r>
              <a:rPr lang="en-US" sz="3200" dirty="0">
                <a:solidFill>
                  <a:schemeClr val="tx1">
                    <a:lumMod val="75000"/>
                    <a:lumOff val="25000"/>
                  </a:schemeClr>
                </a:solidFill>
                <a:latin typeface="+mj-lt"/>
              </a:rPr>
              <a:t>Exit Interview </a:t>
            </a:r>
            <a:r>
              <a:rPr lang="en-US" sz="3200" dirty="0" smtClean="0">
                <a:solidFill>
                  <a:schemeClr val="tx1">
                    <a:lumMod val="75000"/>
                    <a:lumOff val="25000"/>
                  </a:schemeClr>
                </a:solidFill>
                <a:latin typeface="+mj-lt"/>
              </a:rPr>
              <a:t>Comments:</a:t>
            </a:r>
            <a:r>
              <a:rPr lang="en-US" sz="3200" dirty="0">
                <a:solidFill>
                  <a:schemeClr val="tx1">
                    <a:lumMod val="75000"/>
                    <a:lumOff val="25000"/>
                  </a:schemeClr>
                </a:solidFill>
                <a:latin typeface="+mj-lt"/>
              </a:rPr>
              <a:t/>
            </a:r>
            <a:br>
              <a:rPr lang="en-US" sz="3200" dirty="0">
                <a:solidFill>
                  <a:schemeClr val="tx1">
                    <a:lumMod val="75000"/>
                    <a:lumOff val="25000"/>
                  </a:schemeClr>
                </a:solidFill>
                <a:latin typeface="+mj-lt"/>
              </a:rPr>
            </a:br>
            <a:r>
              <a:rPr lang="en-US" sz="3200" dirty="0" smtClean="0">
                <a:solidFill>
                  <a:schemeClr val="tx1">
                    <a:lumMod val="75000"/>
                    <a:lumOff val="25000"/>
                  </a:schemeClr>
                </a:solidFill>
                <a:latin typeface="+mj-lt"/>
              </a:rPr>
              <a:t>Was your </a:t>
            </a:r>
            <a:r>
              <a:rPr lang="en-US" sz="3200" dirty="0">
                <a:solidFill>
                  <a:schemeClr val="tx1">
                    <a:lumMod val="75000"/>
                    <a:lumOff val="25000"/>
                  </a:schemeClr>
                </a:solidFill>
                <a:latin typeface="+mj-lt"/>
              </a:rPr>
              <a:t>experience with </a:t>
            </a:r>
            <a:r>
              <a:rPr lang="en-US" sz="3200" dirty="0" smtClean="0">
                <a:solidFill>
                  <a:schemeClr val="tx1">
                    <a:lumMod val="75000"/>
                    <a:lumOff val="25000"/>
                  </a:schemeClr>
                </a:solidFill>
                <a:latin typeface="+mj-lt"/>
              </a:rPr>
              <a:t>RT </a:t>
            </a:r>
            <a:r>
              <a:rPr lang="en-US" sz="3200" dirty="0">
                <a:solidFill>
                  <a:schemeClr val="tx1">
                    <a:lumMod val="75000"/>
                    <a:lumOff val="25000"/>
                  </a:schemeClr>
                </a:solidFill>
                <a:latin typeface="+mj-lt"/>
              </a:rPr>
              <a:t>h</a:t>
            </a:r>
            <a:r>
              <a:rPr lang="en-US" sz="3200" dirty="0" smtClean="0">
                <a:solidFill>
                  <a:schemeClr val="tx1">
                    <a:lumMod val="75000"/>
                    <a:lumOff val="25000"/>
                  </a:schemeClr>
                </a:solidFill>
                <a:latin typeface="+mj-lt"/>
              </a:rPr>
              <a:t>elpful?</a:t>
            </a:r>
            <a:endParaRPr lang="en-US" sz="3200" dirty="0">
              <a:solidFill>
                <a:schemeClr val="tx1">
                  <a:lumMod val="75000"/>
                  <a:lumOff val="25000"/>
                </a:schemeClr>
              </a:solidFill>
              <a:latin typeface="+mj-lt"/>
            </a:endParaRPr>
          </a:p>
        </p:txBody>
      </p:sp>
      <p:sp>
        <p:nvSpPr>
          <p:cNvPr id="62467" name="Rectangle 3"/>
          <p:cNvSpPr>
            <a:spLocks noChangeAspect="1" noChangeArrowheads="1"/>
          </p:cNvSpPr>
          <p:nvPr/>
        </p:nvSpPr>
        <p:spPr bwMode="auto">
          <a:xfrm>
            <a:off x="449479" y="1770995"/>
            <a:ext cx="8314611" cy="4401205"/>
          </a:xfrm>
          <a:prstGeom prst="rect">
            <a:avLst/>
          </a:prstGeom>
          <a:noFill/>
          <a:ln w="9525">
            <a:noFill/>
            <a:miter lim="800000"/>
            <a:headEnd/>
            <a:tailEnd/>
          </a:ln>
          <a:effectLst/>
        </p:spPr>
        <p:txBody>
          <a:bodyPr wrap="square">
            <a:spAutoFit/>
          </a:bodyPr>
          <a:lstStyle/>
          <a:p>
            <a:pPr algn="l">
              <a:buFontTx/>
              <a:buChar char="•"/>
            </a:pPr>
            <a:r>
              <a:rPr lang="en-US" sz="2800" dirty="0">
                <a:solidFill>
                  <a:schemeClr val="tx1"/>
                </a:solidFill>
              </a:rPr>
              <a:t>Reading loudly makes a difference, so I think it is really important.</a:t>
            </a:r>
          </a:p>
          <a:p>
            <a:pPr algn="l">
              <a:buFontTx/>
              <a:buChar char="•"/>
            </a:pPr>
            <a:r>
              <a:rPr lang="en-US" sz="2800" dirty="0" smtClean="0">
                <a:solidFill>
                  <a:schemeClr val="tx1"/>
                </a:solidFill>
              </a:rPr>
              <a:t>I </a:t>
            </a:r>
            <a:r>
              <a:rPr lang="en-US" sz="2800" dirty="0">
                <a:solidFill>
                  <a:schemeClr val="tx1"/>
                </a:solidFill>
              </a:rPr>
              <a:t>think it is a good material to improve </a:t>
            </a:r>
            <a:r>
              <a:rPr lang="en-US" sz="2800" dirty="0" smtClean="0">
                <a:solidFill>
                  <a:schemeClr val="tx1"/>
                </a:solidFill>
              </a:rPr>
              <a:t>pronunciation.</a:t>
            </a:r>
            <a:endParaRPr lang="en-US" sz="2800" dirty="0">
              <a:solidFill>
                <a:schemeClr val="tx1"/>
              </a:solidFill>
            </a:endParaRPr>
          </a:p>
          <a:p>
            <a:pPr algn="l">
              <a:buFontTx/>
              <a:buChar char="•"/>
            </a:pPr>
            <a:r>
              <a:rPr lang="en-US" sz="2800" dirty="0" smtClean="0">
                <a:solidFill>
                  <a:schemeClr val="tx1"/>
                </a:solidFill>
              </a:rPr>
              <a:t>The </a:t>
            </a:r>
            <a:r>
              <a:rPr lang="en-US" sz="2800" dirty="0">
                <a:solidFill>
                  <a:schemeClr val="tx1"/>
                </a:solidFill>
              </a:rPr>
              <a:t>software is helpful for me because after reading the sentence I could hear the voice. I hear before and </a:t>
            </a:r>
            <a:r>
              <a:rPr lang="en-US" sz="2800" dirty="0" smtClean="0">
                <a:solidFill>
                  <a:schemeClr val="tx1"/>
                </a:solidFill>
              </a:rPr>
              <a:t>after...</a:t>
            </a:r>
            <a:r>
              <a:rPr lang="en-US" sz="2800" dirty="0">
                <a:solidFill>
                  <a:schemeClr val="tx1"/>
                </a:solidFill>
              </a:rPr>
              <a:t>I check the </a:t>
            </a:r>
            <a:r>
              <a:rPr lang="en-US" sz="2800" dirty="0" smtClean="0">
                <a:solidFill>
                  <a:schemeClr val="tx1"/>
                </a:solidFill>
              </a:rPr>
              <a:t>pronunciation.</a:t>
            </a:r>
            <a:endParaRPr lang="en-US" sz="2800" dirty="0">
              <a:solidFill>
                <a:schemeClr val="tx1"/>
              </a:solidFill>
            </a:endParaRPr>
          </a:p>
          <a:p>
            <a:pPr algn="l">
              <a:buFontTx/>
              <a:buChar char="•"/>
            </a:pPr>
            <a:r>
              <a:rPr lang="en-US" sz="2800" dirty="0" smtClean="0">
                <a:solidFill>
                  <a:schemeClr val="tx1"/>
                </a:solidFill>
              </a:rPr>
              <a:t>I </a:t>
            </a:r>
            <a:r>
              <a:rPr lang="en-US" sz="2800" dirty="0">
                <a:solidFill>
                  <a:schemeClr val="tx1"/>
                </a:solidFill>
              </a:rPr>
              <a:t>think it is useful but I don’t think it is the most useful way for reading but it helps building confidence for communication in English in general</a:t>
            </a:r>
            <a:r>
              <a:rPr lang="en-US" sz="2800" dirty="0" smtClean="0">
                <a:solidFill>
                  <a:schemeClr val="tx1"/>
                </a:solidFill>
              </a:rPr>
              <a:t>.</a:t>
            </a:r>
            <a:endParaRPr lang="en-US" sz="2800" dirty="0">
              <a:solidFill>
                <a:schemeClr val="tx1"/>
              </a:solidFill>
            </a:endParaRPr>
          </a:p>
          <a:p>
            <a:pPr algn="l">
              <a:buFontTx/>
              <a:buChar char="•"/>
            </a:pPr>
            <a:r>
              <a:rPr lang="en-US" sz="2800" dirty="0">
                <a:solidFill>
                  <a:schemeClr val="tx1"/>
                </a:solidFill>
              </a:rPr>
              <a:t>I think it will improve reading not </a:t>
            </a:r>
            <a:r>
              <a:rPr lang="en-US" sz="2800" dirty="0" smtClean="0">
                <a:solidFill>
                  <a:schemeClr val="tx1"/>
                </a:solidFill>
              </a:rPr>
              <a:t>communication.</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2FD2BBA8-686E-4058-9B0F-50C05136DDC7}" type="slidenum">
              <a:rPr lang="en-US" smtClean="0"/>
              <a:pPr/>
              <a:t>62</a:t>
            </a:fld>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fade">
                                      <p:cBhvr>
                                        <p:cTn id="7" dur="20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84213" y="260350"/>
            <a:ext cx="7416800" cy="830263"/>
          </a:xfrm>
          <a:prstGeom prst="rect">
            <a:avLst/>
          </a:prstGeom>
          <a:noFill/>
          <a:ln w="9525">
            <a:noFill/>
            <a:miter lim="800000"/>
            <a:headEnd/>
            <a:tailEnd/>
          </a:ln>
          <a:effectLst/>
        </p:spPr>
        <p:txBody>
          <a:bodyPr anchor="b"/>
          <a:lstStyle/>
          <a:p>
            <a:r>
              <a:rPr lang="en-US" sz="4000" dirty="0">
                <a:solidFill>
                  <a:schemeClr val="tx1">
                    <a:lumMod val="75000"/>
                    <a:lumOff val="25000"/>
                  </a:schemeClr>
                </a:solidFill>
                <a:latin typeface="+mj-lt"/>
              </a:rPr>
              <a:t>Looking Ahead</a:t>
            </a:r>
          </a:p>
        </p:txBody>
      </p:sp>
      <p:sp>
        <p:nvSpPr>
          <p:cNvPr id="69635" name="Rectangle 3"/>
          <p:cNvSpPr>
            <a:spLocks noChangeAspect="1" noChangeArrowheads="1"/>
          </p:cNvSpPr>
          <p:nvPr/>
        </p:nvSpPr>
        <p:spPr bwMode="auto">
          <a:xfrm>
            <a:off x="1116013" y="1557338"/>
            <a:ext cx="4979987" cy="2954655"/>
          </a:xfrm>
          <a:prstGeom prst="rect">
            <a:avLst/>
          </a:prstGeom>
          <a:noFill/>
          <a:ln w="9525">
            <a:noFill/>
            <a:miter lim="800000"/>
            <a:headEnd/>
            <a:tailEnd/>
          </a:ln>
          <a:effectLst/>
        </p:spPr>
        <p:txBody>
          <a:bodyPr wrap="square">
            <a:spAutoFit/>
          </a:bodyPr>
          <a:lstStyle/>
          <a:p>
            <a:pPr algn="l">
              <a:buFontTx/>
              <a:buChar char="•"/>
            </a:pPr>
            <a:r>
              <a:rPr lang="en-US" sz="2800" dirty="0" smtClean="0">
                <a:solidFill>
                  <a:schemeClr val="tx1"/>
                </a:solidFill>
              </a:rPr>
              <a:t> Continue </a:t>
            </a:r>
            <a:r>
              <a:rPr lang="en-US" sz="2800" dirty="0">
                <a:solidFill>
                  <a:schemeClr val="tx1"/>
                </a:solidFill>
              </a:rPr>
              <a:t>the study starting September 2009 </a:t>
            </a:r>
            <a:r>
              <a:rPr lang="en-US" sz="2800" dirty="0" smtClean="0">
                <a:solidFill>
                  <a:schemeClr val="tx1"/>
                </a:solidFill>
              </a:rPr>
              <a:t>with </a:t>
            </a:r>
            <a:r>
              <a:rPr lang="en-US" sz="2800" dirty="0">
                <a:solidFill>
                  <a:schemeClr val="tx1"/>
                </a:solidFill>
              </a:rPr>
              <a:t>Japanese </a:t>
            </a:r>
            <a:r>
              <a:rPr lang="en-US" sz="2800" dirty="0" smtClean="0">
                <a:solidFill>
                  <a:schemeClr val="tx1"/>
                </a:solidFill>
              </a:rPr>
              <a:t>exchange students </a:t>
            </a:r>
            <a:r>
              <a:rPr lang="en-US" sz="2800" dirty="0">
                <a:solidFill>
                  <a:schemeClr val="tx1"/>
                </a:solidFill>
              </a:rPr>
              <a:t>arriving </a:t>
            </a:r>
            <a:r>
              <a:rPr lang="en-US" sz="2800" dirty="0" smtClean="0">
                <a:solidFill>
                  <a:schemeClr val="tx1"/>
                </a:solidFill>
              </a:rPr>
              <a:t>at UBC for </a:t>
            </a:r>
            <a:r>
              <a:rPr lang="en-US" sz="2800" dirty="0">
                <a:solidFill>
                  <a:schemeClr val="tx1"/>
                </a:solidFill>
              </a:rPr>
              <a:t>Fall’09 term</a:t>
            </a:r>
            <a:r>
              <a:rPr lang="en-US" sz="2800" dirty="0" smtClean="0">
                <a:solidFill>
                  <a:schemeClr val="tx1"/>
                </a:solidFill>
              </a:rPr>
              <a:t>.</a:t>
            </a:r>
          </a:p>
          <a:p>
            <a:pPr algn="l">
              <a:buFontTx/>
              <a:buChar char="•"/>
            </a:pPr>
            <a:r>
              <a:rPr lang="en-US" sz="2800" dirty="0" smtClean="0"/>
              <a:t> Use longer term intervention in next phase.</a:t>
            </a:r>
            <a:endParaRPr lang="en-US" dirty="0">
              <a:solidFill>
                <a:schemeClr val="tx1"/>
              </a:solidFill>
            </a:endParaRPr>
          </a:p>
          <a:p>
            <a:pPr algn="l">
              <a:buFontTx/>
              <a:buChar char="•"/>
            </a:pPr>
            <a:endParaRPr lang="en-US" dirty="0">
              <a:solidFill>
                <a:schemeClr val="tx1"/>
              </a:solidFill>
              <a:latin typeface="Arial" charset="0"/>
            </a:endParaRPr>
          </a:p>
        </p:txBody>
      </p:sp>
      <p:sp>
        <p:nvSpPr>
          <p:cNvPr id="4" name="Slide Number Placeholder 3"/>
          <p:cNvSpPr>
            <a:spLocks noGrp="1"/>
          </p:cNvSpPr>
          <p:nvPr>
            <p:ph type="sldNum" sz="quarter" idx="12"/>
          </p:nvPr>
        </p:nvSpPr>
        <p:spPr/>
        <p:txBody>
          <a:bodyPr/>
          <a:lstStyle/>
          <a:p>
            <a:fld id="{2FD2BBA8-686E-4058-9B0F-50C05136DDC7}" type="slidenum">
              <a:rPr lang="en-US" smtClean="0"/>
              <a:pPr/>
              <a:t>63</a:t>
            </a:fld>
            <a:endParaRPr lang="en-US"/>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pic>
        <p:nvPicPr>
          <p:cNvPr id="310273" name="Picture 1" descr="C:\Documents and Settings\Ken\Local Settings\Temporary Internet Files\Content.IE5\NJLZNPSS\MMj02951650000[1].gif"/>
          <p:cNvPicPr>
            <a:picLocks noChangeAspect="1" noChangeArrowheads="1" noCrop="1"/>
          </p:cNvPicPr>
          <p:nvPr/>
        </p:nvPicPr>
        <p:blipFill>
          <a:blip r:embed="rId3" cstate="print"/>
          <a:srcRect/>
          <a:stretch>
            <a:fillRect/>
          </a:stretch>
        </p:blipFill>
        <p:spPr bwMode="auto">
          <a:xfrm>
            <a:off x="5867400" y="762000"/>
            <a:ext cx="2263140" cy="1676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fade">
                                      <p:cBhvr>
                                        <p:cTn id="7" dur="20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ChangeAspect="1" noChangeArrowheads="1"/>
          </p:cNvSpPr>
          <p:nvPr/>
        </p:nvSpPr>
        <p:spPr bwMode="auto">
          <a:xfrm>
            <a:off x="0" y="0"/>
            <a:ext cx="6372225" cy="1187450"/>
          </a:xfrm>
          <a:prstGeom prst="rect">
            <a:avLst/>
          </a:prstGeom>
          <a:noFill/>
          <a:ln w="9525">
            <a:noFill/>
            <a:miter lim="800000"/>
            <a:headEnd/>
            <a:tailEnd/>
          </a:ln>
          <a:effectLst/>
        </p:spPr>
        <p:txBody>
          <a:bodyPr>
            <a:spAutoFit/>
          </a:bodyPr>
          <a:lstStyle/>
          <a:p>
            <a:pPr algn="l"/>
            <a:r>
              <a:rPr lang="en-US">
                <a:solidFill>
                  <a:schemeClr val="tx1"/>
                </a:solidFill>
                <a:latin typeface="Arial" charset="0"/>
              </a:rPr>
              <a:t> Thank You – Reginald D’Silva</a:t>
            </a:r>
          </a:p>
          <a:p>
            <a:pPr algn="l">
              <a:buFontTx/>
              <a:buChar char="•"/>
            </a:pPr>
            <a:endParaRPr lang="en-US">
              <a:solidFill>
                <a:schemeClr val="tx1"/>
              </a:solidFill>
              <a:latin typeface="Arial" charset="0"/>
            </a:endParaRPr>
          </a:p>
          <a:p>
            <a:pPr algn="l">
              <a:buFontTx/>
              <a:buChar char="•"/>
            </a:pPr>
            <a:endParaRPr lang="en-US">
              <a:solidFill>
                <a:schemeClr val="tx1"/>
              </a:solidFill>
              <a:latin typeface="Arial" charset="0"/>
            </a:endParaRPr>
          </a:p>
        </p:txBody>
      </p:sp>
      <p:pic>
        <p:nvPicPr>
          <p:cNvPr id="71685" name="Picture 5" descr="India_map"/>
          <p:cNvPicPr>
            <a:picLocks noChangeAspect="1" noChangeArrowheads="1"/>
          </p:cNvPicPr>
          <p:nvPr/>
        </p:nvPicPr>
        <p:blipFill>
          <a:blip r:embed="rId3" cstate="print"/>
          <a:srcRect/>
          <a:stretch>
            <a:fillRect/>
          </a:stretch>
        </p:blipFill>
        <p:spPr bwMode="auto">
          <a:xfrm>
            <a:off x="4303713" y="0"/>
            <a:ext cx="5956300" cy="6858000"/>
          </a:xfrm>
          <a:prstGeom prst="rect">
            <a:avLst/>
          </a:prstGeom>
          <a:noFill/>
        </p:spPr>
      </p:pic>
      <p:pic>
        <p:nvPicPr>
          <p:cNvPr id="71686" name="Picture 6" descr="StAloysiusCollegeChapel13"/>
          <p:cNvPicPr>
            <a:picLocks noChangeAspect="1" noChangeArrowheads="1"/>
          </p:cNvPicPr>
          <p:nvPr/>
        </p:nvPicPr>
        <p:blipFill>
          <a:blip r:embed="rId4" cstate="print"/>
          <a:srcRect/>
          <a:stretch>
            <a:fillRect/>
          </a:stretch>
        </p:blipFill>
        <p:spPr bwMode="auto">
          <a:xfrm>
            <a:off x="900113" y="404813"/>
            <a:ext cx="3600450" cy="2392362"/>
          </a:xfrm>
          <a:prstGeom prst="rect">
            <a:avLst/>
          </a:prstGeom>
          <a:noFill/>
        </p:spPr>
      </p:pic>
      <p:pic>
        <p:nvPicPr>
          <p:cNvPr id="71687" name="Picture 7" descr="bendurchurch"/>
          <p:cNvPicPr>
            <a:picLocks noChangeAspect="1" noChangeArrowheads="1"/>
          </p:cNvPicPr>
          <p:nvPr/>
        </p:nvPicPr>
        <p:blipFill>
          <a:blip r:embed="rId5" cstate="print"/>
          <a:srcRect/>
          <a:stretch>
            <a:fillRect/>
          </a:stretch>
        </p:blipFill>
        <p:spPr bwMode="auto">
          <a:xfrm>
            <a:off x="1331913" y="4267200"/>
            <a:ext cx="3516312" cy="2376487"/>
          </a:xfrm>
          <a:prstGeom prst="rect">
            <a:avLst/>
          </a:prstGeom>
          <a:noFill/>
        </p:spPr>
      </p:pic>
      <p:pic>
        <p:nvPicPr>
          <p:cNvPr id="71684" name="Picture 4" descr="dsilva"/>
          <p:cNvPicPr>
            <a:picLocks noChangeAspect="1" noChangeArrowheads="1"/>
          </p:cNvPicPr>
          <p:nvPr/>
        </p:nvPicPr>
        <p:blipFill>
          <a:blip r:embed="rId6" cstate="print"/>
          <a:srcRect/>
          <a:stretch>
            <a:fillRect/>
          </a:stretch>
        </p:blipFill>
        <p:spPr bwMode="auto">
          <a:xfrm>
            <a:off x="0" y="2133600"/>
            <a:ext cx="2414588" cy="3457575"/>
          </a:xfrm>
          <a:prstGeom prst="rect">
            <a:avLst/>
          </a:prstGeom>
          <a:noFill/>
        </p:spPr>
      </p:pic>
      <p:sp>
        <p:nvSpPr>
          <p:cNvPr id="71688" name="Line 8"/>
          <p:cNvSpPr>
            <a:spLocks noChangeShapeType="1"/>
          </p:cNvSpPr>
          <p:nvPr/>
        </p:nvSpPr>
        <p:spPr bwMode="auto">
          <a:xfrm>
            <a:off x="3203575" y="404813"/>
            <a:ext cx="2376488" cy="4679950"/>
          </a:xfrm>
          <a:prstGeom prst="line">
            <a:avLst/>
          </a:prstGeom>
          <a:noFill/>
          <a:ln w="9525">
            <a:solidFill>
              <a:srgbClr val="FF3300"/>
            </a:solidFill>
            <a:round/>
            <a:headEnd/>
            <a:tailEnd type="triangle" w="lg" len="lg"/>
          </a:ln>
          <a:effectLst/>
        </p:spPr>
        <p:txBody>
          <a:bodyPr/>
          <a:lstStyle/>
          <a:p>
            <a:endParaRPr lang="en-US"/>
          </a:p>
        </p:txBody>
      </p:sp>
      <p:sp>
        <p:nvSpPr>
          <p:cNvPr id="71689" name="Text Box 9"/>
          <p:cNvSpPr txBox="1">
            <a:spLocks noChangeArrowheads="1"/>
          </p:cNvSpPr>
          <p:nvPr/>
        </p:nvSpPr>
        <p:spPr bwMode="auto">
          <a:xfrm>
            <a:off x="2484438" y="2781300"/>
            <a:ext cx="1295400" cy="457200"/>
          </a:xfrm>
          <a:prstGeom prst="rect">
            <a:avLst/>
          </a:prstGeom>
          <a:noFill/>
          <a:ln w="9525" algn="ctr">
            <a:noFill/>
            <a:miter lim="800000"/>
            <a:headEnd/>
            <a:tailEnd/>
          </a:ln>
          <a:effectLst/>
        </p:spPr>
        <p:txBody>
          <a:bodyPr>
            <a:spAutoFit/>
          </a:bodyPr>
          <a:lstStyle/>
          <a:p>
            <a:pPr>
              <a:spcBef>
                <a:spcPct val="50000"/>
              </a:spcBef>
            </a:pPr>
            <a:r>
              <a:rPr lang="en-US" dirty="0"/>
              <a:t>School</a:t>
            </a:r>
          </a:p>
        </p:txBody>
      </p:sp>
      <p:sp>
        <p:nvSpPr>
          <p:cNvPr id="71690" name="Text Box 10"/>
          <p:cNvSpPr txBox="1">
            <a:spLocks noChangeArrowheads="1"/>
          </p:cNvSpPr>
          <p:nvPr/>
        </p:nvSpPr>
        <p:spPr bwMode="auto">
          <a:xfrm>
            <a:off x="2484438" y="3933825"/>
            <a:ext cx="1295400" cy="457200"/>
          </a:xfrm>
          <a:prstGeom prst="rect">
            <a:avLst/>
          </a:prstGeom>
          <a:noFill/>
          <a:ln w="9525" algn="ctr">
            <a:noFill/>
            <a:miter lim="800000"/>
            <a:headEnd/>
            <a:tailEnd/>
          </a:ln>
          <a:effectLst/>
        </p:spPr>
        <p:txBody>
          <a:bodyPr>
            <a:spAutoFit/>
          </a:bodyPr>
          <a:lstStyle/>
          <a:p>
            <a:pPr>
              <a:spcBef>
                <a:spcPct val="50000"/>
              </a:spcBef>
            </a:pPr>
            <a:r>
              <a:rPr lang="en-US" dirty="0"/>
              <a:t>Church</a:t>
            </a:r>
          </a:p>
        </p:txBody>
      </p:sp>
      <p:sp>
        <p:nvSpPr>
          <p:cNvPr id="10" name="Slide Number Placeholder 9"/>
          <p:cNvSpPr>
            <a:spLocks noGrp="1"/>
          </p:cNvSpPr>
          <p:nvPr>
            <p:ph type="sldNum" sz="quarter" idx="12"/>
          </p:nvPr>
        </p:nvSpPr>
        <p:spPr/>
        <p:txBody>
          <a:bodyPr/>
          <a:lstStyle/>
          <a:p>
            <a:fld id="{2FD2BBA8-686E-4058-9B0F-50C05136DDC7}" type="slidenum">
              <a:rPr lang="en-US" smtClean="0"/>
              <a:pPr/>
              <a:t>64</a:t>
            </a:fld>
            <a:endParaRPr lang="en-US"/>
          </a:p>
        </p:txBody>
      </p:sp>
      <p:sp>
        <p:nvSpPr>
          <p:cNvPr id="11" name="Footer Placeholder 10"/>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168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1688"/>
                                        </p:tgtEl>
                                        <p:attrNameLst>
                                          <p:attrName>style.visibility</p:attrName>
                                        </p:attrNameLst>
                                      </p:cBhvr>
                                      <p:to>
                                        <p:strVal val="visible"/>
                                      </p:to>
                                    </p:set>
                                    <p:animEffect transition="in" filter="fade">
                                      <p:cBhvr>
                                        <p:cTn id="9" dur="2000"/>
                                        <p:tgtEl>
                                          <p:spTgt spid="71688"/>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71686"/>
                                        </p:tgtEl>
                                        <p:attrNameLst>
                                          <p:attrName>style.visibility</p:attrName>
                                        </p:attrNameLst>
                                      </p:cBhvr>
                                      <p:to>
                                        <p:strVal val="visible"/>
                                      </p:to>
                                    </p:set>
                                    <p:animEffect transition="in" filter="fade">
                                      <p:cBhvr>
                                        <p:cTn id="13" dur="2000"/>
                                        <p:tgtEl>
                                          <p:spTgt spid="716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689"/>
                                        </p:tgtEl>
                                        <p:attrNameLst>
                                          <p:attrName>style.visibility</p:attrName>
                                        </p:attrNameLst>
                                      </p:cBhvr>
                                      <p:to>
                                        <p:strVal val="visible"/>
                                      </p:to>
                                    </p:set>
                                    <p:animEffect transition="in" filter="fade">
                                      <p:cBhvr>
                                        <p:cTn id="16" dur="2000"/>
                                        <p:tgtEl>
                                          <p:spTgt spid="71689"/>
                                        </p:tgtEl>
                                      </p:cBhvr>
                                    </p:animEffect>
                                  </p:childTnLst>
                                </p:cTn>
                              </p:par>
                            </p:childTnLst>
                          </p:cTn>
                        </p:par>
                        <p:par>
                          <p:cTn id="17" fill="hold">
                            <p:stCondLst>
                              <p:cond delay="4000"/>
                            </p:stCondLst>
                            <p:childTnLst>
                              <p:par>
                                <p:cTn id="18" presetID="1" presetClass="entr" presetSubtype="0" fill="hold" nodeType="afterEffect">
                                  <p:stCondLst>
                                    <p:cond delay="0"/>
                                  </p:stCondLst>
                                  <p:childTnLst>
                                    <p:set>
                                      <p:cBhvr>
                                        <p:cTn id="19" dur="1" fill="hold">
                                          <p:stCondLst>
                                            <p:cond delay="0"/>
                                          </p:stCondLst>
                                        </p:cTn>
                                        <p:tgtEl>
                                          <p:spTgt spid="71687"/>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71690"/>
                                        </p:tgtEl>
                                        <p:attrNameLst>
                                          <p:attrName>style.visibility</p:attrName>
                                        </p:attrNameLst>
                                      </p:cBhvr>
                                      <p:to>
                                        <p:strVal val="visible"/>
                                      </p:to>
                                    </p:set>
                                    <p:animEffect transition="in" filter="fade">
                                      <p:cBhvr>
                                        <p:cTn id="22" dur="2000"/>
                                        <p:tgtEl>
                                          <p:spTgt spid="71690"/>
                                        </p:tgtEl>
                                      </p:cBhvr>
                                    </p:animEffect>
                                  </p:childTnLst>
                                </p:cTn>
                              </p:par>
                            </p:childTnLst>
                          </p:cTn>
                        </p:par>
                        <p:par>
                          <p:cTn id="23" fill="hold">
                            <p:stCondLst>
                              <p:cond delay="6000"/>
                            </p:stCondLst>
                            <p:childTnLst>
                              <p:par>
                                <p:cTn id="24" presetID="1" presetClass="entr" presetSubtype="0" fill="hold" nodeType="afterEffect">
                                  <p:stCondLst>
                                    <p:cond delay="0"/>
                                  </p:stCondLst>
                                  <p:childTnLst>
                                    <p:set>
                                      <p:cBhvr>
                                        <p:cTn id="25" dur="1" fill="hold">
                                          <p:stCondLst>
                                            <p:cond delay="0"/>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animBg="1"/>
      <p:bldP spid="71689" grpId="0"/>
      <p:bldP spid="7169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V</a:t>
            </a:r>
            <a:br>
              <a:rPr lang="en-US" dirty="0" smtClean="0"/>
            </a:br>
            <a:r>
              <a:rPr lang="en-US" dirty="0" smtClean="0"/>
              <a:t>Discussant’s Remarks</a:t>
            </a:r>
            <a:endParaRPr lang="en-US" dirty="0"/>
          </a:p>
        </p:txBody>
      </p:sp>
      <p:sp>
        <p:nvSpPr>
          <p:cNvPr id="4" name="Subtitle 3"/>
          <p:cNvSpPr>
            <a:spLocks noGrp="1"/>
          </p:cNvSpPr>
          <p:nvPr>
            <p:ph type="subTitle" idx="1"/>
          </p:nvPr>
        </p:nvSpPr>
        <p:spPr/>
        <p:txBody>
          <a:bodyPr>
            <a:normAutofit/>
          </a:bodyPr>
          <a:lstStyle/>
          <a:p>
            <a:r>
              <a:rPr lang="en-US" dirty="0" smtClean="0">
                <a:solidFill>
                  <a:schemeClr val="bg2">
                    <a:lumMod val="25000"/>
                  </a:schemeClr>
                </a:solidFill>
              </a:rPr>
              <a:t>Dieter Isler</a:t>
            </a:r>
          </a:p>
          <a:p>
            <a:r>
              <a:rPr lang="en-US" dirty="0" err="1" smtClean="0">
                <a:solidFill>
                  <a:schemeClr val="bg2">
                    <a:lumMod val="25000"/>
                  </a:schemeClr>
                </a:solidFill>
              </a:rPr>
              <a:t>Pädagogische</a:t>
            </a:r>
            <a:r>
              <a:rPr lang="en-US" dirty="0" smtClean="0">
                <a:solidFill>
                  <a:schemeClr val="bg2">
                    <a:lumMod val="25000"/>
                  </a:schemeClr>
                </a:solidFill>
              </a:rPr>
              <a:t> </a:t>
            </a:r>
            <a:r>
              <a:rPr lang="en-US" dirty="0" err="1" smtClean="0">
                <a:solidFill>
                  <a:schemeClr val="bg2">
                    <a:lumMod val="25000"/>
                  </a:schemeClr>
                </a:solidFill>
              </a:rPr>
              <a:t>Hochschüle</a:t>
            </a:r>
            <a:r>
              <a:rPr lang="en-US" dirty="0" smtClean="0">
                <a:solidFill>
                  <a:schemeClr val="bg2">
                    <a:lumMod val="25000"/>
                  </a:schemeClr>
                </a:solidFill>
              </a:rPr>
              <a:t> Zürich</a:t>
            </a:r>
            <a:endParaRPr lang="en-US" dirty="0">
              <a:solidFill>
                <a:schemeClr val="bg2">
                  <a:lumMod val="25000"/>
                </a:schemeClr>
              </a:solidFill>
            </a:endParaRPr>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
        <p:nvSpPr>
          <p:cNvPr id="2" name="Slide Number Placeholder 1"/>
          <p:cNvSpPr>
            <a:spLocks noGrp="1"/>
          </p:cNvSpPr>
          <p:nvPr>
            <p:ph type="sldNum" sz="quarter" idx="12"/>
          </p:nvPr>
        </p:nvSpPr>
        <p:spPr/>
        <p:txBody>
          <a:bodyPr/>
          <a:lstStyle/>
          <a:p>
            <a:fld id="{2FD2BBA8-686E-4058-9B0F-50C05136DDC7}" type="slidenum">
              <a:rPr lang="en-US" smtClean="0"/>
              <a:pPr/>
              <a:t>65</a:t>
            </a:fld>
            <a:endParaRPr lang="en-US"/>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492500" y="476250"/>
            <a:ext cx="4356100" cy="666750"/>
          </a:xfrm>
        </p:spPr>
        <p:txBody>
          <a:bodyPr/>
          <a:lstStyle/>
          <a:p>
            <a:r>
              <a:rPr lang="en-US" dirty="0" smtClean="0"/>
              <a:t>Your questions?</a:t>
            </a:r>
            <a:endParaRPr lang="en-CA" dirty="0" smtClean="0"/>
          </a:p>
        </p:txBody>
      </p:sp>
      <p:sp>
        <p:nvSpPr>
          <p:cNvPr id="6" name="Slide Number Placeholder 4"/>
          <p:cNvSpPr>
            <a:spLocks noGrp="1"/>
          </p:cNvSpPr>
          <p:nvPr>
            <p:ph type="sldNum" sz="quarter" idx="12"/>
          </p:nvPr>
        </p:nvSpPr>
        <p:spPr/>
        <p:txBody>
          <a:bodyPr/>
          <a:lstStyle/>
          <a:p>
            <a:pPr>
              <a:defRPr/>
            </a:pPr>
            <a:fld id="{A04C3C53-6BAE-40D9-B9FA-A003922A93D5}" type="slidenum">
              <a:rPr lang="en-US"/>
              <a:pPr>
                <a:defRPr/>
              </a:pPr>
              <a:t>66</a:t>
            </a:fld>
            <a:endParaRPr lang="en-US">
              <a:latin typeface="Times" charset="0"/>
            </a:endParaRPr>
          </a:p>
        </p:txBody>
      </p:sp>
      <p:graphicFrame>
        <p:nvGraphicFramePr>
          <p:cNvPr id="2050" name="Object 3"/>
          <p:cNvGraphicFramePr>
            <a:graphicFrameLocks noChangeAspect="1"/>
          </p:cNvGraphicFramePr>
          <p:nvPr/>
        </p:nvGraphicFramePr>
        <p:xfrm>
          <a:off x="533400" y="685800"/>
          <a:ext cx="2743200" cy="2476500"/>
        </p:xfrm>
        <a:graphic>
          <a:graphicData uri="http://schemas.openxmlformats.org/presentationml/2006/ole">
            <p:oleObj spid="_x0000_s43010" name="Clip" r:id="rId4" imgW="3840120" imgH="3468960" progId="">
              <p:embed/>
            </p:oleObj>
          </a:graphicData>
        </a:graphic>
      </p:graphicFrame>
      <p:sp>
        <p:nvSpPr>
          <p:cNvPr id="2054" name="Text Box 4"/>
          <p:cNvSpPr txBox="1">
            <a:spLocks noChangeArrowheads="1"/>
          </p:cNvSpPr>
          <p:nvPr/>
        </p:nvSpPr>
        <p:spPr bwMode="auto">
          <a:xfrm>
            <a:off x="323850" y="1828801"/>
            <a:ext cx="8382000" cy="2708434"/>
          </a:xfrm>
          <a:prstGeom prst="rect">
            <a:avLst/>
          </a:prstGeom>
          <a:noFill/>
          <a:ln w="9525">
            <a:noFill/>
            <a:miter lim="800000"/>
            <a:headEnd/>
            <a:tailEnd/>
          </a:ln>
        </p:spPr>
        <p:txBody>
          <a:bodyPr wrap="square">
            <a:spAutoFit/>
          </a:bodyPr>
          <a:lstStyle/>
          <a:p>
            <a:pPr algn="r" eaLnBrk="0" hangingPunct="0">
              <a:lnSpc>
                <a:spcPct val="120000"/>
              </a:lnSpc>
              <a:spcBef>
                <a:spcPct val="50000"/>
              </a:spcBef>
            </a:pPr>
            <a:r>
              <a:rPr lang="en-US" sz="3200" dirty="0"/>
              <a:t>	</a:t>
            </a:r>
            <a:r>
              <a:rPr lang="en-US" sz="2800" dirty="0"/>
              <a:t>Please ask </a:t>
            </a:r>
            <a:r>
              <a:rPr lang="en-US" sz="2800" dirty="0" smtClean="0"/>
              <a:t>here</a:t>
            </a:r>
            <a:r>
              <a:rPr lang="en-US" sz="2800" dirty="0"/>
              <a:t>, </a:t>
            </a:r>
          </a:p>
          <a:p>
            <a:pPr algn="r" eaLnBrk="0" hangingPunct="0">
              <a:lnSpc>
                <a:spcPct val="120000"/>
              </a:lnSpc>
              <a:spcBef>
                <a:spcPct val="50000"/>
              </a:spcBef>
            </a:pPr>
            <a:r>
              <a:rPr lang="en-US" sz="2800" dirty="0"/>
              <a:t> or email </a:t>
            </a:r>
            <a:r>
              <a:rPr lang="en-US" sz="2800" dirty="0" smtClean="0"/>
              <a:t>ken.reeder@ubc.ca.</a:t>
            </a:r>
            <a:endParaRPr lang="en-US" sz="2800" dirty="0"/>
          </a:p>
          <a:p>
            <a:pPr algn="r" eaLnBrk="0" hangingPunct="0">
              <a:spcBef>
                <a:spcPct val="50000"/>
              </a:spcBef>
            </a:pPr>
            <a:r>
              <a:rPr lang="en-US" sz="2800" dirty="0"/>
              <a:t>L</a:t>
            </a:r>
            <a:r>
              <a:rPr lang="en-US" sz="2800" dirty="0" smtClean="0"/>
              <a:t>earn </a:t>
            </a:r>
            <a:r>
              <a:rPr lang="en-US" sz="2800" dirty="0"/>
              <a:t>more </a:t>
            </a:r>
            <a:r>
              <a:rPr lang="en-US" sz="2800" dirty="0" smtClean="0"/>
              <a:t>about Project LISTEN at its </a:t>
            </a:r>
            <a:r>
              <a:rPr lang="en-US" sz="2800" dirty="0"/>
              <a:t>web site: </a:t>
            </a:r>
          </a:p>
          <a:p>
            <a:pPr algn="r" eaLnBrk="0" hangingPunct="0">
              <a:spcBef>
                <a:spcPct val="50000"/>
              </a:spcBef>
            </a:pPr>
            <a:r>
              <a:rPr lang="en-CA" sz="2800" dirty="0">
                <a:solidFill>
                  <a:srgbClr val="00133A"/>
                </a:solidFill>
                <a:hlinkClick r:id="rId5"/>
              </a:rPr>
              <a:t>http://www-2.cs.cmu.edu/~listen</a:t>
            </a:r>
            <a:r>
              <a:rPr lang="en-CA" sz="2800" dirty="0" smtClean="0">
                <a:solidFill>
                  <a:srgbClr val="00133A"/>
                </a:solidFill>
                <a:hlinkClick r:id="rId5"/>
              </a:rPr>
              <a:t>/</a:t>
            </a:r>
            <a:endParaRPr lang="en-CA" sz="2800" dirty="0" smtClean="0">
              <a:solidFill>
                <a:srgbClr val="00133A"/>
              </a:solidFill>
            </a:endParaRPr>
          </a:p>
        </p:txBody>
      </p:sp>
      <p:sp>
        <p:nvSpPr>
          <p:cNvPr id="7" name="Footer Placeholder 6"/>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7D62031-1698-4122-AB4B-F9D345184184}" type="slidenum">
              <a:rPr lang="en-US"/>
              <a:pPr>
                <a:defRPr/>
              </a:pPr>
              <a:t>67</a:t>
            </a:fld>
            <a:endParaRPr lang="en-US" dirty="0">
              <a:latin typeface="Times" charset="0"/>
            </a:endParaRPr>
          </a:p>
        </p:txBody>
      </p:sp>
      <p:sp>
        <p:nvSpPr>
          <p:cNvPr id="8" name="Content Placeholder 7"/>
          <p:cNvSpPr>
            <a:spLocks noGrp="1"/>
          </p:cNvSpPr>
          <p:nvPr>
            <p:ph sz="quarter" idx="4294967295"/>
          </p:nvPr>
        </p:nvSpPr>
        <p:spPr>
          <a:xfrm>
            <a:off x="533400" y="1981200"/>
            <a:ext cx="4286250" cy="2895600"/>
          </a:xfrm>
        </p:spPr>
        <p:txBody>
          <a:bodyPr>
            <a:normAutofit fontScale="85000" lnSpcReduction="10000"/>
          </a:bodyPr>
          <a:lstStyle/>
          <a:p>
            <a:pPr algn="r">
              <a:lnSpc>
                <a:spcPct val="150000"/>
              </a:lnSpc>
              <a:buNone/>
            </a:pPr>
            <a:r>
              <a:rPr lang="en-US" sz="4400" dirty="0" err="1" smtClean="0">
                <a:latin typeface="Comic Sans MS" pitchFamily="66" charset="0"/>
              </a:rPr>
              <a:t>Muito</a:t>
            </a:r>
            <a:r>
              <a:rPr lang="en-US" sz="4400" dirty="0" smtClean="0">
                <a:latin typeface="Comic Sans MS" pitchFamily="66" charset="0"/>
              </a:rPr>
              <a:t> </a:t>
            </a:r>
            <a:r>
              <a:rPr lang="en-US" sz="4400" dirty="0" err="1" smtClean="0">
                <a:latin typeface="Comic Sans MS" pitchFamily="66" charset="0"/>
              </a:rPr>
              <a:t>obrigata</a:t>
            </a:r>
            <a:r>
              <a:rPr lang="en-US" sz="4400" dirty="0" smtClean="0">
                <a:latin typeface="Comic Sans MS" pitchFamily="66" charset="0"/>
              </a:rPr>
              <a:t>/o</a:t>
            </a:r>
          </a:p>
          <a:p>
            <a:pPr algn="r">
              <a:lnSpc>
                <a:spcPct val="150000"/>
              </a:lnSpc>
              <a:buNone/>
            </a:pPr>
            <a:r>
              <a:rPr lang="en-US" sz="4400" dirty="0" smtClean="0">
                <a:latin typeface="Comic Sans MS" pitchFamily="66" charset="0"/>
              </a:rPr>
              <a:t>Thank you!</a:t>
            </a:r>
          </a:p>
          <a:p>
            <a:pPr algn="r">
              <a:lnSpc>
                <a:spcPct val="150000"/>
              </a:lnSpc>
              <a:buNone/>
            </a:pPr>
            <a:r>
              <a:rPr lang="en-US" sz="4400" dirty="0" err="1" smtClean="0">
                <a:latin typeface="Comic Sans MS" pitchFamily="66" charset="0"/>
              </a:rPr>
              <a:t>Danke</a:t>
            </a:r>
            <a:r>
              <a:rPr lang="en-US" sz="4400" dirty="0" smtClean="0">
                <a:latin typeface="Comic Sans MS" pitchFamily="66" charset="0"/>
              </a:rPr>
              <a:t> </a:t>
            </a:r>
            <a:r>
              <a:rPr lang="en-US" sz="4400" dirty="0" err="1" smtClean="0">
                <a:latin typeface="Comic Sans MS" pitchFamily="66" charset="0"/>
              </a:rPr>
              <a:t>schön</a:t>
            </a:r>
            <a:r>
              <a:rPr lang="en-US" sz="4400" dirty="0" smtClean="0">
                <a:latin typeface="Comic Sans MS" pitchFamily="66" charset="0"/>
              </a:rPr>
              <a:t>!</a:t>
            </a:r>
            <a:endParaRPr lang="en-US" sz="4400" dirty="0">
              <a:latin typeface="Comic Sans MS" pitchFamily="66" charset="0"/>
            </a:endParaRPr>
          </a:p>
        </p:txBody>
      </p:sp>
      <p:pic>
        <p:nvPicPr>
          <p:cNvPr id="3078" name="Picture 420" descr="Reading Tutor 019"/>
          <p:cNvPicPr>
            <a:picLocks noChangeAspect="1" noChangeArrowheads="1"/>
          </p:cNvPicPr>
          <p:nvPr/>
        </p:nvPicPr>
        <p:blipFill>
          <a:blip r:embed="rId3" cstate="print"/>
          <a:srcRect/>
          <a:stretch>
            <a:fillRect/>
          </a:stretch>
        </p:blipFill>
        <p:spPr bwMode="auto">
          <a:xfrm>
            <a:off x="5724525" y="1341438"/>
            <a:ext cx="3168650" cy="2376487"/>
          </a:xfrm>
          <a:prstGeom prst="rect">
            <a:avLst/>
          </a:prstGeom>
          <a:noFill/>
          <a:ln w="9525">
            <a:noFill/>
            <a:miter lim="800000"/>
            <a:headEnd/>
            <a:tailEnd/>
          </a:ln>
        </p:spPr>
      </p:pic>
      <p:pic>
        <p:nvPicPr>
          <p:cNvPr id="3079" name="Picture 421" descr="Reading Tutor 005"/>
          <p:cNvPicPr>
            <a:picLocks noChangeAspect="1" noChangeArrowheads="1"/>
          </p:cNvPicPr>
          <p:nvPr/>
        </p:nvPicPr>
        <p:blipFill>
          <a:blip r:embed="rId4" cstate="print"/>
          <a:srcRect/>
          <a:stretch>
            <a:fillRect/>
          </a:stretch>
        </p:blipFill>
        <p:spPr bwMode="auto">
          <a:xfrm>
            <a:off x="5724525" y="3716338"/>
            <a:ext cx="3163888" cy="23717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71550" y="260350"/>
            <a:ext cx="7486650" cy="806450"/>
          </a:xfrm>
        </p:spPr>
        <p:txBody>
          <a:bodyPr/>
          <a:lstStyle/>
          <a:p>
            <a:r>
              <a:rPr lang="en-US" i="1" dirty="0" smtClean="0"/>
              <a:t>The Reading Tutor</a:t>
            </a:r>
            <a:r>
              <a:rPr lang="en-US" dirty="0" smtClean="0"/>
              <a:t>…</a:t>
            </a:r>
          </a:p>
        </p:txBody>
      </p:sp>
      <p:sp>
        <p:nvSpPr>
          <p:cNvPr id="6" name="Slide Number Placeholder 5"/>
          <p:cNvSpPr>
            <a:spLocks noGrp="1"/>
          </p:cNvSpPr>
          <p:nvPr>
            <p:ph type="sldNum" sz="quarter" idx="12"/>
          </p:nvPr>
        </p:nvSpPr>
        <p:spPr/>
        <p:txBody>
          <a:bodyPr/>
          <a:lstStyle/>
          <a:p>
            <a:pPr>
              <a:defRPr/>
            </a:pPr>
            <a:fld id="{E323285E-0DBE-4106-B9F1-419B79D7E24A}" type="slidenum">
              <a:rPr lang="en-US"/>
              <a:pPr>
                <a:defRPr/>
              </a:pPr>
              <a:t>7</a:t>
            </a:fld>
            <a:endParaRPr lang="en-US" dirty="0">
              <a:latin typeface="Times" charset="0"/>
            </a:endParaRPr>
          </a:p>
        </p:txBody>
      </p:sp>
      <p:sp>
        <p:nvSpPr>
          <p:cNvPr id="23555" name="Rectangle 3"/>
          <p:cNvSpPr>
            <a:spLocks noGrp="1" noChangeArrowheads="1"/>
          </p:cNvSpPr>
          <p:nvPr>
            <p:ph sz="quarter" idx="1"/>
          </p:nvPr>
        </p:nvSpPr>
        <p:spPr>
          <a:xfrm>
            <a:off x="179388" y="1571625"/>
            <a:ext cx="3673475" cy="4321175"/>
          </a:xfrm>
        </p:spPr>
        <p:txBody>
          <a:bodyPr>
            <a:normAutofit lnSpcReduction="10000"/>
          </a:bodyPr>
          <a:lstStyle/>
          <a:p>
            <a:pPr>
              <a:lnSpc>
                <a:spcPct val="90000"/>
              </a:lnSpc>
            </a:pPr>
            <a:r>
              <a:rPr lang="en-US" sz="2800" dirty="0" smtClean="0"/>
              <a:t>Automated speech recognition (ASR) analyzes the student's oral reading and offers help when the reader makes mistakes, gets stuck, clicks for help, or is likely to encounter difficulty.</a:t>
            </a:r>
          </a:p>
          <a:p>
            <a:pPr>
              <a:lnSpc>
                <a:spcPct val="90000"/>
              </a:lnSpc>
              <a:buFont typeface="Arial" pitchFamily="34" charset="0"/>
              <a:buNone/>
            </a:pPr>
            <a:r>
              <a:rPr lang="en-CA" sz="3000" dirty="0" smtClean="0"/>
              <a:t> 	</a:t>
            </a:r>
          </a:p>
          <a:p>
            <a:pPr>
              <a:lnSpc>
                <a:spcPct val="90000"/>
              </a:lnSpc>
              <a:buFont typeface="Arial" pitchFamily="34" charset="0"/>
              <a:buNone/>
            </a:pPr>
            <a:r>
              <a:rPr lang="en-CA" sz="1800" i="1" dirty="0" smtClean="0"/>
              <a:t>	CTV News video</a:t>
            </a:r>
            <a:endParaRPr lang="en-US" sz="1800" i="1" dirty="0" smtClean="0"/>
          </a:p>
          <a:p>
            <a:pPr algn="ctr">
              <a:lnSpc>
                <a:spcPct val="90000"/>
              </a:lnSpc>
              <a:buFont typeface="Arial" pitchFamily="34" charset="0"/>
              <a:buNone/>
            </a:pPr>
            <a:endParaRPr lang="en-US" sz="3000" dirty="0" smtClean="0"/>
          </a:p>
        </p:txBody>
      </p:sp>
      <p:pic>
        <p:nvPicPr>
          <p:cNvPr id="23558" name="Picture 4" descr="Reading Tutor 028"/>
          <p:cNvPicPr>
            <a:picLocks noChangeAspect="1" noChangeArrowheads="1"/>
          </p:cNvPicPr>
          <p:nvPr/>
        </p:nvPicPr>
        <p:blipFill>
          <a:blip r:embed="rId3" cstate="print"/>
          <a:srcRect/>
          <a:stretch>
            <a:fillRect/>
          </a:stretch>
        </p:blipFill>
        <p:spPr bwMode="auto">
          <a:xfrm>
            <a:off x="3708400" y="1790700"/>
            <a:ext cx="5435600" cy="4335463"/>
          </a:xfrm>
          <a:prstGeom prst="rect">
            <a:avLst/>
          </a:prstGeom>
          <a:noFill/>
          <a:ln w="9525">
            <a:noFill/>
            <a:miter lim="800000"/>
            <a:headEnd/>
            <a:tailEnd/>
          </a:ln>
        </p:spPr>
      </p:pic>
      <p:pic>
        <p:nvPicPr>
          <p:cNvPr id="23559" name="Picture 1" descr="C:\Documents and Settings\Ken\Local Settings\Temporary Internet Files\Content.IE5\77BG20PM\MCj04347990000[1].png">
            <a:hlinkClick r:id="rId4" action="ppaction://hlinkfile"/>
          </p:cNvPr>
          <p:cNvPicPr>
            <a:picLocks noChangeAspect="1" noChangeArrowheads="1"/>
          </p:cNvPicPr>
          <p:nvPr/>
        </p:nvPicPr>
        <p:blipFill>
          <a:blip r:embed="rId5" cstate="print"/>
          <a:srcRect/>
          <a:stretch>
            <a:fillRect/>
          </a:stretch>
        </p:blipFill>
        <p:spPr bwMode="auto">
          <a:xfrm>
            <a:off x="2443163" y="5429250"/>
            <a:ext cx="700087" cy="700088"/>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the feedback provided by the RT promote language development?</a:t>
            </a:r>
            <a:endParaRPr lang="en-US" dirty="0"/>
          </a:p>
        </p:txBody>
      </p:sp>
      <p:sp>
        <p:nvSpPr>
          <p:cNvPr id="3" name="Slide Number Placeholder 2"/>
          <p:cNvSpPr>
            <a:spLocks noGrp="1"/>
          </p:cNvSpPr>
          <p:nvPr>
            <p:ph type="sldNum" sz="quarter" idx="12"/>
          </p:nvPr>
        </p:nvSpPr>
        <p:spPr/>
        <p:txBody>
          <a:bodyPr/>
          <a:lstStyle/>
          <a:p>
            <a:fld id="{2FD2BBA8-686E-4058-9B0F-50C05136DDC7}" type="slidenum">
              <a:rPr lang="en-US" smtClean="0"/>
              <a:pPr/>
              <a:t>8</a:t>
            </a:fld>
            <a:endParaRPr lang="en-US"/>
          </a:p>
        </p:txBody>
      </p:sp>
      <p:sp>
        <p:nvSpPr>
          <p:cNvPr id="4" name="Content Placeholder 3"/>
          <p:cNvSpPr>
            <a:spLocks noGrp="1"/>
          </p:cNvSpPr>
          <p:nvPr>
            <p:ph sz="quarter" idx="1"/>
          </p:nvPr>
        </p:nvSpPr>
        <p:spPr/>
        <p:txBody>
          <a:bodyPr>
            <a:normAutofit lnSpcReduction="10000"/>
          </a:bodyPr>
          <a:lstStyle/>
          <a:p>
            <a:r>
              <a:rPr lang="en-US" sz="2800" dirty="0" smtClean="0"/>
              <a:t>Language acquisition research tells us that “noticing errors” is crucial in language error correction and learning (Ellis, 2002; </a:t>
            </a:r>
            <a:r>
              <a:rPr lang="en-US" sz="2800" dirty="0" err="1" smtClean="0"/>
              <a:t>Iwabuchi</a:t>
            </a:r>
            <a:r>
              <a:rPr lang="en-US" sz="2800" dirty="0" smtClean="0"/>
              <a:t> &amp; </a:t>
            </a:r>
            <a:r>
              <a:rPr lang="en-US" sz="2800" dirty="0" err="1" smtClean="0"/>
              <a:t>Fotos</a:t>
            </a:r>
            <a:r>
              <a:rPr lang="en-US" sz="2800" dirty="0" smtClean="0"/>
              <a:t>, 2004).  </a:t>
            </a:r>
          </a:p>
          <a:p>
            <a:r>
              <a:rPr lang="en-US" sz="2800" dirty="0" smtClean="0"/>
              <a:t>RT promotes noticing effectively because:</a:t>
            </a:r>
          </a:p>
          <a:p>
            <a:pPr lvl="1"/>
            <a:r>
              <a:rPr lang="en-US" sz="2500" dirty="0" smtClean="0"/>
              <a:t>Feedback provided by RT is </a:t>
            </a:r>
            <a:r>
              <a:rPr lang="en-US" sz="2500" i="1" dirty="0" smtClean="0"/>
              <a:t>subtle</a:t>
            </a:r>
            <a:r>
              <a:rPr lang="en-US" sz="2500" dirty="0" smtClean="0"/>
              <a:t>: failure to highlight incorrectly read text; signals that the program is waiting for improved reading only for major delays or errors.</a:t>
            </a:r>
          </a:p>
          <a:p>
            <a:pPr lvl="1"/>
            <a:r>
              <a:rPr lang="en-US" sz="2500" dirty="0" smtClean="0"/>
              <a:t>Feedback provided by RT is </a:t>
            </a:r>
            <a:r>
              <a:rPr lang="en-US" sz="2500" i="1" dirty="0" smtClean="0"/>
              <a:t>imperfect</a:t>
            </a:r>
            <a:r>
              <a:rPr lang="en-US" sz="2500" dirty="0" smtClean="0"/>
              <a:t>. Discourse flow is rarely interrupted, thus promoting fluency rather than 100% accuracy.  (More natural, less robotic.)</a:t>
            </a:r>
          </a:p>
          <a:p>
            <a:pPr lvl="1"/>
            <a:r>
              <a:rPr lang="en-US" sz="2500" dirty="0" smtClean="0"/>
              <a:t>Because feedback from RT occurs in </a:t>
            </a:r>
            <a:r>
              <a:rPr lang="en-US" sz="2500" i="1" dirty="0" smtClean="0"/>
              <a:t>private</a:t>
            </a:r>
            <a:r>
              <a:rPr lang="en-US" sz="2500" dirty="0" smtClean="0"/>
              <a:t>, with no public failures or distractions, noticing is more effective.</a:t>
            </a:r>
            <a:endParaRPr lang="en-US" sz="2500" dirty="0"/>
          </a:p>
        </p:txBody>
      </p:sp>
      <p:sp>
        <p:nvSpPr>
          <p:cNvPr id="5" name="Footer Placeholder 4"/>
          <p:cNvSpPr>
            <a:spLocks noGrp="1"/>
          </p:cNvSpPr>
          <p:nvPr>
            <p:ph type="ftr" sz="quarter" idx="11"/>
          </p:nvPr>
        </p:nvSpPr>
        <p:spPr/>
        <p:txBody>
          <a:bodyPr/>
          <a:lstStyle/>
          <a:p>
            <a:r>
              <a:rPr lang="en-US" smtClean="0"/>
              <a:t>16th European Conference on Reading, Braga</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2000"/>
                                        <p:tgtEl>
                                          <p:spTgt spid="4">
                                            <p:txEl>
                                              <p:pRg st="3" end="3"/>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0"/>
            <a:ext cx="7486650" cy="1143000"/>
          </a:xfrm>
        </p:spPr>
        <p:txBody>
          <a:bodyPr>
            <a:normAutofit fontScale="90000"/>
          </a:bodyPr>
          <a:lstStyle/>
          <a:p>
            <a:pPr algn="r"/>
            <a:r>
              <a:rPr lang="en-US" dirty="0" smtClean="0"/>
              <a:t>	</a:t>
            </a:r>
            <a:br>
              <a:rPr lang="en-US" dirty="0" smtClean="0"/>
            </a:br>
            <a:r>
              <a:rPr lang="en-US" dirty="0" smtClean="0"/>
              <a:t>UBC’s trials with L2 Learners:</a:t>
            </a:r>
            <a:br>
              <a:rPr lang="en-US" dirty="0" smtClean="0"/>
            </a:br>
            <a:r>
              <a:rPr lang="en-US" dirty="0" smtClean="0"/>
              <a:t>Previous Findings (1)</a:t>
            </a:r>
          </a:p>
        </p:txBody>
      </p:sp>
      <p:sp>
        <p:nvSpPr>
          <p:cNvPr id="5" name="Slide Number Placeholder 5"/>
          <p:cNvSpPr>
            <a:spLocks noGrp="1"/>
          </p:cNvSpPr>
          <p:nvPr>
            <p:ph type="sldNum" sz="quarter" idx="12"/>
          </p:nvPr>
        </p:nvSpPr>
        <p:spPr/>
        <p:txBody>
          <a:bodyPr/>
          <a:lstStyle/>
          <a:p>
            <a:pPr>
              <a:defRPr/>
            </a:pPr>
            <a:fld id="{364BD31B-3899-4856-BA73-9C6430620FF3}" type="slidenum">
              <a:rPr lang="en-US"/>
              <a:pPr>
                <a:defRPr/>
              </a:pPr>
              <a:t>9</a:t>
            </a:fld>
            <a:endParaRPr lang="en-US" dirty="0">
              <a:latin typeface="Times" charset="0"/>
            </a:endParaRPr>
          </a:p>
        </p:txBody>
      </p:sp>
      <p:sp>
        <p:nvSpPr>
          <p:cNvPr id="24579" name="Rectangle 3"/>
          <p:cNvSpPr>
            <a:spLocks noGrp="1" noChangeArrowheads="1"/>
          </p:cNvSpPr>
          <p:nvPr>
            <p:ph sz="quarter" idx="1"/>
          </p:nvPr>
        </p:nvSpPr>
        <p:spPr>
          <a:xfrm>
            <a:off x="900113" y="1731963"/>
            <a:ext cx="7775575" cy="4897437"/>
          </a:xfrm>
        </p:spPr>
        <p:txBody>
          <a:bodyPr/>
          <a:lstStyle/>
          <a:p>
            <a:pPr>
              <a:lnSpc>
                <a:spcPct val="110000"/>
              </a:lnSpc>
            </a:pPr>
            <a:r>
              <a:rPr lang="en-US" sz="2800" u="sng" dirty="0" smtClean="0"/>
              <a:t>Effectiveness of the RT when compared to human tutoring</a:t>
            </a:r>
            <a:r>
              <a:rPr lang="en-US" sz="2800" dirty="0" smtClean="0"/>
              <a:t>:  </a:t>
            </a:r>
          </a:p>
          <a:p>
            <a:pPr lvl="1">
              <a:lnSpc>
                <a:spcPct val="110000"/>
              </a:lnSpc>
              <a:buFont typeface="Times"/>
              <a:buNone/>
            </a:pPr>
            <a:r>
              <a:rPr lang="en-US" sz="2800" dirty="0" smtClean="0"/>
              <a:t>	Native English speaking children using the RT for 20 minutes/day made reading gains equal to those in a comparison group who received 30 minutes/day of tutoring in oral reading by trained volunteers.  </a:t>
            </a:r>
          </a:p>
          <a:p>
            <a:pPr lvl="1">
              <a:lnSpc>
                <a:spcPct val="50000"/>
              </a:lnSpc>
              <a:buFont typeface="Times"/>
              <a:buNone/>
            </a:pPr>
            <a:r>
              <a:rPr lang="en-US" dirty="0" smtClean="0"/>
              <a:t>						</a:t>
            </a:r>
            <a:r>
              <a:rPr lang="en-US" sz="2000" dirty="0" smtClean="0"/>
              <a:t>(Reeder et al 2005)</a:t>
            </a:r>
          </a:p>
        </p:txBody>
      </p:sp>
      <p:pic>
        <p:nvPicPr>
          <p:cNvPr id="6" name="Picture 4" descr="1zjsg_ff%5b1%5d"/>
          <p:cNvPicPr>
            <a:picLocks noChangeAspect="1" noChangeArrowheads="1"/>
          </p:cNvPicPr>
          <p:nvPr/>
        </p:nvPicPr>
        <p:blipFill>
          <a:blip r:embed="rId3" cstate="print"/>
          <a:srcRect/>
          <a:stretch>
            <a:fillRect/>
          </a:stretch>
        </p:blipFill>
        <p:spPr bwMode="auto">
          <a:xfrm>
            <a:off x="381000" y="228600"/>
            <a:ext cx="1295400" cy="1296988"/>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16th European Conference on Reading, Braga</a:t>
            </a:r>
            <a:endParaRPr lang="en-US" dirty="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3934</TotalTime>
  <Words>8763</Words>
  <Application>Microsoft Office PowerPoint</Application>
  <PresentationFormat>On-screen Show (4:3)</PresentationFormat>
  <Paragraphs>818</Paragraphs>
  <Slides>67</Slides>
  <Notes>64</Notes>
  <HiddenSlides>5</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67</vt:i4>
      </vt:variant>
    </vt:vector>
  </HeadingPairs>
  <TitlesOfParts>
    <vt:vector size="71" baseType="lpstr">
      <vt:lpstr>Origin</vt:lpstr>
      <vt:lpstr>Custom Design</vt:lpstr>
      <vt:lpstr>Chart</vt:lpstr>
      <vt:lpstr>Clip</vt:lpstr>
      <vt:lpstr>Symposium: A Computer Based Reading Tutor for Young English Language Learners: Recent Research on Proficiency Gains and Affective Response. </vt:lpstr>
      <vt:lpstr>Outline of the symposium</vt:lpstr>
      <vt:lpstr>I Introduction to The Reading Tutor and the Vancouver project  </vt:lpstr>
      <vt:lpstr>What is  The Reading Tutor?</vt:lpstr>
      <vt:lpstr>Developed by Project LISTEN, Carnegie Mellon University, The Reading Tutor is:</vt:lpstr>
      <vt:lpstr>The Reading Tutor…</vt:lpstr>
      <vt:lpstr>The Reading Tutor…</vt:lpstr>
      <vt:lpstr>Does the feedback provided by the RT promote language development?</vt:lpstr>
      <vt:lpstr>  UBC’s trials with L2 Learners: Previous Findings (1)</vt:lpstr>
      <vt:lpstr>   Previous Findings (2)</vt:lpstr>
      <vt:lpstr> Previous Findings (3)</vt:lpstr>
      <vt:lpstr> Previous Findings (4)</vt:lpstr>
      <vt:lpstr>Next step:  An effectiveness study, its goals</vt:lpstr>
      <vt:lpstr>II Effectiveness study, goal one: reading proficiency gains with The Reading Tutor</vt:lpstr>
      <vt:lpstr>Participants</vt:lpstr>
      <vt:lpstr>Home languages were fairly representative  of this city’s school population</vt:lpstr>
      <vt:lpstr>School Setting</vt:lpstr>
      <vt:lpstr>Research design</vt:lpstr>
      <vt:lpstr>Method: Crossover design</vt:lpstr>
      <vt:lpstr>Group composition: strong equivalence</vt:lpstr>
      <vt:lpstr>Reading Measures</vt:lpstr>
      <vt:lpstr>PROCEDURE: Reading Gains</vt:lpstr>
      <vt:lpstr>Internally measured fluency gains,  start to finish of each RT treatment (4 mo)</vt:lpstr>
      <vt:lpstr>Grade level gains within RT materials,  start, finish of each RT treatment (4 mo) </vt:lpstr>
      <vt:lpstr>Working Hypothesis for comparisons of reading gains across treatment conditions</vt:lpstr>
      <vt:lpstr>Standardized fluency gains across the two conditions (Oct - Feb - June)</vt:lpstr>
      <vt:lpstr>Discussion: Gains in reading proficiency</vt:lpstr>
      <vt:lpstr> III Effectiveness study, part two: Reading attitudes, concept  as readers, and students’ experience with The Reading Tutor</vt:lpstr>
      <vt:lpstr>Reading Attitudes, Self Concept and Students’ Experience</vt:lpstr>
      <vt:lpstr>“Do you like to read in school?”  (Grade 2 girl) G2</vt:lpstr>
      <vt:lpstr>“Do you like to read in school?”  (Gr. 2 boy) </vt:lpstr>
      <vt:lpstr>Student-level attitude change T1-T2-T3, for item 1: Do you like to read at school?</vt:lpstr>
      <vt:lpstr>“Do you like to read at home?”  (Gr. 2 boy)</vt:lpstr>
      <vt:lpstr>Student-level attitude change T1-T2-T3 for item 2: Do you like to read at home?</vt:lpstr>
      <vt:lpstr>“When you make a mistake in reading, what do you do about it?”  (Grade 2 boy) </vt:lpstr>
      <vt:lpstr>When you make a mistake in reading, what do you do about it?”  (Grade 2 boy)</vt:lpstr>
      <vt:lpstr>When you make a mistake in reading, what do you do about it?”  (Grade 4 girl)</vt:lpstr>
      <vt:lpstr>“How do you feel when you see a word you can’t figure out?”</vt:lpstr>
      <vt:lpstr>“How do you feel when someone asks you to read aloud in front of a group?”</vt:lpstr>
      <vt:lpstr>When you make a mistake in reading, what do you do about it?”  (Grade 2 boy)</vt:lpstr>
      <vt:lpstr>The Reading Tutor Experience Interview</vt:lpstr>
      <vt:lpstr>  RT1. After using the RT, do you think you are getting better at reading?  </vt:lpstr>
      <vt:lpstr>RT1. After using the RT, do you think you are getting better at reading?</vt:lpstr>
      <vt:lpstr>RT6. Thinking about your reading, what did the RT help you with the most?  </vt:lpstr>
      <vt:lpstr>Cont’d</vt:lpstr>
      <vt:lpstr>RT6. Thinking about your reading, what did the RT help you with the most? </vt:lpstr>
      <vt:lpstr>Discussion: Interview data on reading attitudes, perceptions, and strategies</vt:lpstr>
      <vt:lpstr>Discussion: Post RT Interview</vt:lpstr>
      <vt:lpstr>IV Research in progress</vt:lpstr>
      <vt:lpstr>ESL Children in an Intelligent CALL Program: A study of learner choice in an electronic Reading Tutor</vt:lpstr>
      <vt:lpstr>Research Questions</vt:lpstr>
      <vt:lpstr>Research Method</vt:lpstr>
      <vt:lpstr>Preliminary Findings</vt:lpstr>
      <vt:lpstr>Reading Skills , Young Adults and The Reading Tutor</vt:lpstr>
      <vt:lpstr>Slide 55</vt:lpstr>
      <vt:lpstr>Slide 56</vt:lpstr>
      <vt:lpstr>Slide 57</vt:lpstr>
      <vt:lpstr>Slide 58</vt:lpstr>
      <vt:lpstr>Reading Performance</vt:lpstr>
      <vt:lpstr>Reading Performance</vt:lpstr>
      <vt:lpstr>Overall Performance (N=6)</vt:lpstr>
      <vt:lpstr>Slide 62</vt:lpstr>
      <vt:lpstr>Slide 63</vt:lpstr>
      <vt:lpstr>Slide 64</vt:lpstr>
      <vt:lpstr>V Discussant’s Remarks</vt:lpstr>
      <vt:lpstr>Your questions?</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Symposium:_x000b_A Computer Based Reading Tutor for Young English Language Learners: Recent Research on Proficiency Gains and Affective Response.</dc:title>
  <dc:subject>RT report to July 2009</dc:subject>
  <dc:creator>Ken Reeder et al</dc:creator>
  <cp:lastModifiedBy>Jane Wakefield</cp:lastModifiedBy>
  <cp:revision>330</cp:revision>
  <dcterms:created xsi:type="dcterms:W3CDTF">2009-04-21T23:45:17Z</dcterms:created>
  <dcterms:modified xsi:type="dcterms:W3CDTF">2009-07-20T09:22:12Z</dcterms:modified>
</cp:coreProperties>
</file>