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harts/chart9.xml" ContentType="application/vnd.openxmlformats-officedocument.drawingml.chart+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21.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charts/chart8.xml" ContentType="application/vnd.openxmlformats-officedocument.drawingml.chart+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69" r:id="rId2"/>
    <p:sldId id="275" r:id="rId3"/>
    <p:sldId id="271" r:id="rId4"/>
    <p:sldId id="272" r:id="rId5"/>
    <p:sldId id="273" r:id="rId6"/>
    <p:sldId id="261" r:id="rId7"/>
    <p:sldId id="276" r:id="rId8"/>
    <p:sldId id="277" r:id="rId9"/>
    <p:sldId id="262" r:id="rId10"/>
    <p:sldId id="263" r:id="rId11"/>
    <p:sldId id="279" r:id="rId12"/>
    <p:sldId id="288" r:id="rId13"/>
    <p:sldId id="264" r:id="rId14"/>
    <p:sldId id="265" r:id="rId15"/>
    <p:sldId id="291" r:id="rId16"/>
    <p:sldId id="289" r:id="rId17"/>
    <p:sldId id="292" r:id="rId18"/>
    <p:sldId id="280" r:id="rId19"/>
    <p:sldId id="282" r:id="rId20"/>
    <p:sldId id="287" r:id="rId21"/>
    <p:sldId id="286" r:id="rId22"/>
    <p:sldId id="285" r:id="rId23"/>
    <p:sldId id="283" r:id="rId24"/>
    <p:sldId id="274" r:id="rId25"/>
    <p:sldId id="29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ck Mostow" initials="JM"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77704" autoAdjust="0"/>
  </p:normalViewPr>
  <p:slideViewPr>
    <p:cSldViewPr snapToGrid="0">
      <p:cViewPr varScale="1">
        <p:scale>
          <a:sx n="83" d="100"/>
          <a:sy n="83" d="100"/>
        </p:scale>
        <p:origin x="-1620" y="-84"/>
      </p:cViewPr>
      <p:guideLst>
        <p:guide orient="horz" pos="2160"/>
        <p:guide pos="2880"/>
      </p:guideLst>
    </p:cSldViewPr>
  </p:slideViewPr>
  <p:outlineViewPr>
    <p:cViewPr>
      <p:scale>
        <a:sx n="33" d="100"/>
        <a:sy n="33" d="100"/>
      </p:scale>
      <p:origin x="42" y="820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listen_sf\Documentation\Papers\2009%20SLaTE\Minh%20detecting%20improvement\Graphs%20for%20Presentation.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listen_sf\Documentation\Papers\2009%20SLaTE\Minh%20detecting%20improvement\Graphs%20for%20Presentation.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listen\Documentation\Papers\2009%20SLaTE\Minh%20detecting%20improvement\Graphs%20for%20Presentation.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listen\Documentation\Papers\2009%20SLaTE\Minh%20detecting%20improvement\Graphs%20for%20Presentation.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listen_sf\Documentation\Papers\2009%20SLaTE\Minh%20detecting%20improvement\Graphs%20for%20Presentation.xlsx" TargetMode="Externa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2871287128712874"/>
          <c:y val="5.4545454545454515E-2"/>
          <c:w val="0.83993399339933994"/>
          <c:h val="0.76363636363636367"/>
        </c:manualLayout>
      </c:layout>
      <c:scatterChart>
        <c:scatterStyle val="lineMarker"/>
        <c:ser>
          <c:idx val="0"/>
          <c:order val="0"/>
          <c:tx>
            <c:strRef>
              <c:f>Graphs!$H$45</c:f>
              <c:strCache>
                <c:ptCount val="1"/>
                <c:pt idx="0">
                  <c:v>mean time</c:v>
                </c:pt>
              </c:strCache>
            </c:strRef>
          </c:tx>
          <c:spPr>
            <a:ln w="7561">
              <a:solidFill>
                <a:srgbClr val="000080"/>
              </a:solidFill>
              <a:prstDash val="solid"/>
            </a:ln>
          </c:spPr>
          <c:marker>
            <c:symbol val="diamond"/>
            <c:size val="2"/>
            <c:spPr>
              <a:solidFill>
                <a:srgbClr val="000080"/>
              </a:solidFill>
              <a:ln>
                <a:solidFill>
                  <a:srgbClr val="000080"/>
                </a:solidFill>
                <a:prstDash val="solid"/>
              </a:ln>
            </c:spPr>
          </c:marker>
          <c:trendline>
            <c:spPr>
              <a:ln w="1890">
                <a:solidFill>
                  <a:srgbClr val="000000"/>
                </a:solidFill>
                <a:prstDash val="sysDash"/>
              </a:ln>
            </c:spPr>
            <c:trendlineType val="linear"/>
            <c:dispRSqr val="1"/>
            <c:dispEq val="1"/>
            <c:trendlineLbl>
              <c:layout>
                <c:manualLayout>
                  <c:x val="-0.12826168871594459"/>
                  <c:y val="-3.7904310649250088E-2"/>
                </c:manualLayout>
              </c:layout>
              <c:tx>
                <c:rich>
                  <a:bodyPr/>
                  <a:lstStyle/>
                  <a:p>
                    <a:pPr>
                      <a:defRPr sz="2000" b="1" i="0" u="none" strike="noStrike" baseline="0">
                        <a:solidFill>
                          <a:srgbClr val="000000"/>
                        </a:solidFill>
                        <a:latin typeface="Arial"/>
                        <a:ea typeface="Arial"/>
                        <a:cs typeface="Arial"/>
                      </a:defRPr>
                    </a:pPr>
                    <a:r>
                      <a:rPr lang="en-US" b="0" dirty="0"/>
                      <a:t>R</a:t>
                    </a:r>
                    <a:r>
                      <a:rPr lang="en-US" b="0" baseline="30000" dirty="0"/>
                      <a:t>2 </a:t>
                    </a:r>
                    <a:r>
                      <a:rPr lang="en-US" b="0" dirty="0"/>
                      <a:t>= 0.9831</a:t>
                    </a:r>
                  </a:p>
                </c:rich>
              </c:tx>
              <c:numFmt formatCode="General" sourceLinked="0"/>
              <c:spPr>
                <a:noFill/>
                <a:ln w="15122">
                  <a:noFill/>
                </a:ln>
              </c:spPr>
            </c:trendlineLbl>
          </c:trendline>
          <c:xVal>
            <c:numRef>
              <c:f>Graphs!$G$46:$G$54</c:f>
              <c:numCache>
                <c:formatCode>General</c:formatCode>
                <c:ptCount val="9"/>
                <c:pt idx="0">
                  <c:v>2</c:v>
                </c:pt>
                <c:pt idx="1">
                  <c:v>3</c:v>
                </c:pt>
                <c:pt idx="2">
                  <c:v>4</c:v>
                </c:pt>
                <c:pt idx="3">
                  <c:v>5</c:v>
                </c:pt>
                <c:pt idx="4">
                  <c:v>6</c:v>
                </c:pt>
                <c:pt idx="5">
                  <c:v>7</c:v>
                </c:pt>
                <c:pt idx="6">
                  <c:v>8</c:v>
                </c:pt>
                <c:pt idx="7">
                  <c:v>9</c:v>
                </c:pt>
                <c:pt idx="8">
                  <c:v>10</c:v>
                </c:pt>
              </c:numCache>
            </c:numRef>
          </c:xVal>
          <c:yVal>
            <c:numRef>
              <c:f>Graphs!$H$46:$H$54</c:f>
              <c:numCache>
                <c:formatCode>0</c:formatCode>
                <c:ptCount val="9"/>
                <c:pt idx="0">
                  <c:v>448.70649756566729</c:v>
                </c:pt>
                <c:pt idx="1">
                  <c:v>539.42976325190284</c:v>
                </c:pt>
                <c:pt idx="2">
                  <c:v>586.8798588520616</c:v>
                </c:pt>
                <c:pt idx="3">
                  <c:v>636.87743190661695</c:v>
                </c:pt>
                <c:pt idx="4">
                  <c:v>702.01939377500594</c:v>
                </c:pt>
                <c:pt idx="5">
                  <c:v>730.11930585683331</c:v>
                </c:pt>
                <c:pt idx="6">
                  <c:v>805.77184789860053</c:v>
                </c:pt>
                <c:pt idx="7">
                  <c:v>860.93945218645149</c:v>
                </c:pt>
                <c:pt idx="8">
                  <c:v>982.1403855659895</c:v>
                </c:pt>
              </c:numCache>
            </c:numRef>
          </c:yVal>
        </c:ser>
        <c:axId val="80412672"/>
        <c:axId val="80414592"/>
      </c:scatterChart>
      <c:valAx>
        <c:axId val="80412672"/>
        <c:scaling>
          <c:orientation val="minMax"/>
          <c:max val="11"/>
          <c:min val="1"/>
        </c:scaling>
        <c:axPos val="b"/>
        <c:title>
          <c:tx>
            <c:rich>
              <a:bodyPr/>
              <a:lstStyle/>
              <a:p>
                <a:pPr>
                  <a:defRPr sz="685" b="1" i="0" u="none" strike="noStrike" baseline="0">
                    <a:solidFill>
                      <a:srgbClr val="000000"/>
                    </a:solidFill>
                    <a:latin typeface="Arial"/>
                    <a:ea typeface="Arial"/>
                    <a:cs typeface="Arial"/>
                  </a:defRPr>
                </a:pPr>
                <a:r>
                  <a:rPr lang="en-US" sz="2000" b="0" dirty="0"/>
                  <a:t>word length (letters)</a:t>
                </a:r>
              </a:p>
            </c:rich>
          </c:tx>
          <c:layout>
            <c:manualLayout>
              <c:xMode val="edge"/>
              <c:yMode val="edge"/>
              <c:x val="0.42574257425742618"/>
              <c:y val="0.89870129870129889"/>
            </c:manualLayout>
          </c:layout>
          <c:spPr>
            <a:noFill/>
            <a:ln w="15122">
              <a:noFill/>
            </a:ln>
          </c:spPr>
        </c:title>
        <c:numFmt formatCode="General" sourceLinked="1"/>
        <c:tickLblPos val="nextTo"/>
        <c:spPr>
          <a:ln w="1890">
            <a:solidFill>
              <a:srgbClr val="000000"/>
            </a:solidFill>
            <a:prstDash val="solid"/>
          </a:ln>
        </c:spPr>
        <c:txPr>
          <a:bodyPr rot="0" vert="horz"/>
          <a:lstStyle/>
          <a:p>
            <a:pPr>
              <a:defRPr sz="566" b="0" i="0" u="none" strike="noStrike" baseline="0">
                <a:solidFill>
                  <a:srgbClr val="000000"/>
                </a:solidFill>
                <a:latin typeface="Arial"/>
                <a:ea typeface="Arial"/>
                <a:cs typeface="Arial"/>
              </a:defRPr>
            </a:pPr>
            <a:endParaRPr lang="en-US"/>
          </a:p>
        </c:txPr>
        <c:crossAx val="80414592"/>
        <c:crosses val="autoZero"/>
        <c:crossBetween val="midCat"/>
      </c:valAx>
      <c:valAx>
        <c:axId val="80414592"/>
        <c:scaling>
          <c:orientation val="minMax"/>
          <c:max val="1000"/>
          <c:min val="400"/>
        </c:scaling>
        <c:delete val="1"/>
        <c:axPos val="l"/>
        <c:majorGridlines>
          <c:spPr>
            <a:ln w="1890" cmpd="sng">
              <a:solidFill>
                <a:srgbClr val="000000"/>
              </a:solidFill>
              <a:prstDash val="sysDot"/>
            </a:ln>
          </c:spPr>
        </c:majorGridlines>
        <c:numFmt formatCode="0" sourceLinked="1"/>
        <c:tickLblPos val="nextTo"/>
        <c:crossAx val="80412672"/>
        <c:crosses val="autoZero"/>
        <c:crossBetween val="midCat"/>
      </c:valAx>
      <c:spPr>
        <a:noFill/>
        <a:ln w="7561">
          <a:solidFill>
            <a:srgbClr val="808080"/>
          </a:solidFill>
          <a:prstDash val="solid"/>
        </a:ln>
      </c:spPr>
    </c:plotArea>
    <c:plotVisOnly val="1"/>
    <c:dispBlanksAs val="gap"/>
  </c:chart>
  <c:spPr>
    <a:noFill/>
    <a:ln>
      <a:noFill/>
    </a:ln>
  </c:spPr>
  <c:txPr>
    <a:bodyPr/>
    <a:lstStyle/>
    <a:p>
      <a:pPr>
        <a:defRPr sz="566" b="0" i="0" u="none" strike="noStrike" baseline="0">
          <a:solidFill>
            <a:srgbClr val="000000"/>
          </a:solidFill>
          <a:latin typeface="Arial"/>
          <a:ea typeface="Arial"/>
          <a:cs typeface="Arial"/>
        </a:defRPr>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6.2906012536364422E-2"/>
          <c:y val="3.9747064137308039E-2"/>
          <c:w val="0.83423581504754685"/>
          <c:h val="0.83272470323259451"/>
        </c:manualLayout>
      </c:layout>
      <c:scatterChart>
        <c:scatterStyle val="lineMarker"/>
        <c:ser>
          <c:idx val="1"/>
          <c:order val="0"/>
          <c:tx>
            <c:v>Later day</c:v>
          </c:tx>
          <c:spPr>
            <a:ln w="28575">
              <a:noFill/>
            </a:ln>
          </c:spPr>
          <c:marker>
            <c:symbol val="triangle"/>
            <c:size val="8"/>
          </c:marker>
          <c:xVal>
            <c:numRef>
              <c:f>'Graph 1'!$D$2:$D$17</c:f>
              <c:numCache>
                <c:formatCode>General</c:formatCode>
                <c:ptCount val="16"/>
                <c:pt idx="0">
                  <c:v>0.13</c:v>
                </c:pt>
                <c:pt idx="1">
                  <c:v>0.13800000000000001</c:v>
                </c:pt>
                <c:pt idx="2">
                  <c:v>0.11700000000000026</c:v>
                </c:pt>
                <c:pt idx="3">
                  <c:v>9.5000000000000265E-2</c:v>
                </c:pt>
                <c:pt idx="4">
                  <c:v>8.4000000000000227E-2</c:v>
                </c:pt>
                <c:pt idx="5">
                  <c:v>8.3000000000000268E-2</c:v>
                </c:pt>
                <c:pt idx="6">
                  <c:v>8.6000000000000063E-2</c:v>
                </c:pt>
                <c:pt idx="7">
                  <c:v>6.1000000000000033E-2</c:v>
                </c:pt>
                <c:pt idx="8">
                  <c:v>4.6000000000000013E-2</c:v>
                </c:pt>
                <c:pt idx="9">
                  <c:v>3.6000000000000129E-2</c:v>
                </c:pt>
                <c:pt idx="10">
                  <c:v>2.7000000000000132E-2</c:v>
                </c:pt>
                <c:pt idx="11">
                  <c:v>2.4000000000000042E-2</c:v>
                </c:pt>
                <c:pt idx="12">
                  <c:v>1.2000000000000021E-2</c:v>
                </c:pt>
                <c:pt idx="13">
                  <c:v>2.1000000000000085E-2</c:v>
                </c:pt>
                <c:pt idx="14">
                  <c:v>-1.0999999999999999E-2</c:v>
                </c:pt>
                <c:pt idx="15">
                  <c:v>-1.4999999999999998E-2</c:v>
                </c:pt>
              </c:numCache>
            </c:numRef>
          </c:xVal>
          <c:yVal>
            <c:numRef>
              <c:f>'Graph 1'!$A$2:$A$17</c:f>
              <c:numCache>
                <c:formatCode>General</c:formatCode>
                <c:ptCount val="16"/>
                <c:pt idx="0">
                  <c:v>16</c:v>
                </c:pt>
                <c:pt idx="1">
                  <c:v>15</c:v>
                </c:pt>
                <c:pt idx="2">
                  <c:v>14</c:v>
                </c:pt>
                <c:pt idx="3">
                  <c:v>13</c:v>
                </c:pt>
                <c:pt idx="4">
                  <c:v>12</c:v>
                </c:pt>
                <c:pt idx="5">
                  <c:v>11</c:v>
                </c:pt>
                <c:pt idx="6">
                  <c:v>10</c:v>
                </c:pt>
                <c:pt idx="7">
                  <c:v>9</c:v>
                </c:pt>
                <c:pt idx="8">
                  <c:v>8</c:v>
                </c:pt>
                <c:pt idx="9">
                  <c:v>7</c:v>
                </c:pt>
                <c:pt idx="10">
                  <c:v>6</c:v>
                </c:pt>
                <c:pt idx="11">
                  <c:v>5</c:v>
                </c:pt>
                <c:pt idx="12">
                  <c:v>4</c:v>
                </c:pt>
                <c:pt idx="13">
                  <c:v>3</c:v>
                </c:pt>
                <c:pt idx="14">
                  <c:v>2</c:v>
                </c:pt>
                <c:pt idx="15">
                  <c:v>1</c:v>
                </c:pt>
              </c:numCache>
            </c:numRef>
          </c:yVal>
        </c:ser>
        <c:axId val="64496000"/>
        <c:axId val="64497920"/>
      </c:scatterChart>
      <c:valAx>
        <c:axId val="64496000"/>
        <c:scaling>
          <c:orientation val="minMax"/>
          <c:min val="-5.0000000000000093E-2"/>
        </c:scaling>
        <c:axPos val="b"/>
        <c:title>
          <c:tx>
            <c:rich>
              <a:bodyPr/>
              <a:lstStyle/>
              <a:p>
                <a:pPr>
                  <a:defRPr/>
                </a:pPr>
                <a:r>
                  <a:rPr lang="en-US" dirty="0" smtClean="0"/>
                  <a:t>Median</a:t>
                </a:r>
                <a:r>
                  <a:rPr lang="en-US" baseline="0" dirty="0" smtClean="0"/>
                  <a:t> e</a:t>
                </a:r>
                <a:r>
                  <a:rPr lang="en-US" dirty="0" smtClean="0"/>
                  <a:t>ffect size</a:t>
                </a:r>
                <a:endParaRPr lang="en-US" dirty="0"/>
              </a:p>
            </c:rich>
          </c:tx>
          <c:layout>
            <c:manualLayout>
              <c:xMode val="edge"/>
              <c:yMode val="edge"/>
              <c:x val="0.44100248637225525"/>
              <c:y val="0.8661823437610835"/>
            </c:manualLayout>
          </c:layout>
        </c:title>
        <c:numFmt formatCode="General" sourceLinked="1"/>
        <c:tickLblPos val="nextTo"/>
        <c:txPr>
          <a:bodyPr/>
          <a:lstStyle/>
          <a:p>
            <a:pPr>
              <a:defRPr sz="1900" baseline="0"/>
            </a:pPr>
            <a:endParaRPr lang="en-US"/>
          </a:p>
        </c:txPr>
        <c:crossAx val="64497920"/>
        <c:crossesAt val="-5.0000000000000114E-2"/>
        <c:crossBetween val="midCat"/>
      </c:valAx>
      <c:valAx>
        <c:axId val="64497920"/>
        <c:scaling>
          <c:orientation val="minMax"/>
          <c:max val="16"/>
        </c:scaling>
        <c:axPos val="l"/>
        <c:majorGridlines>
          <c:spPr>
            <a:ln>
              <a:prstDash val="sysDot"/>
            </a:ln>
          </c:spPr>
        </c:majorGridlines>
        <c:numFmt formatCode="General" sourceLinked="1"/>
        <c:tickLblPos val="none"/>
        <c:spPr>
          <a:ln w="19050"/>
        </c:spPr>
        <c:crossAx val="64496000"/>
        <c:crosses val="autoZero"/>
        <c:crossBetween val="midCat"/>
        <c:majorUnit val="1"/>
      </c:valAx>
    </c:plotArea>
    <c:legend>
      <c:legendPos val="r"/>
      <c:layout>
        <c:manualLayout>
          <c:xMode val="edge"/>
          <c:yMode val="edge"/>
          <c:x val="0.75878263872247365"/>
          <c:y val="0.44667677520039895"/>
          <c:w val="0.24121736127752719"/>
          <c:h val="0.13517503724196639"/>
        </c:manualLayout>
      </c:layout>
    </c:legend>
    <c:plotVisOnly val="1"/>
  </c:chart>
  <c:txPr>
    <a:bodyPr/>
    <a:lstStyle/>
    <a:p>
      <a:pPr>
        <a:defRPr sz="2000" baseline="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6.2906012536364422E-2"/>
          <c:y val="3.9747064137308039E-2"/>
          <c:w val="0.83423581504754685"/>
          <c:h val="0.83272470323259484"/>
        </c:manualLayout>
      </c:layout>
      <c:scatterChart>
        <c:scatterStyle val="lineMarker"/>
        <c:ser>
          <c:idx val="1"/>
          <c:order val="0"/>
          <c:tx>
            <c:v>Later day</c:v>
          </c:tx>
          <c:spPr>
            <a:ln w="28575">
              <a:noFill/>
            </a:ln>
          </c:spPr>
          <c:marker>
            <c:symbol val="triangle"/>
            <c:size val="8"/>
          </c:marker>
          <c:xVal>
            <c:numRef>
              <c:f>'Graph 1'!$D$2:$D$17</c:f>
              <c:numCache>
                <c:formatCode>General</c:formatCode>
                <c:ptCount val="16"/>
                <c:pt idx="0">
                  <c:v>0.13</c:v>
                </c:pt>
                <c:pt idx="1">
                  <c:v>0.13800000000000001</c:v>
                </c:pt>
                <c:pt idx="2">
                  <c:v>0.11700000000000017</c:v>
                </c:pt>
                <c:pt idx="3">
                  <c:v>9.5000000000000223E-2</c:v>
                </c:pt>
                <c:pt idx="4">
                  <c:v>8.4000000000000227E-2</c:v>
                </c:pt>
                <c:pt idx="5">
                  <c:v>8.3000000000000268E-2</c:v>
                </c:pt>
                <c:pt idx="6">
                  <c:v>8.6000000000000063E-2</c:v>
                </c:pt>
                <c:pt idx="7">
                  <c:v>6.1000000000000026E-2</c:v>
                </c:pt>
                <c:pt idx="8">
                  <c:v>4.6000000000000013E-2</c:v>
                </c:pt>
                <c:pt idx="9">
                  <c:v>3.6000000000000129E-2</c:v>
                </c:pt>
                <c:pt idx="10">
                  <c:v>2.7000000000000121E-2</c:v>
                </c:pt>
                <c:pt idx="11">
                  <c:v>2.4000000000000042E-2</c:v>
                </c:pt>
                <c:pt idx="12">
                  <c:v>1.2000000000000021E-2</c:v>
                </c:pt>
                <c:pt idx="13">
                  <c:v>2.1000000000000046E-2</c:v>
                </c:pt>
                <c:pt idx="14">
                  <c:v>-1.0999999999999998E-2</c:v>
                </c:pt>
                <c:pt idx="15">
                  <c:v>-1.4999999999999998E-2</c:v>
                </c:pt>
              </c:numCache>
            </c:numRef>
          </c:xVal>
          <c:yVal>
            <c:numRef>
              <c:f>'Graph 1'!$A$2:$A$17</c:f>
              <c:numCache>
                <c:formatCode>General</c:formatCode>
                <c:ptCount val="16"/>
                <c:pt idx="0">
                  <c:v>16</c:v>
                </c:pt>
                <c:pt idx="1">
                  <c:v>15</c:v>
                </c:pt>
                <c:pt idx="2">
                  <c:v>14</c:v>
                </c:pt>
                <c:pt idx="3">
                  <c:v>13</c:v>
                </c:pt>
                <c:pt idx="4">
                  <c:v>12</c:v>
                </c:pt>
                <c:pt idx="5">
                  <c:v>11</c:v>
                </c:pt>
                <c:pt idx="6">
                  <c:v>10</c:v>
                </c:pt>
                <c:pt idx="7">
                  <c:v>9</c:v>
                </c:pt>
                <c:pt idx="8">
                  <c:v>8</c:v>
                </c:pt>
                <c:pt idx="9">
                  <c:v>7</c:v>
                </c:pt>
                <c:pt idx="10">
                  <c:v>6</c:v>
                </c:pt>
                <c:pt idx="11">
                  <c:v>5</c:v>
                </c:pt>
                <c:pt idx="12">
                  <c:v>4</c:v>
                </c:pt>
                <c:pt idx="13">
                  <c:v>3</c:v>
                </c:pt>
                <c:pt idx="14">
                  <c:v>2</c:v>
                </c:pt>
                <c:pt idx="15">
                  <c:v>1</c:v>
                </c:pt>
              </c:numCache>
            </c:numRef>
          </c:yVal>
        </c:ser>
        <c:axId val="64521728"/>
        <c:axId val="64523648"/>
      </c:scatterChart>
      <c:valAx>
        <c:axId val="64521728"/>
        <c:scaling>
          <c:orientation val="minMax"/>
          <c:min val="-5.0000000000000031E-2"/>
        </c:scaling>
        <c:axPos val="b"/>
        <c:title>
          <c:tx>
            <c:rich>
              <a:bodyPr/>
              <a:lstStyle/>
              <a:p>
                <a:pPr>
                  <a:defRPr/>
                </a:pPr>
                <a:r>
                  <a:rPr lang="en-US" dirty="0" smtClean="0"/>
                  <a:t>Median</a:t>
                </a:r>
                <a:r>
                  <a:rPr lang="en-US" baseline="0" dirty="0" smtClean="0"/>
                  <a:t> e</a:t>
                </a:r>
                <a:r>
                  <a:rPr lang="en-US" dirty="0" smtClean="0"/>
                  <a:t>ffect size</a:t>
                </a:r>
                <a:endParaRPr lang="en-US" dirty="0"/>
              </a:p>
            </c:rich>
          </c:tx>
          <c:layout>
            <c:manualLayout>
              <c:xMode val="edge"/>
              <c:yMode val="edge"/>
              <c:x val="0.44100248637225492"/>
              <c:y val="0.8661823437610835"/>
            </c:manualLayout>
          </c:layout>
        </c:title>
        <c:numFmt formatCode="General" sourceLinked="1"/>
        <c:tickLblPos val="nextTo"/>
        <c:txPr>
          <a:bodyPr/>
          <a:lstStyle/>
          <a:p>
            <a:pPr>
              <a:defRPr sz="1900" baseline="0"/>
            </a:pPr>
            <a:endParaRPr lang="en-US"/>
          </a:p>
        </c:txPr>
        <c:crossAx val="64523648"/>
        <c:crossesAt val="-5.0000000000000093E-2"/>
        <c:crossBetween val="midCat"/>
      </c:valAx>
      <c:valAx>
        <c:axId val="64523648"/>
        <c:scaling>
          <c:orientation val="minMax"/>
          <c:max val="16"/>
        </c:scaling>
        <c:axPos val="l"/>
        <c:majorGridlines>
          <c:spPr>
            <a:ln>
              <a:prstDash val="sysDot"/>
            </a:ln>
          </c:spPr>
        </c:majorGridlines>
        <c:numFmt formatCode="General" sourceLinked="1"/>
        <c:tickLblPos val="none"/>
        <c:spPr>
          <a:ln w="19050"/>
        </c:spPr>
        <c:crossAx val="64521728"/>
        <c:crosses val="autoZero"/>
        <c:crossBetween val="midCat"/>
        <c:majorUnit val="1"/>
      </c:valAx>
    </c:plotArea>
    <c:legend>
      <c:legendPos val="r"/>
      <c:layout>
        <c:manualLayout>
          <c:xMode val="edge"/>
          <c:yMode val="edge"/>
          <c:x val="0.75878263872247365"/>
          <c:y val="0.44667677520039872"/>
          <c:w val="0.24121736127752727"/>
          <c:h val="0.13517503724196639"/>
        </c:manualLayout>
      </c:layout>
    </c:legend>
    <c:plotVisOnly val="1"/>
  </c:chart>
  <c:txPr>
    <a:bodyPr/>
    <a:lstStyle/>
    <a:p>
      <a:pPr>
        <a:defRPr sz="2000" baseline="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6.2906012536364422E-2"/>
          <c:y val="3.9747064137308039E-2"/>
          <c:w val="0.83423581504754685"/>
          <c:h val="0.83272470323259506"/>
        </c:manualLayout>
      </c:layout>
      <c:scatterChart>
        <c:scatterStyle val="lineMarker"/>
        <c:ser>
          <c:idx val="0"/>
          <c:order val="0"/>
          <c:tx>
            <c:v>Same day</c:v>
          </c:tx>
          <c:spPr>
            <a:ln w="28575">
              <a:noFill/>
            </a:ln>
          </c:spPr>
          <c:marker>
            <c:symbol val="diamond"/>
            <c:size val="10"/>
          </c:marker>
          <c:xVal>
            <c:numRef>
              <c:f>'Graph 1'!$C$2:$C$17</c:f>
              <c:numCache>
                <c:formatCode>General</c:formatCode>
                <c:ptCount val="16"/>
                <c:pt idx="0">
                  <c:v>0.21800000000000028</c:v>
                </c:pt>
                <c:pt idx="1">
                  <c:v>0.222</c:v>
                </c:pt>
                <c:pt idx="2">
                  <c:v>0.23200000000000001</c:v>
                </c:pt>
                <c:pt idx="3">
                  <c:v>0.14600000000000021</c:v>
                </c:pt>
                <c:pt idx="4">
                  <c:v>0.18700000000000028</c:v>
                </c:pt>
                <c:pt idx="5">
                  <c:v>0.13300000000000001</c:v>
                </c:pt>
                <c:pt idx="6">
                  <c:v>0.12400000000000012</c:v>
                </c:pt>
                <c:pt idx="7">
                  <c:v>3.4000000000000002E-2</c:v>
                </c:pt>
                <c:pt idx="8">
                  <c:v>4.5000000000000012E-2</c:v>
                </c:pt>
                <c:pt idx="9">
                  <c:v>4.2000000000000023E-2</c:v>
                </c:pt>
                <c:pt idx="10">
                  <c:v>6.1000000000000013E-2</c:v>
                </c:pt>
                <c:pt idx="11">
                  <c:v>1.7999999999999999E-2</c:v>
                </c:pt>
                <c:pt idx="12">
                  <c:v>-1.4999999999999998E-2</c:v>
                </c:pt>
                <c:pt idx="13">
                  <c:v>-3.4000000000000002E-2</c:v>
                </c:pt>
                <c:pt idx="14">
                  <c:v>-1.0000000000000022E-3</c:v>
                </c:pt>
                <c:pt idx="15">
                  <c:v>-9.0000000000000028E-3</c:v>
                </c:pt>
              </c:numCache>
            </c:numRef>
          </c:xVal>
          <c:yVal>
            <c:numRef>
              <c:f>'Graph 1'!$A$2:$A$17</c:f>
              <c:numCache>
                <c:formatCode>General</c:formatCode>
                <c:ptCount val="16"/>
                <c:pt idx="0">
                  <c:v>16</c:v>
                </c:pt>
                <c:pt idx="1">
                  <c:v>15</c:v>
                </c:pt>
                <c:pt idx="2">
                  <c:v>14</c:v>
                </c:pt>
                <c:pt idx="3">
                  <c:v>13</c:v>
                </c:pt>
                <c:pt idx="4">
                  <c:v>12</c:v>
                </c:pt>
                <c:pt idx="5">
                  <c:v>11</c:v>
                </c:pt>
                <c:pt idx="6">
                  <c:v>10</c:v>
                </c:pt>
                <c:pt idx="7">
                  <c:v>9</c:v>
                </c:pt>
                <c:pt idx="8">
                  <c:v>8</c:v>
                </c:pt>
                <c:pt idx="9">
                  <c:v>7</c:v>
                </c:pt>
                <c:pt idx="10">
                  <c:v>6</c:v>
                </c:pt>
                <c:pt idx="11">
                  <c:v>5</c:v>
                </c:pt>
                <c:pt idx="12">
                  <c:v>4</c:v>
                </c:pt>
                <c:pt idx="13">
                  <c:v>3</c:v>
                </c:pt>
                <c:pt idx="14">
                  <c:v>2</c:v>
                </c:pt>
                <c:pt idx="15">
                  <c:v>1</c:v>
                </c:pt>
              </c:numCache>
            </c:numRef>
          </c:yVal>
        </c:ser>
        <c:ser>
          <c:idx val="1"/>
          <c:order val="1"/>
          <c:tx>
            <c:v>Later day</c:v>
          </c:tx>
          <c:spPr>
            <a:ln w="28575">
              <a:noFill/>
            </a:ln>
          </c:spPr>
          <c:marker>
            <c:symbol val="triangle"/>
            <c:size val="8"/>
          </c:marker>
          <c:xVal>
            <c:numRef>
              <c:f>'Graph 1'!$D$2:$D$17</c:f>
              <c:numCache>
                <c:formatCode>General</c:formatCode>
                <c:ptCount val="16"/>
                <c:pt idx="0">
                  <c:v>0.13</c:v>
                </c:pt>
                <c:pt idx="1">
                  <c:v>0.13800000000000001</c:v>
                </c:pt>
                <c:pt idx="2">
                  <c:v>0.11700000000000002</c:v>
                </c:pt>
                <c:pt idx="3">
                  <c:v>9.5000000000000043E-2</c:v>
                </c:pt>
                <c:pt idx="4">
                  <c:v>8.4000000000000047E-2</c:v>
                </c:pt>
                <c:pt idx="5">
                  <c:v>8.3000000000000046E-2</c:v>
                </c:pt>
                <c:pt idx="6">
                  <c:v>8.6000000000000021E-2</c:v>
                </c:pt>
                <c:pt idx="7">
                  <c:v>6.1000000000000013E-2</c:v>
                </c:pt>
                <c:pt idx="8">
                  <c:v>4.5999999999999999E-2</c:v>
                </c:pt>
                <c:pt idx="9">
                  <c:v>3.5999999999999997E-2</c:v>
                </c:pt>
                <c:pt idx="10">
                  <c:v>2.7000000000000045E-2</c:v>
                </c:pt>
                <c:pt idx="11">
                  <c:v>2.4E-2</c:v>
                </c:pt>
                <c:pt idx="12">
                  <c:v>1.2E-2</c:v>
                </c:pt>
                <c:pt idx="13">
                  <c:v>2.1000000000000012E-2</c:v>
                </c:pt>
                <c:pt idx="14">
                  <c:v>-1.0999999999999998E-2</c:v>
                </c:pt>
                <c:pt idx="15">
                  <c:v>-1.4999999999999998E-2</c:v>
                </c:pt>
              </c:numCache>
            </c:numRef>
          </c:xVal>
          <c:yVal>
            <c:numRef>
              <c:f>'Graph 1'!$A$2:$A$17</c:f>
              <c:numCache>
                <c:formatCode>General</c:formatCode>
                <c:ptCount val="16"/>
                <c:pt idx="0">
                  <c:v>16</c:v>
                </c:pt>
                <c:pt idx="1">
                  <c:v>15</c:v>
                </c:pt>
                <c:pt idx="2">
                  <c:v>14</c:v>
                </c:pt>
                <c:pt idx="3">
                  <c:v>13</c:v>
                </c:pt>
                <c:pt idx="4">
                  <c:v>12</c:v>
                </c:pt>
                <c:pt idx="5">
                  <c:v>11</c:v>
                </c:pt>
                <c:pt idx="6">
                  <c:v>10</c:v>
                </c:pt>
                <c:pt idx="7">
                  <c:v>9</c:v>
                </c:pt>
                <c:pt idx="8">
                  <c:v>8</c:v>
                </c:pt>
                <c:pt idx="9">
                  <c:v>7</c:v>
                </c:pt>
                <c:pt idx="10">
                  <c:v>6</c:v>
                </c:pt>
                <c:pt idx="11">
                  <c:v>5</c:v>
                </c:pt>
                <c:pt idx="12">
                  <c:v>4</c:v>
                </c:pt>
                <c:pt idx="13">
                  <c:v>3</c:v>
                </c:pt>
                <c:pt idx="14">
                  <c:v>2</c:v>
                </c:pt>
                <c:pt idx="15">
                  <c:v>1</c:v>
                </c:pt>
              </c:numCache>
            </c:numRef>
          </c:yVal>
        </c:ser>
        <c:axId val="64592896"/>
        <c:axId val="64603264"/>
      </c:scatterChart>
      <c:valAx>
        <c:axId val="64592896"/>
        <c:scaling>
          <c:orientation val="minMax"/>
          <c:min val="-5.0000000000000024E-2"/>
        </c:scaling>
        <c:axPos val="b"/>
        <c:title>
          <c:tx>
            <c:rich>
              <a:bodyPr/>
              <a:lstStyle/>
              <a:p>
                <a:pPr>
                  <a:defRPr/>
                </a:pPr>
                <a:r>
                  <a:rPr lang="en-US" dirty="0" smtClean="0"/>
                  <a:t>Median effect size</a:t>
                </a:r>
                <a:endParaRPr lang="en-US" dirty="0"/>
              </a:p>
            </c:rich>
          </c:tx>
          <c:layout>
            <c:manualLayout>
              <c:xMode val="edge"/>
              <c:yMode val="edge"/>
              <c:x val="0.46664355652029238"/>
              <c:y val="0.8661823437610835"/>
            </c:manualLayout>
          </c:layout>
        </c:title>
        <c:numFmt formatCode="General" sourceLinked="1"/>
        <c:tickLblPos val="nextTo"/>
        <c:txPr>
          <a:bodyPr/>
          <a:lstStyle/>
          <a:p>
            <a:pPr>
              <a:defRPr sz="1900" baseline="0"/>
            </a:pPr>
            <a:endParaRPr lang="en-US"/>
          </a:p>
        </c:txPr>
        <c:crossAx val="64603264"/>
        <c:crossesAt val="-5.0000000000000093E-2"/>
        <c:crossBetween val="midCat"/>
      </c:valAx>
      <c:valAx>
        <c:axId val="64603264"/>
        <c:scaling>
          <c:orientation val="minMax"/>
          <c:max val="16"/>
        </c:scaling>
        <c:axPos val="l"/>
        <c:majorGridlines>
          <c:spPr>
            <a:ln>
              <a:prstDash val="sysDot"/>
            </a:ln>
          </c:spPr>
        </c:majorGridlines>
        <c:numFmt formatCode="General" sourceLinked="1"/>
        <c:tickLblPos val="none"/>
        <c:spPr>
          <a:ln w="19050"/>
        </c:spPr>
        <c:crossAx val="64592896"/>
        <c:crosses val="autoZero"/>
        <c:crossBetween val="midCat"/>
        <c:majorUnit val="1"/>
      </c:valAx>
    </c:plotArea>
    <c:legend>
      <c:legendPos val="r"/>
      <c:layout>
        <c:manualLayout>
          <c:xMode val="edge"/>
          <c:yMode val="edge"/>
          <c:x val="0.75878263872247365"/>
          <c:y val="0.44667677520039872"/>
          <c:w val="0.24121736127752738"/>
          <c:h val="0.13517503724196639"/>
        </c:manualLayout>
      </c:layout>
    </c:legend>
    <c:plotVisOnly val="1"/>
  </c:chart>
  <c:txPr>
    <a:bodyPr/>
    <a:lstStyle/>
    <a:p>
      <a:pPr>
        <a:defRPr sz="2000" baseline="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6.2906012536364422E-2"/>
          <c:y val="3.9747064137308039E-2"/>
          <c:w val="0.83423581504754685"/>
          <c:h val="0.83272470323259551"/>
        </c:manualLayout>
      </c:layout>
      <c:scatterChart>
        <c:scatterStyle val="lineMarker"/>
        <c:ser>
          <c:idx val="0"/>
          <c:order val="0"/>
          <c:tx>
            <c:v>Same day</c:v>
          </c:tx>
          <c:spPr>
            <a:ln w="28575">
              <a:noFill/>
            </a:ln>
          </c:spPr>
          <c:marker>
            <c:symbol val="diamond"/>
            <c:size val="10"/>
          </c:marker>
          <c:xVal>
            <c:numRef>
              <c:f>'Graph 1'!$C$2:$C$17</c:f>
              <c:numCache>
                <c:formatCode>General</c:formatCode>
                <c:ptCount val="16"/>
                <c:pt idx="0">
                  <c:v>0.21800000000000033</c:v>
                </c:pt>
                <c:pt idx="1">
                  <c:v>0.222</c:v>
                </c:pt>
                <c:pt idx="2">
                  <c:v>0.23200000000000001</c:v>
                </c:pt>
                <c:pt idx="3">
                  <c:v>0.14600000000000021</c:v>
                </c:pt>
                <c:pt idx="4">
                  <c:v>0.18700000000000033</c:v>
                </c:pt>
                <c:pt idx="5">
                  <c:v>0.13300000000000001</c:v>
                </c:pt>
                <c:pt idx="6">
                  <c:v>0.12400000000000012</c:v>
                </c:pt>
                <c:pt idx="7">
                  <c:v>3.4000000000000002E-2</c:v>
                </c:pt>
                <c:pt idx="8">
                  <c:v>4.5000000000000012E-2</c:v>
                </c:pt>
                <c:pt idx="9">
                  <c:v>4.2000000000000023E-2</c:v>
                </c:pt>
                <c:pt idx="10">
                  <c:v>6.1000000000000013E-2</c:v>
                </c:pt>
                <c:pt idx="11">
                  <c:v>1.7999999999999999E-2</c:v>
                </c:pt>
                <c:pt idx="12">
                  <c:v>-1.4999999999999998E-2</c:v>
                </c:pt>
                <c:pt idx="13">
                  <c:v>-3.4000000000000002E-2</c:v>
                </c:pt>
                <c:pt idx="14">
                  <c:v>-1.0000000000000026E-3</c:v>
                </c:pt>
                <c:pt idx="15">
                  <c:v>-9.0000000000000028E-3</c:v>
                </c:pt>
              </c:numCache>
            </c:numRef>
          </c:xVal>
          <c:yVal>
            <c:numRef>
              <c:f>'Graph 1'!$A$2:$A$17</c:f>
              <c:numCache>
                <c:formatCode>General</c:formatCode>
                <c:ptCount val="16"/>
                <c:pt idx="0">
                  <c:v>16</c:v>
                </c:pt>
                <c:pt idx="1">
                  <c:v>15</c:v>
                </c:pt>
                <c:pt idx="2">
                  <c:v>14</c:v>
                </c:pt>
                <c:pt idx="3">
                  <c:v>13</c:v>
                </c:pt>
                <c:pt idx="4">
                  <c:v>12</c:v>
                </c:pt>
                <c:pt idx="5">
                  <c:v>11</c:v>
                </c:pt>
                <c:pt idx="6">
                  <c:v>10</c:v>
                </c:pt>
                <c:pt idx="7">
                  <c:v>9</c:v>
                </c:pt>
                <c:pt idx="8">
                  <c:v>8</c:v>
                </c:pt>
                <c:pt idx="9">
                  <c:v>7</c:v>
                </c:pt>
                <c:pt idx="10">
                  <c:v>6</c:v>
                </c:pt>
                <c:pt idx="11">
                  <c:v>5</c:v>
                </c:pt>
                <c:pt idx="12">
                  <c:v>4</c:v>
                </c:pt>
                <c:pt idx="13">
                  <c:v>3</c:v>
                </c:pt>
                <c:pt idx="14">
                  <c:v>2</c:v>
                </c:pt>
                <c:pt idx="15">
                  <c:v>1</c:v>
                </c:pt>
              </c:numCache>
            </c:numRef>
          </c:yVal>
        </c:ser>
        <c:ser>
          <c:idx val="1"/>
          <c:order val="1"/>
          <c:tx>
            <c:v>Later day</c:v>
          </c:tx>
          <c:spPr>
            <a:ln w="28575">
              <a:noFill/>
            </a:ln>
          </c:spPr>
          <c:marker>
            <c:symbol val="triangle"/>
            <c:size val="8"/>
          </c:marker>
          <c:xVal>
            <c:numRef>
              <c:f>'Graph 1'!$D$2:$D$17</c:f>
              <c:numCache>
                <c:formatCode>General</c:formatCode>
                <c:ptCount val="16"/>
                <c:pt idx="0">
                  <c:v>0.13</c:v>
                </c:pt>
                <c:pt idx="1">
                  <c:v>0.13800000000000001</c:v>
                </c:pt>
                <c:pt idx="2">
                  <c:v>0.11700000000000002</c:v>
                </c:pt>
                <c:pt idx="3">
                  <c:v>9.5000000000000043E-2</c:v>
                </c:pt>
                <c:pt idx="4">
                  <c:v>8.4000000000000047E-2</c:v>
                </c:pt>
                <c:pt idx="5">
                  <c:v>8.3000000000000046E-2</c:v>
                </c:pt>
                <c:pt idx="6">
                  <c:v>8.6000000000000021E-2</c:v>
                </c:pt>
                <c:pt idx="7">
                  <c:v>6.1000000000000013E-2</c:v>
                </c:pt>
                <c:pt idx="8">
                  <c:v>4.5999999999999999E-2</c:v>
                </c:pt>
                <c:pt idx="9">
                  <c:v>3.5999999999999997E-2</c:v>
                </c:pt>
                <c:pt idx="10">
                  <c:v>2.7000000000000055E-2</c:v>
                </c:pt>
                <c:pt idx="11">
                  <c:v>2.4E-2</c:v>
                </c:pt>
                <c:pt idx="12">
                  <c:v>1.2E-2</c:v>
                </c:pt>
                <c:pt idx="13">
                  <c:v>2.1000000000000012E-2</c:v>
                </c:pt>
                <c:pt idx="14">
                  <c:v>-1.0999999999999998E-2</c:v>
                </c:pt>
                <c:pt idx="15">
                  <c:v>-1.4999999999999998E-2</c:v>
                </c:pt>
              </c:numCache>
            </c:numRef>
          </c:xVal>
          <c:yVal>
            <c:numRef>
              <c:f>'Graph 1'!$A$2:$A$17</c:f>
              <c:numCache>
                <c:formatCode>General</c:formatCode>
                <c:ptCount val="16"/>
                <c:pt idx="0">
                  <c:v>16</c:v>
                </c:pt>
                <c:pt idx="1">
                  <c:v>15</c:v>
                </c:pt>
                <c:pt idx="2">
                  <c:v>14</c:v>
                </c:pt>
                <c:pt idx="3">
                  <c:v>13</c:v>
                </c:pt>
                <c:pt idx="4">
                  <c:v>12</c:v>
                </c:pt>
                <c:pt idx="5">
                  <c:v>11</c:v>
                </c:pt>
                <c:pt idx="6">
                  <c:v>10</c:v>
                </c:pt>
                <c:pt idx="7">
                  <c:v>9</c:v>
                </c:pt>
                <c:pt idx="8">
                  <c:v>8</c:v>
                </c:pt>
                <c:pt idx="9">
                  <c:v>7</c:v>
                </c:pt>
                <c:pt idx="10">
                  <c:v>6</c:v>
                </c:pt>
                <c:pt idx="11">
                  <c:v>5</c:v>
                </c:pt>
                <c:pt idx="12">
                  <c:v>4</c:v>
                </c:pt>
                <c:pt idx="13">
                  <c:v>3</c:v>
                </c:pt>
                <c:pt idx="14">
                  <c:v>2</c:v>
                </c:pt>
                <c:pt idx="15">
                  <c:v>1</c:v>
                </c:pt>
              </c:numCache>
            </c:numRef>
          </c:yVal>
        </c:ser>
        <c:axId val="64658432"/>
        <c:axId val="64750720"/>
      </c:scatterChart>
      <c:valAx>
        <c:axId val="64658432"/>
        <c:scaling>
          <c:orientation val="minMax"/>
          <c:min val="-5.0000000000000024E-2"/>
        </c:scaling>
        <c:axPos val="b"/>
        <c:title>
          <c:tx>
            <c:rich>
              <a:bodyPr/>
              <a:lstStyle/>
              <a:p>
                <a:pPr>
                  <a:defRPr/>
                </a:pPr>
                <a:r>
                  <a:rPr lang="en-US" dirty="0" smtClean="0"/>
                  <a:t>Median effect size</a:t>
                </a:r>
                <a:endParaRPr lang="en-US" dirty="0"/>
              </a:p>
            </c:rich>
          </c:tx>
          <c:layout>
            <c:manualLayout>
              <c:xMode val="edge"/>
              <c:yMode val="edge"/>
              <c:x val="0.46664355652029221"/>
              <c:y val="0.8661823437610835"/>
            </c:manualLayout>
          </c:layout>
        </c:title>
        <c:numFmt formatCode="General" sourceLinked="1"/>
        <c:tickLblPos val="nextTo"/>
        <c:txPr>
          <a:bodyPr/>
          <a:lstStyle/>
          <a:p>
            <a:pPr>
              <a:defRPr sz="1900" baseline="0"/>
            </a:pPr>
            <a:endParaRPr lang="en-US"/>
          </a:p>
        </c:txPr>
        <c:crossAx val="64750720"/>
        <c:crossesAt val="-5.0000000000000093E-2"/>
        <c:crossBetween val="midCat"/>
      </c:valAx>
      <c:valAx>
        <c:axId val="64750720"/>
        <c:scaling>
          <c:orientation val="minMax"/>
          <c:max val="16"/>
        </c:scaling>
        <c:axPos val="l"/>
        <c:majorGridlines>
          <c:spPr>
            <a:ln>
              <a:prstDash val="sysDot"/>
            </a:ln>
          </c:spPr>
        </c:majorGridlines>
        <c:numFmt formatCode="General" sourceLinked="1"/>
        <c:tickLblPos val="none"/>
        <c:spPr>
          <a:ln w="19050"/>
        </c:spPr>
        <c:crossAx val="64658432"/>
        <c:crosses val="autoZero"/>
        <c:crossBetween val="midCat"/>
        <c:majorUnit val="1"/>
      </c:valAx>
    </c:plotArea>
    <c:legend>
      <c:legendPos val="r"/>
      <c:layout>
        <c:manualLayout>
          <c:xMode val="edge"/>
          <c:yMode val="edge"/>
          <c:x val="0.75878263872247365"/>
          <c:y val="0.44667677520039883"/>
          <c:w val="0.24121736127752746"/>
          <c:h val="0.13517503724196639"/>
        </c:manualLayout>
      </c:layout>
    </c:legend>
    <c:plotVisOnly val="1"/>
  </c:chart>
  <c:txPr>
    <a:bodyPr/>
    <a:lstStyle/>
    <a:p>
      <a:pPr>
        <a:defRPr sz="2000" baseline="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0630319351572481"/>
          <c:y val="4.3149606299212606E-2"/>
          <c:w val="0.78674578065103162"/>
          <c:h val="0.84122009748781612"/>
        </c:manualLayout>
      </c:layout>
      <c:scatterChart>
        <c:scatterStyle val="lineMarker"/>
        <c:ser>
          <c:idx val="0"/>
          <c:order val="0"/>
          <c:tx>
            <c:v>Any day</c:v>
          </c:tx>
          <c:spPr>
            <a:ln w="28575">
              <a:noFill/>
            </a:ln>
          </c:spPr>
          <c:marker>
            <c:symbol val="square"/>
            <c:size val="10"/>
            <c:spPr>
              <a:solidFill>
                <a:schemeClr val="tx1"/>
              </a:solidFill>
            </c:spPr>
          </c:marker>
          <c:xVal>
            <c:numRef>
              <c:f>'Graphs 2, 3'!$C$2:$C$17</c:f>
              <c:numCache>
                <c:formatCode>General</c:formatCode>
                <c:ptCount val="16"/>
                <c:pt idx="0">
                  <c:v>33.800000000000004</c:v>
                </c:pt>
                <c:pt idx="1">
                  <c:v>38.300000000000004</c:v>
                </c:pt>
                <c:pt idx="2">
                  <c:v>34.6</c:v>
                </c:pt>
                <c:pt idx="3">
                  <c:v>29.5</c:v>
                </c:pt>
                <c:pt idx="4">
                  <c:v>30.8</c:v>
                </c:pt>
                <c:pt idx="5">
                  <c:v>25.6</c:v>
                </c:pt>
                <c:pt idx="6">
                  <c:v>25.8</c:v>
                </c:pt>
                <c:pt idx="7">
                  <c:v>13.9</c:v>
                </c:pt>
                <c:pt idx="8">
                  <c:v>9.8000000000000007</c:v>
                </c:pt>
                <c:pt idx="9">
                  <c:v>3.4</c:v>
                </c:pt>
                <c:pt idx="10">
                  <c:v>8.3000000000000007</c:v>
                </c:pt>
                <c:pt idx="11">
                  <c:v>9</c:v>
                </c:pt>
                <c:pt idx="12">
                  <c:v>8.3000000000000007</c:v>
                </c:pt>
                <c:pt idx="13">
                  <c:v>7.4</c:v>
                </c:pt>
                <c:pt idx="14">
                  <c:v>2.6</c:v>
                </c:pt>
                <c:pt idx="15">
                  <c:v>3.5</c:v>
                </c:pt>
              </c:numCache>
            </c:numRef>
          </c:xVal>
          <c:yVal>
            <c:numRef>
              <c:f>'Graphs 2, 3'!$A$2:$A$17</c:f>
              <c:numCache>
                <c:formatCode>General</c:formatCode>
                <c:ptCount val="16"/>
                <c:pt idx="0">
                  <c:v>16</c:v>
                </c:pt>
                <c:pt idx="1">
                  <c:v>15</c:v>
                </c:pt>
                <c:pt idx="2">
                  <c:v>14</c:v>
                </c:pt>
                <c:pt idx="3">
                  <c:v>13</c:v>
                </c:pt>
                <c:pt idx="4">
                  <c:v>12</c:v>
                </c:pt>
                <c:pt idx="5">
                  <c:v>11</c:v>
                </c:pt>
                <c:pt idx="6">
                  <c:v>10</c:v>
                </c:pt>
                <c:pt idx="7">
                  <c:v>9</c:v>
                </c:pt>
                <c:pt idx="8">
                  <c:v>8</c:v>
                </c:pt>
                <c:pt idx="9">
                  <c:v>7</c:v>
                </c:pt>
                <c:pt idx="10">
                  <c:v>6</c:v>
                </c:pt>
                <c:pt idx="11">
                  <c:v>5</c:v>
                </c:pt>
                <c:pt idx="12">
                  <c:v>4</c:v>
                </c:pt>
                <c:pt idx="13">
                  <c:v>3</c:v>
                </c:pt>
                <c:pt idx="14">
                  <c:v>2</c:v>
                </c:pt>
                <c:pt idx="15">
                  <c:v>1</c:v>
                </c:pt>
              </c:numCache>
            </c:numRef>
          </c:yVal>
        </c:ser>
        <c:axId val="64786432"/>
        <c:axId val="64788736"/>
      </c:scatterChart>
      <c:valAx>
        <c:axId val="64786432"/>
        <c:scaling>
          <c:orientation val="minMax"/>
        </c:scaling>
        <c:axPos val="b"/>
        <c:title>
          <c:tx>
            <c:rich>
              <a:bodyPr/>
              <a:lstStyle/>
              <a:p>
                <a:pPr>
                  <a:defRPr/>
                </a:pPr>
                <a:r>
                  <a:rPr lang="en-US" sz="1800" dirty="0" smtClean="0"/>
                  <a:t>% of students with significant gains</a:t>
                </a:r>
                <a:endParaRPr lang="en-US" sz="1800" dirty="0"/>
              </a:p>
            </c:rich>
          </c:tx>
          <c:layout>
            <c:manualLayout>
              <c:xMode val="edge"/>
              <c:yMode val="edge"/>
              <c:x val="0.24347748452029422"/>
              <c:y val="0.88894666812481771"/>
            </c:manualLayout>
          </c:layout>
        </c:title>
        <c:numFmt formatCode="General" sourceLinked="1"/>
        <c:tickLblPos val="nextTo"/>
        <c:txPr>
          <a:bodyPr/>
          <a:lstStyle/>
          <a:p>
            <a:pPr>
              <a:defRPr sz="1800" baseline="0"/>
            </a:pPr>
            <a:endParaRPr lang="en-US"/>
          </a:p>
        </c:txPr>
        <c:crossAx val="64788736"/>
        <c:crosses val="autoZero"/>
        <c:crossBetween val="midCat"/>
      </c:valAx>
      <c:valAx>
        <c:axId val="64788736"/>
        <c:scaling>
          <c:orientation val="minMax"/>
          <c:max val="16"/>
        </c:scaling>
        <c:axPos val="l"/>
        <c:majorGridlines>
          <c:spPr>
            <a:ln>
              <a:prstDash val="sysDot"/>
            </a:ln>
          </c:spPr>
        </c:majorGridlines>
        <c:numFmt formatCode="General" sourceLinked="1"/>
        <c:tickLblPos val="none"/>
        <c:crossAx val="64786432"/>
        <c:crosses val="autoZero"/>
        <c:crossBetween val="midCat"/>
        <c:majorUnit val="1"/>
      </c:valAx>
    </c:plotArea>
    <c:legend>
      <c:legendPos val="r"/>
      <c:layout/>
    </c:legend>
    <c:plotVisOnly val="1"/>
  </c:chart>
  <c:txPr>
    <a:bodyPr/>
    <a:lstStyle/>
    <a:p>
      <a:pPr>
        <a:defRPr sz="2000" baseline="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7.654955494693598E-2"/>
          <c:y val="5.5078375619714057E-2"/>
          <c:w val="0.81511154855643042"/>
          <c:h val="0.83403342811315262"/>
        </c:manualLayout>
      </c:layout>
      <c:scatterChart>
        <c:scatterStyle val="lineMarker"/>
        <c:ser>
          <c:idx val="0"/>
          <c:order val="0"/>
          <c:tx>
            <c:v>Same day</c:v>
          </c:tx>
          <c:spPr>
            <a:ln w="28575">
              <a:noFill/>
            </a:ln>
          </c:spPr>
          <c:marker>
            <c:symbol val="diamond"/>
            <c:size val="10"/>
          </c:marker>
          <c:xVal>
            <c:numRef>
              <c:f>'Graphs 2, 3'!$D$2:$D$17</c:f>
              <c:numCache>
                <c:formatCode>General</c:formatCode>
                <c:ptCount val="16"/>
                <c:pt idx="0">
                  <c:v>38.300000000000004</c:v>
                </c:pt>
                <c:pt idx="1">
                  <c:v>35.800000000000004</c:v>
                </c:pt>
                <c:pt idx="2">
                  <c:v>33.300000000000004</c:v>
                </c:pt>
                <c:pt idx="3">
                  <c:v>25.9</c:v>
                </c:pt>
                <c:pt idx="4">
                  <c:v>34.6</c:v>
                </c:pt>
                <c:pt idx="5">
                  <c:v>19.8</c:v>
                </c:pt>
                <c:pt idx="6">
                  <c:v>22.2</c:v>
                </c:pt>
                <c:pt idx="7">
                  <c:v>10.5</c:v>
                </c:pt>
                <c:pt idx="8">
                  <c:v>5.3</c:v>
                </c:pt>
                <c:pt idx="9">
                  <c:v>4.3</c:v>
                </c:pt>
                <c:pt idx="10">
                  <c:v>9.6</c:v>
                </c:pt>
                <c:pt idx="11">
                  <c:v>5.3</c:v>
                </c:pt>
                <c:pt idx="12">
                  <c:v>7.4</c:v>
                </c:pt>
                <c:pt idx="13">
                  <c:v>1.3</c:v>
                </c:pt>
                <c:pt idx="14">
                  <c:v>5.5</c:v>
                </c:pt>
                <c:pt idx="15">
                  <c:v>4.0999999999999996</c:v>
                </c:pt>
              </c:numCache>
            </c:numRef>
          </c:xVal>
          <c:yVal>
            <c:numRef>
              <c:f>'Graphs 2, 3'!$A$2:$A$17</c:f>
              <c:numCache>
                <c:formatCode>General</c:formatCode>
                <c:ptCount val="16"/>
                <c:pt idx="0">
                  <c:v>16</c:v>
                </c:pt>
                <c:pt idx="1">
                  <c:v>15</c:v>
                </c:pt>
                <c:pt idx="2">
                  <c:v>14</c:v>
                </c:pt>
                <c:pt idx="3">
                  <c:v>13</c:v>
                </c:pt>
                <c:pt idx="4">
                  <c:v>12</c:v>
                </c:pt>
                <c:pt idx="5">
                  <c:v>11</c:v>
                </c:pt>
                <c:pt idx="6">
                  <c:v>10</c:v>
                </c:pt>
                <c:pt idx="7">
                  <c:v>9</c:v>
                </c:pt>
                <c:pt idx="8">
                  <c:v>8</c:v>
                </c:pt>
                <c:pt idx="9">
                  <c:v>7</c:v>
                </c:pt>
                <c:pt idx="10">
                  <c:v>6</c:v>
                </c:pt>
                <c:pt idx="11">
                  <c:v>5</c:v>
                </c:pt>
                <c:pt idx="12">
                  <c:v>4</c:v>
                </c:pt>
                <c:pt idx="13">
                  <c:v>3</c:v>
                </c:pt>
                <c:pt idx="14">
                  <c:v>2</c:v>
                </c:pt>
                <c:pt idx="15">
                  <c:v>1</c:v>
                </c:pt>
              </c:numCache>
            </c:numRef>
          </c:yVal>
        </c:ser>
        <c:ser>
          <c:idx val="1"/>
          <c:order val="1"/>
          <c:tx>
            <c:v>Later day</c:v>
          </c:tx>
          <c:spPr>
            <a:ln w="28575">
              <a:noFill/>
            </a:ln>
          </c:spPr>
          <c:marker>
            <c:symbol val="triangle"/>
            <c:size val="8"/>
          </c:marker>
          <c:xVal>
            <c:numRef>
              <c:f>'Graphs 2, 3'!$E$2:$E$17</c:f>
              <c:numCache>
                <c:formatCode>General</c:formatCode>
                <c:ptCount val="16"/>
                <c:pt idx="0">
                  <c:v>28.6</c:v>
                </c:pt>
                <c:pt idx="1">
                  <c:v>32.800000000000004</c:v>
                </c:pt>
                <c:pt idx="2">
                  <c:v>30.3</c:v>
                </c:pt>
                <c:pt idx="3">
                  <c:v>27.1</c:v>
                </c:pt>
                <c:pt idx="4">
                  <c:v>25.2</c:v>
                </c:pt>
                <c:pt idx="5">
                  <c:v>24.4</c:v>
                </c:pt>
                <c:pt idx="6">
                  <c:v>28</c:v>
                </c:pt>
                <c:pt idx="7">
                  <c:v>9.6</c:v>
                </c:pt>
                <c:pt idx="8">
                  <c:v>12.3</c:v>
                </c:pt>
                <c:pt idx="9">
                  <c:v>4.5999999999999996</c:v>
                </c:pt>
                <c:pt idx="10">
                  <c:v>7.1</c:v>
                </c:pt>
                <c:pt idx="11">
                  <c:v>10.5</c:v>
                </c:pt>
                <c:pt idx="12">
                  <c:v>9.2000000000000011</c:v>
                </c:pt>
                <c:pt idx="13">
                  <c:v>7</c:v>
                </c:pt>
                <c:pt idx="14">
                  <c:v>2.8</c:v>
                </c:pt>
                <c:pt idx="15">
                  <c:v>2.8</c:v>
                </c:pt>
              </c:numCache>
            </c:numRef>
          </c:xVal>
          <c:yVal>
            <c:numRef>
              <c:f>'Graphs 2, 3'!$A$2:$A$17</c:f>
              <c:numCache>
                <c:formatCode>General</c:formatCode>
                <c:ptCount val="16"/>
                <c:pt idx="0">
                  <c:v>16</c:v>
                </c:pt>
                <c:pt idx="1">
                  <c:v>15</c:v>
                </c:pt>
                <c:pt idx="2">
                  <c:v>14</c:v>
                </c:pt>
                <c:pt idx="3">
                  <c:v>13</c:v>
                </c:pt>
                <c:pt idx="4">
                  <c:v>12</c:v>
                </c:pt>
                <c:pt idx="5">
                  <c:v>11</c:v>
                </c:pt>
                <c:pt idx="6">
                  <c:v>10</c:v>
                </c:pt>
                <c:pt idx="7">
                  <c:v>9</c:v>
                </c:pt>
                <c:pt idx="8">
                  <c:v>8</c:v>
                </c:pt>
                <c:pt idx="9">
                  <c:v>7</c:v>
                </c:pt>
                <c:pt idx="10">
                  <c:v>6</c:v>
                </c:pt>
                <c:pt idx="11">
                  <c:v>5</c:v>
                </c:pt>
                <c:pt idx="12">
                  <c:v>4</c:v>
                </c:pt>
                <c:pt idx="13">
                  <c:v>3</c:v>
                </c:pt>
                <c:pt idx="14">
                  <c:v>2</c:v>
                </c:pt>
                <c:pt idx="15">
                  <c:v>1</c:v>
                </c:pt>
              </c:numCache>
            </c:numRef>
          </c:yVal>
        </c:ser>
        <c:axId val="65186432"/>
        <c:axId val="65188608"/>
      </c:scatterChart>
      <c:valAx>
        <c:axId val="65186432"/>
        <c:scaling>
          <c:orientation val="minMax"/>
        </c:scaling>
        <c:axPos val="b"/>
        <c:title>
          <c:tx>
            <c:rich>
              <a:bodyPr/>
              <a:lstStyle/>
              <a:p>
                <a:pPr>
                  <a:defRPr/>
                </a:pPr>
                <a:r>
                  <a:rPr lang="en-US" sz="1800" dirty="0" smtClean="0"/>
                  <a:t>% of students</a:t>
                </a:r>
                <a:r>
                  <a:rPr lang="en-US" sz="1800" baseline="0" dirty="0" smtClean="0"/>
                  <a:t> with significant gains</a:t>
                </a:r>
                <a:endParaRPr lang="en-US" sz="1800" dirty="0"/>
              </a:p>
            </c:rich>
          </c:tx>
          <c:layout>
            <c:manualLayout>
              <c:xMode val="edge"/>
              <c:yMode val="edge"/>
              <c:x val="0.21697663471413942"/>
              <c:y val="0.89024296442111406"/>
            </c:manualLayout>
          </c:layout>
        </c:title>
        <c:numFmt formatCode="General" sourceLinked="1"/>
        <c:tickLblPos val="nextTo"/>
        <c:txPr>
          <a:bodyPr/>
          <a:lstStyle/>
          <a:p>
            <a:pPr>
              <a:defRPr sz="1900" baseline="0"/>
            </a:pPr>
            <a:endParaRPr lang="en-US"/>
          </a:p>
        </c:txPr>
        <c:crossAx val="65188608"/>
        <c:crosses val="autoZero"/>
        <c:crossBetween val="midCat"/>
      </c:valAx>
      <c:valAx>
        <c:axId val="65188608"/>
        <c:scaling>
          <c:orientation val="minMax"/>
          <c:max val="16"/>
        </c:scaling>
        <c:axPos val="l"/>
        <c:majorGridlines>
          <c:spPr>
            <a:ln>
              <a:prstDash val="sysDot"/>
            </a:ln>
          </c:spPr>
        </c:majorGridlines>
        <c:numFmt formatCode="General" sourceLinked="1"/>
        <c:tickLblPos val="none"/>
        <c:crossAx val="65186432"/>
        <c:crosses val="autoZero"/>
        <c:crossBetween val="midCat"/>
        <c:majorUnit val="1"/>
      </c:valAx>
    </c:plotArea>
    <c:legend>
      <c:legendPos val="r"/>
      <c:layout/>
    </c:legend>
    <c:plotVisOnly val="1"/>
  </c:chart>
  <c:txPr>
    <a:bodyPr/>
    <a:lstStyle/>
    <a:p>
      <a:pPr>
        <a:defRPr sz="2000" baseline="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cat>
            <c:numRef>
              <c:f>'% by decile'!$B$3:$B$12</c:f>
              <c:numCache>
                <c:formatCode>General</c:formatCode>
                <c:ptCount val="10"/>
                <c:pt idx="0">
                  <c:v>1</c:v>
                </c:pt>
                <c:pt idx="1">
                  <c:v>2</c:v>
                </c:pt>
                <c:pt idx="2">
                  <c:v>6</c:v>
                </c:pt>
                <c:pt idx="3">
                  <c:v>13</c:v>
                </c:pt>
                <c:pt idx="4">
                  <c:v>21</c:v>
                </c:pt>
                <c:pt idx="5">
                  <c:v>60</c:v>
                </c:pt>
                <c:pt idx="6">
                  <c:v>81</c:v>
                </c:pt>
                <c:pt idx="7">
                  <c:v>115</c:v>
                </c:pt>
                <c:pt idx="8">
                  <c:v>168</c:v>
                </c:pt>
                <c:pt idx="9">
                  <c:v>336</c:v>
                </c:pt>
              </c:numCache>
            </c:numRef>
          </c:cat>
          <c:val>
            <c:numRef>
              <c:f>'% by decile'!$A$3:$A$12</c:f>
              <c:numCache>
                <c:formatCode>General</c:formatCode>
                <c:ptCount val="10"/>
                <c:pt idx="0">
                  <c:v>0</c:v>
                </c:pt>
                <c:pt idx="1">
                  <c:v>0</c:v>
                </c:pt>
                <c:pt idx="2">
                  <c:v>0</c:v>
                </c:pt>
                <c:pt idx="3">
                  <c:v>0</c:v>
                </c:pt>
                <c:pt idx="4">
                  <c:v>12.5</c:v>
                </c:pt>
                <c:pt idx="5">
                  <c:v>31.25</c:v>
                </c:pt>
                <c:pt idx="6">
                  <c:v>37.5</c:v>
                </c:pt>
                <c:pt idx="7">
                  <c:v>43.75</c:v>
                </c:pt>
                <c:pt idx="8">
                  <c:v>50</c:v>
                </c:pt>
                <c:pt idx="9">
                  <c:v>62.5</c:v>
                </c:pt>
              </c:numCache>
            </c:numRef>
          </c:val>
        </c:ser>
        <c:gapWidth val="12"/>
        <c:axId val="65302528"/>
        <c:axId val="65304448"/>
      </c:barChart>
      <c:catAx>
        <c:axId val="65302528"/>
        <c:scaling>
          <c:orientation val="minMax"/>
        </c:scaling>
        <c:axPos val="b"/>
        <c:title>
          <c:tx>
            <c:rich>
              <a:bodyPr/>
              <a:lstStyle/>
              <a:p>
                <a:pPr>
                  <a:defRPr/>
                </a:pPr>
                <a:r>
                  <a:rPr lang="en-US" sz="2400" dirty="0" smtClean="0"/>
                  <a:t>Minimum </a:t>
                </a:r>
                <a:r>
                  <a:rPr lang="en-US" sz="2400" dirty="0"/>
                  <a:t># </a:t>
                </a:r>
                <a:r>
                  <a:rPr lang="en-US" sz="2400" dirty="0" smtClean="0"/>
                  <a:t>of reread </a:t>
                </a:r>
                <a:r>
                  <a:rPr lang="en-US" sz="2400" dirty="0"/>
                  <a:t>sentences by students in bin</a:t>
                </a:r>
              </a:p>
            </c:rich>
          </c:tx>
          <c:layout/>
        </c:title>
        <c:numFmt formatCode="General" sourceLinked="1"/>
        <c:tickLblPos val="nextTo"/>
        <c:crossAx val="65304448"/>
        <c:crosses val="autoZero"/>
        <c:auto val="1"/>
        <c:lblAlgn val="ctr"/>
        <c:lblOffset val="100"/>
      </c:catAx>
      <c:valAx>
        <c:axId val="65304448"/>
        <c:scaling>
          <c:orientation val="minMax"/>
        </c:scaling>
        <c:axPos val="l"/>
        <c:majorGridlines/>
        <c:title>
          <c:tx>
            <c:rich>
              <a:bodyPr rot="0" vert="horz"/>
              <a:lstStyle/>
              <a:p>
                <a:pPr>
                  <a:defRPr/>
                </a:pPr>
                <a:r>
                  <a:rPr lang="en-US" sz="2400" dirty="0"/>
                  <a:t>% of students with significant gains</a:t>
                </a:r>
              </a:p>
            </c:rich>
          </c:tx>
          <c:layout/>
        </c:title>
        <c:numFmt formatCode="General" sourceLinked="1"/>
        <c:tickLblPos val="nextTo"/>
        <c:crossAx val="65302528"/>
        <c:crosses val="autoZero"/>
        <c:crossBetween val="between"/>
      </c:valAx>
    </c:plotArea>
    <c:plotVisOnly val="1"/>
  </c:chart>
  <c:txPr>
    <a:bodyPr/>
    <a:lstStyle/>
    <a:p>
      <a:pPr>
        <a:defRPr sz="2000" baseline="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2871287128712874"/>
          <c:y val="5.4545454545454515E-2"/>
          <c:w val="0.83993399339933994"/>
          <c:h val="0.76363636363636367"/>
        </c:manualLayout>
      </c:layout>
      <c:scatterChart>
        <c:scatterStyle val="lineMarker"/>
        <c:ser>
          <c:idx val="0"/>
          <c:order val="0"/>
          <c:tx>
            <c:strRef>
              <c:f>Graphs!$H$45</c:f>
              <c:strCache>
                <c:ptCount val="1"/>
                <c:pt idx="0">
                  <c:v>mean time</c:v>
                </c:pt>
              </c:strCache>
            </c:strRef>
          </c:tx>
          <c:spPr>
            <a:ln w="19071">
              <a:solidFill>
                <a:srgbClr val="000080"/>
              </a:solidFill>
              <a:prstDash val="solid"/>
            </a:ln>
          </c:spPr>
          <c:marker>
            <c:symbol val="diamond"/>
            <c:size val="7"/>
            <c:spPr>
              <a:solidFill>
                <a:srgbClr val="000080"/>
              </a:solidFill>
              <a:ln>
                <a:solidFill>
                  <a:srgbClr val="000080"/>
                </a:solidFill>
                <a:prstDash val="solid"/>
              </a:ln>
            </c:spPr>
          </c:marker>
          <c:trendline>
            <c:spPr>
              <a:ln w="4768">
                <a:solidFill>
                  <a:srgbClr val="000000"/>
                </a:solidFill>
                <a:prstDash val="sysDash"/>
              </a:ln>
            </c:spPr>
            <c:trendlineType val="linear"/>
            <c:dispRSqr val="1"/>
            <c:dispEq val="1"/>
            <c:trendlineLbl>
              <c:layout>
                <c:manualLayout>
                  <c:x val="-0.15617926536069301"/>
                  <c:y val="-4.3025039477622005E-2"/>
                </c:manualLayout>
              </c:layout>
              <c:tx>
                <c:rich>
                  <a:bodyPr/>
                  <a:lstStyle/>
                  <a:p>
                    <a:pPr>
                      <a:defRPr sz="1802" b="1" i="0" u="none" strike="noStrike" baseline="0">
                        <a:solidFill>
                          <a:srgbClr val="000000"/>
                        </a:solidFill>
                        <a:latin typeface="Arial"/>
                        <a:ea typeface="Arial"/>
                        <a:cs typeface="Arial"/>
                      </a:defRPr>
                    </a:pPr>
                    <a:r>
                      <a:rPr lang="en-US" sz="1802" b="1" i="0" strike="noStrike">
                        <a:solidFill>
                          <a:srgbClr val="000000"/>
                        </a:solidFill>
                        <a:latin typeface="Arial"/>
                        <a:cs typeface="Arial"/>
                      </a:rPr>
                      <a:t>R</a:t>
                    </a:r>
                    <a:r>
                      <a:rPr lang="en-US" sz="1802" b="1" i="0" strike="noStrike" baseline="30000">
                        <a:solidFill>
                          <a:srgbClr val="000000"/>
                        </a:solidFill>
                        <a:latin typeface="Arial"/>
                        <a:cs typeface="Arial"/>
                      </a:rPr>
                      <a:t>2</a:t>
                    </a:r>
                    <a:r>
                      <a:rPr lang="en-US" sz="1802" b="1" i="0" strike="noStrike">
                        <a:solidFill>
                          <a:srgbClr val="000000"/>
                        </a:solidFill>
                        <a:latin typeface="Arial"/>
                        <a:cs typeface="Arial"/>
                      </a:rPr>
                      <a:t> = 0.9831</a:t>
                    </a:r>
                  </a:p>
                </c:rich>
              </c:tx>
              <c:numFmt formatCode="General" sourceLinked="0"/>
              <c:spPr>
                <a:noFill/>
                <a:ln w="38141">
                  <a:noFill/>
                </a:ln>
              </c:spPr>
            </c:trendlineLbl>
          </c:trendline>
          <c:xVal>
            <c:numRef>
              <c:f>Graphs!$G$46:$G$54</c:f>
              <c:numCache>
                <c:formatCode>General</c:formatCode>
                <c:ptCount val="9"/>
                <c:pt idx="0">
                  <c:v>2</c:v>
                </c:pt>
                <c:pt idx="1">
                  <c:v>3</c:v>
                </c:pt>
                <c:pt idx="2">
                  <c:v>4</c:v>
                </c:pt>
                <c:pt idx="3">
                  <c:v>5</c:v>
                </c:pt>
                <c:pt idx="4">
                  <c:v>6</c:v>
                </c:pt>
                <c:pt idx="5">
                  <c:v>7</c:v>
                </c:pt>
                <c:pt idx="6">
                  <c:v>8</c:v>
                </c:pt>
                <c:pt idx="7">
                  <c:v>9</c:v>
                </c:pt>
                <c:pt idx="8">
                  <c:v>10</c:v>
                </c:pt>
              </c:numCache>
            </c:numRef>
          </c:xVal>
          <c:yVal>
            <c:numRef>
              <c:f>Graphs!$H$46:$H$54</c:f>
              <c:numCache>
                <c:formatCode>0</c:formatCode>
                <c:ptCount val="9"/>
                <c:pt idx="0">
                  <c:v>448.70649756566729</c:v>
                </c:pt>
                <c:pt idx="1">
                  <c:v>539.42976325190284</c:v>
                </c:pt>
                <c:pt idx="2">
                  <c:v>586.8798588520616</c:v>
                </c:pt>
                <c:pt idx="3">
                  <c:v>636.87743190661729</c:v>
                </c:pt>
                <c:pt idx="4">
                  <c:v>702.01939377500594</c:v>
                </c:pt>
                <c:pt idx="5">
                  <c:v>730.11930585683353</c:v>
                </c:pt>
                <c:pt idx="6">
                  <c:v>805.77184789860053</c:v>
                </c:pt>
                <c:pt idx="7">
                  <c:v>860.93945218645149</c:v>
                </c:pt>
                <c:pt idx="8">
                  <c:v>982.1403855659895</c:v>
                </c:pt>
              </c:numCache>
            </c:numRef>
          </c:yVal>
        </c:ser>
        <c:axId val="45821952"/>
        <c:axId val="45823872"/>
      </c:scatterChart>
      <c:valAx>
        <c:axId val="45821952"/>
        <c:scaling>
          <c:orientation val="minMax"/>
          <c:max val="11"/>
          <c:min val="1"/>
        </c:scaling>
        <c:axPos val="b"/>
        <c:title>
          <c:tx>
            <c:rich>
              <a:bodyPr/>
              <a:lstStyle/>
              <a:p>
                <a:pPr>
                  <a:defRPr sz="1727" b="1" i="0" u="none" strike="noStrike" baseline="0">
                    <a:solidFill>
                      <a:srgbClr val="000000"/>
                    </a:solidFill>
                    <a:latin typeface="Arial"/>
                    <a:ea typeface="Arial"/>
                    <a:cs typeface="Arial"/>
                  </a:defRPr>
                </a:pPr>
                <a:r>
                  <a:rPr lang="en-US" dirty="0"/>
                  <a:t>word length (letters)</a:t>
                </a:r>
              </a:p>
            </c:rich>
          </c:tx>
          <c:layout>
            <c:manualLayout>
              <c:xMode val="edge"/>
              <c:yMode val="edge"/>
              <c:x val="0.43005294596796173"/>
              <c:y val="0.87622304980625276"/>
            </c:manualLayout>
          </c:layout>
          <c:spPr>
            <a:noFill/>
            <a:ln w="38141">
              <a:noFill/>
            </a:ln>
          </c:spPr>
        </c:title>
        <c:numFmt formatCode="General" sourceLinked="1"/>
        <c:tickLblPos val="nextTo"/>
        <c:spPr>
          <a:ln w="4768">
            <a:solidFill>
              <a:srgbClr val="000000"/>
            </a:solidFill>
            <a:prstDash val="solid"/>
          </a:ln>
        </c:spPr>
        <c:txPr>
          <a:bodyPr rot="0" vert="horz"/>
          <a:lstStyle/>
          <a:p>
            <a:pPr>
              <a:defRPr sz="1427" b="0" i="0" u="none" strike="noStrike" baseline="0">
                <a:solidFill>
                  <a:srgbClr val="000000"/>
                </a:solidFill>
                <a:latin typeface="Arial"/>
                <a:ea typeface="Arial"/>
                <a:cs typeface="Arial"/>
              </a:defRPr>
            </a:pPr>
            <a:endParaRPr lang="en-US"/>
          </a:p>
        </c:txPr>
        <c:crossAx val="45823872"/>
        <c:crosses val="autoZero"/>
        <c:crossBetween val="midCat"/>
      </c:valAx>
      <c:valAx>
        <c:axId val="45823872"/>
        <c:scaling>
          <c:orientation val="minMax"/>
          <c:max val="1000"/>
          <c:min val="400"/>
        </c:scaling>
        <c:axPos val="l"/>
        <c:majorGridlines>
          <c:spPr>
            <a:ln w="4768">
              <a:solidFill>
                <a:srgbClr val="000000"/>
              </a:solidFill>
              <a:prstDash val="solid"/>
            </a:ln>
          </c:spPr>
        </c:majorGridlines>
        <c:title>
          <c:tx>
            <c:rich>
              <a:bodyPr/>
              <a:lstStyle/>
              <a:p>
                <a:pPr>
                  <a:defRPr sz="1727" b="1" i="0" u="none" strike="noStrike" baseline="0">
                    <a:solidFill>
                      <a:srgbClr val="000000"/>
                    </a:solidFill>
                    <a:latin typeface="Arial"/>
                    <a:ea typeface="Arial"/>
                    <a:cs typeface="Arial"/>
                  </a:defRPr>
                </a:pPr>
                <a:r>
                  <a:rPr lang="en-US"/>
                  <a:t>word reading time (ms)</a:t>
                </a:r>
              </a:p>
            </c:rich>
          </c:tx>
          <c:layout>
            <c:manualLayout>
              <c:xMode val="edge"/>
              <c:yMode val="edge"/>
              <c:x val="1.8151815181518163E-2"/>
              <c:y val="0.21038961038961038"/>
            </c:manualLayout>
          </c:layout>
          <c:spPr>
            <a:noFill/>
            <a:ln w="38141">
              <a:noFill/>
            </a:ln>
          </c:spPr>
        </c:title>
        <c:numFmt formatCode="0" sourceLinked="1"/>
        <c:tickLblPos val="nextTo"/>
        <c:spPr>
          <a:ln w="4768">
            <a:solidFill>
              <a:srgbClr val="000000"/>
            </a:solidFill>
            <a:prstDash val="solid"/>
          </a:ln>
        </c:spPr>
        <c:txPr>
          <a:bodyPr rot="0" vert="horz"/>
          <a:lstStyle/>
          <a:p>
            <a:pPr>
              <a:defRPr sz="1427" b="0" i="0" u="none" strike="noStrike" baseline="0">
                <a:solidFill>
                  <a:srgbClr val="000000"/>
                </a:solidFill>
                <a:latin typeface="Arial"/>
                <a:ea typeface="Arial"/>
                <a:cs typeface="Arial"/>
              </a:defRPr>
            </a:pPr>
            <a:endParaRPr lang="en-US"/>
          </a:p>
        </c:txPr>
        <c:crossAx val="45821952"/>
        <c:crosses val="autoZero"/>
        <c:crossBetween val="midCat"/>
      </c:valAx>
      <c:spPr>
        <a:solidFill>
          <a:srgbClr val="C0C0C0"/>
        </a:solidFill>
        <a:ln w="19071">
          <a:solidFill>
            <a:srgbClr val="808080"/>
          </a:solidFill>
          <a:prstDash val="solid"/>
        </a:ln>
      </c:spPr>
    </c:plotArea>
    <c:plotVisOnly val="1"/>
    <c:dispBlanksAs val="gap"/>
  </c:chart>
  <c:spPr>
    <a:noFill/>
    <a:ln>
      <a:noFill/>
    </a:ln>
  </c:spPr>
  <c:txPr>
    <a:bodyPr/>
    <a:lstStyle/>
    <a:p>
      <a:pPr>
        <a:defRPr sz="1427" b="0" i="0" u="none" strike="noStrike" baseline="0">
          <a:solidFill>
            <a:srgbClr val="000000"/>
          </a:solidFill>
          <a:latin typeface="Arial"/>
          <a:ea typeface="Arial"/>
          <a:cs typeface="Arial"/>
        </a:defRPr>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0.06522</cdr:x>
      <cdr:y>0.06802</cdr:y>
    </cdr:from>
    <cdr:to>
      <cdr:x>0.1087</cdr:x>
      <cdr:y>0.81625</cdr:y>
    </cdr:to>
    <cdr:sp macro="" textlink="">
      <cdr:nvSpPr>
        <cdr:cNvPr id="2" name="Left Brace 1"/>
        <cdr:cNvSpPr/>
      </cdr:nvSpPr>
      <cdr:spPr>
        <a:xfrm xmlns:a="http://schemas.openxmlformats.org/drawingml/2006/main">
          <a:off x="228600" y="152400"/>
          <a:ext cx="152400" cy="1676400"/>
        </a:xfrm>
        <a:prstGeom xmlns:a="http://schemas.openxmlformats.org/drawingml/2006/main" prst="leftBrace">
          <a:avLst/>
        </a:prstGeom>
        <a:noFill xmlns:a="http://schemas.openxmlformats.org/drawingml/2006/main"/>
        <a:ln xmlns:a="http://schemas.openxmlformats.org/drawingml/2006/main" w="190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262BD1-4667-4485-BCC1-8969B25E5D72}" type="datetimeFigureOut">
              <a:rPr lang="en-US" smtClean="0"/>
              <a:pPr/>
              <a:t>9/3/2009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4AEBFB-44AD-4FCB-85AD-5FEFD19B0BE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 sure what to annotate here</a:t>
            </a:r>
            <a:r>
              <a:rPr lang="en-US" dirty="0" smtClean="0"/>
              <a:t>)</a:t>
            </a:r>
          </a:p>
          <a:p>
            <a:r>
              <a:rPr lang="en-US" dirty="0" smtClean="0"/>
              <a:t>Rereading eliminates variance</a:t>
            </a:r>
            <a:r>
              <a:rPr lang="en-US" baseline="0" dirty="0" smtClean="0"/>
              <a:t> due to differences in text</a:t>
            </a:r>
            <a:endParaRPr lang="en-US" dirty="0" smtClean="0"/>
          </a:p>
        </p:txBody>
      </p:sp>
      <p:sp>
        <p:nvSpPr>
          <p:cNvPr id="4" name="Slide Number Placeholder 3"/>
          <p:cNvSpPr>
            <a:spLocks noGrp="1"/>
          </p:cNvSpPr>
          <p:nvPr>
            <p:ph type="sldNum" sz="quarter" idx="10"/>
          </p:nvPr>
        </p:nvSpPr>
        <p:spPr/>
        <p:txBody>
          <a:bodyPr/>
          <a:lstStyle/>
          <a:p>
            <a:fld id="{BB4AEBFB-44AD-4FCB-85AD-5FEFD19B0BED}"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 find</a:t>
            </a:r>
            <a:r>
              <a:rPr lang="en-US" baseline="0" dirty="0" smtClean="0"/>
              <a:t> the most sensitive features, we applied the previously described method to our dataset…</a:t>
            </a:r>
            <a:endParaRPr lang="en-US" dirty="0"/>
          </a:p>
        </p:txBody>
      </p:sp>
      <p:sp>
        <p:nvSpPr>
          <p:cNvPr id="4" name="Slide Number Placeholder 3"/>
          <p:cNvSpPr>
            <a:spLocks noGrp="1"/>
          </p:cNvSpPr>
          <p:nvPr>
            <p:ph type="sldNum" sz="quarter" idx="10"/>
          </p:nvPr>
        </p:nvSpPr>
        <p:spPr/>
        <p:txBody>
          <a:bodyPr/>
          <a:lstStyle/>
          <a:p>
            <a:fld id="{BB4AEBFB-44AD-4FCB-85AD-5FEFD19B0BED}"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kern="1200" dirty="0" smtClean="0">
                <a:solidFill>
                  <a:schemeClr val="tx1"/>
                </a:solidFill>
                <a:latin typeface="+mn-lt"/>
                <a:ea typeface="+mn-ea"/>
                <a:cs typeface="+mn-cs"/>
              </a:rPr>
              <a:t>… and found that </a:t>
            </a:r>
            <a:r>
              <a:rPr lang="en-US" sz="1200" u="none" kern="1200" dirty="0" smtClean="0">
                <a:solidFill>
                  <a:schemeClr val="accent2"/>
                </a:solidFill>
                <a:latin typeface="+mn-lt"/>
                <a:ea typeface="+mn-ea"/>
                <a:cs typeface="+mn-cs"/>
              </a:rPr>
              <a:t>temporal</a:t>
            </a:r>
            <a:r>
              <a:rPr lang="en-US" sz="1200" u="none" kern="1200" dirty="0" smtClean="0">
                <a:solidFill>
                  <a:schemeClr val="tx1"/>
                </a:solidFill>
                <a:latin typeface="+mn-lt"/>
                <a:ea typeface="+mn-ea"/>
                <a:cs typeface="+mn-cs"/>
              </a:rPr>
              <a:t> features (in red), especially</a:t>
            </a:r>
            <a:r>
              <a:rPr lang="en-US" sz="1200" u="none" kern="1200" baseline="0" dirty="0" smtClean="0">
                <a:solidFill>
                  <a:schemeClr val="tx1"/>
                </a:solidFill>
                <a:latin typeface="+mn-lt"/>
                <a:ea typeface="+mn-ea"/>
                <a:cs typeface="+mn-cs"/>
              </a:rPr>
              <a:t> the raw ones, were most </a:t>
            </a:r>
            <a:r>
              <a:rPr lang="en-US" sz="1200" u="none" kern="1200" baseline="0" dirty="0" smtClean="0">
                <a:solidFill>
                  <a:schemeClr val="tx1"/>
                </a:solidFill>
                <a:latin typeface="+mn-lt"/>
                <a:ea typeface="+mn-ea"/>
                <a:cs typeface="+mn-cs"/>
              </a:rPr>
              <a:t>sensitive, as measured by median effect size of mean student gain.</a:t>
            </a:r>
            <a:endParaRPr lang="en-US" sz="1200" u="none"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u="none" kern="1200" dirty="0" smtClean="0">
                <a:solidFill>
                  <a:schemeClr val="tx1"/>
                </a:solidFill>
                <a:latin typeface="+mn-lt"/>
                <a:ea typeface="+mn-ea"/>
                <a:cs typeface="+mn-cs"/>
              </a:rPr>
              <a:t>(Why?  Correlational features depend not only on the student’s speech but also on the particular adult’s </a:t>
            </a:r>
            <a:r>
              <a:rPr lang="en-US" sz="1200" u="none" kern="1200" dirty="0" smtClean="0">
                <a:solidFill>
                  <a:schemeClr val="tx1"/>
                </a:solidFill>
                <a:latin typeface="+mn-lt"/>
                <a:ea typeface="+mn-ea"/>
                <a:cs typeface="+mn-cs"/>
                <a:sym typeface="Wingdings" pitchFamily="2" charset="2"/>
              </a:rPr>
              <a:t></a:t>
            </a:r>
            <a:r>
              <a:rPr lang="en-US" sz="1200" u="none" kern="1200" dirty="0" smtClean="0">
                <a:solidFill>
                  <a:schemeClr val="tx1"/>
                </a:solidFill>
                <a:latin typeface="+mn-lt"/>
                <a:ea typeface="+mn-ea"/>
                <a:cs typeface="+mn-cs"/>
              </a:rPr>
              <a:t> additional variability and measurement noise,  </a:t>
            </a:r>
            <a:r>
              <a:rPr lang="en-US" sz="1200" u="none" kern="1200" dirty="0" smtClean="0">
                <a:solidFill>
                  <a:schemeClr val="tx1"/>
                </a:solidFill>
                <a:latin typeface="+mn-lt"/>
                <a:ea typeface="+mn-ea"/>
                <a:cs typeface="+mn-cs"/>
                <a:sym typeface="Wingdings" pitchFamily="2" charset="2"/>
              </a:rPr>
              <a:t> </a:t>
            </a:r>
            <a:r>
              <a:rPr lang="en-US" sz="1200" u="none" kern="1200" dirty="0" smtClean="0">
                <a:solidFill>
                  <a:schemeClr val="tx1"/>
                </a:solidFill>
                <a:latin typeface="+mn-lt"/>
                <a:ea typeface="+mn-ea"/>
                <a:cs typeface="+mn-cs"/>
              </a:rPr>
              <a:t>useful for assessing the </a:t>
            </a:r>
            <a:r>
              <a:rPr lang="en-US" sz="1200" i="1" u="none" kern="1200" dirty="0" smtClean="0">
                <a:solidFill>
                  <a:schemeClr val="tx1"/>
                </a:solidFill>
                <a:latin typeface="+mn-lt"/>
                <a:ea typeface="+mn-ea"/>
                <a:cs typeface="+mn-cs"/>
              </a:rPr>
              <a:t>quality</a:t>
            </a:r>
            <a:r>
              <a:rPr lang="en-US" sz="1200" u="none" kern="1200" dirty="0" smtClean="0">
                <a:solidFill>
                  <a:schemeClr val="tx1"/>
                </a:solidFill>
                <a:latin typeface="+mn-lt"/>
                <a:ea typeface="+mn-ea"/>
                <a:cs typeface="+mn-cs"/>
              </a:rPr>
              <a:t> of students’ prosody, but raw features are more sensitive to its </a:t>
            </a:r>
            <a:r>
              <a:rPr lang="en-US" sz="1200" i="1" u="none" kern="1200" dirty="0" smtClean="0">
                <a:solidFill>
                  <a:schemeClr val="tx1"/>
                </a:solidFill>
                <a:latin typeface="+mn-lt"/>
                <a:ea typeface="+mn-ea"/>
                <a:cs typeface="+mn-cs"/>
              </a:rPr>
              <a:t>improvement</a:t>
            </a:r>
            <a:r>
              <a:rPr lang="en-US" sz="1200" u="none" kern="1200" dirty="0" smtClean="0">
                <a:solidFill>
                  <a:schemeClr val="tx1"/>
                </a:solidFill>
                <a:latin typeface="+mn-lt"/>
                <a:ea typeface="+mn-ea"/>
                <a:cs typeface="+mn-cs"/>
              </a:rPr>
              <a:t>.)</a:t>
            </a:r>
            <a:endParaRPr lang="en-US" u="none" dirty="0" smtClean="0"/>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(95% confidence interval: we computed confidence intervals around the median effect sizes using the bootstrapping method,</a:t>
            </a:r>
            <a:r>
              <a:rPr lang="en-US" sz="1200" kern="1200" baseline="0" dirty="0" smtClean="0">
                <a:solidFill>
                  <a:schemeClr val="tx1"/>
                </a:solidFill>
                <a:latin typeface="+mn-lt"/>
                <a:ea typeface="+mn-ea"/>
                <a:cs typeface="+mn-cs"/>
              </a:rPr>
              <a:t> a</a:t>
            </a:r>
            <a:r>
              <a:rPr lang="en-US" sz="1200" kern="1200" dirty="0" smtClean="0">
                <a:solidFill>
                  <a:schemeClr val="tx1"/>
                </a:solidFill>
                <a:latin typeface="+mn-lt"/>
                <a:ea typeface="+mn-ea"/>
                <a:cs typeface="+mn-cs"/>
              </a:rPr>
              <a:t>ssuming normality among the medians of</a:t>
            </a:r>
            <a:r>
              <a:rPr lang="en-US" sz="1200" kern="1200" baseline="0" dirty="0" smtClean="0">
                <a:solidFill>
                  <a:schemeClr val="tx1"/>
                </a:solidFill>
                <a:latin typeface="+mn-lt"/>
                <a:ea typeface="+mn-ea"/>
                <a:cs typeface="+mn-cs"/>
              </a:rPr>
              <a:t> 100 sets (sampled with replacement))</a:t>
            </a:r>
            <a:endParaRPr lang="en-US" sz="1200" kern="120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B4AEBFB-44AD-4FCB-85AD-5FEFD19B0BED}"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(Explain:  not necessarily generalizing to new contexts (learning); might just be memorizing, but at least retaining overnight)</a:t>
            </a:r>
            <a:endParaRPr lang="en-US" dirty="0"/>
          </a:p>
        </p:txBody>
      </p:sp>
      <p:sp>
        <p:nvSpPr>
          <p:cNvPr id="4" name="Slide Number Placeholder 3"/>
          <p:cNvSpPr>
            <a:spLocks noGrp="1"/>
          </p:cNvSpPr>
          <p:nvPr>
            <p:ph type="sldNum" sz="quarter" idx="10"/>
          </p:nvPr>
        </p:nvSpPr>
        <p:spPr/>
        <p:txBody>
          <a:bodyPr/>
          <a:lstStyle/>
          <a:p>
            <a:fld id="{BB4AEBFB-44AD-4FCB-85AD-5FEFD19B0BED}"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i="0" baseline="0" dirty="0" smtClean="0"/>
              <a:t>(Notes on next slide)</a:t>
            </a:r>
          </a:p>
        </p:txBody>
      </p:sp>
      <p:sp>
        <p:nvSpPr>
          <p:cNvPr id="4" name="Slide Number Placeholder 3"/>
          <p:cNvSpPr>
            <a:spLocks noGrp="1"/>
          </p:cNvSpPr>
          <p:nvPr>
            <p:ph type="sldNum" sz="quarter" idx="10"/>
          </p:nvPr>
        </p:nvSpPr>
        <p:spPr/>
        <p:txBody>
          <a:bodyPr/>
          <a:lstStyle/>
          <a:p>
            <a:fld id="{BB4AEBFB-44AD-4FCB-85AD-5FEFD19B0BED}"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(one-tailed</a:t>
            </a:r>
            <a:r>
              <a:rPr lang="en-US" baseline="0" dirty="0" smtClean="0"/>
              <a:t> t-test that learning &gt; 0)</a:t>
            </a:r>
          </a:p>
          <a:p>
            <a:endParaRPr lang="en-US" baseline="0" dirty="0" smtClean="0"/>
          </a:p>
          <a:p>
            <a:r>
              <a:rPr lang="en-US" baseline="0" dirty="0" smtClean="0"/>
              <a:t>In this graph, we sorted the features in the same order in which they appeared in the first graph (showing feature sensitivity overall).</a:t>
            </a:r>
          </a:p>
          <a:p>
            <a:r>
              <a:rPr lang="en-US" baseline="0" dirty="0" smtClean="0"/>
              <a:t>Again, we found that temporal features were more sensitive to later day improvement/ learning. </a:t>
            </a:r>
            <a:endParaRPr lang="en-US" dirty="0"/>
          </a:p>
        </p:txBody>
      </p:sp>
      <p:sp>
        <p:nvSpPr>
          <p:cNvPr id="4" name="Slide Number Placeholder 3"/>
          <p:cNvSpPr>
            <a:spLocks noGrp="1"/>
          </p:cNvSpPr>
          <p:nvPr>
            <p:ph type="sldNum" sz="quarter" idx="10"/>
          </p:nvPr>
        </p:nvSpPr>
        <p:spPr/>
        <p:txBody>
          <a:bodyPr/>
          <a:lstStyle/>
          <a:p>
            <a:fld id="{BB4AEBFB-44AD-4FCB-85AD-5FEFD19B0BED}"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i="0" baseline="0" dirty="0" smtClean="0"/>
          </a:p>
        </p:txBody>
      </p:sp>
      <p:sp>
        <p:nvSpPr>
          <p:cNvPr id="4" name="Slide Number Placeholder 3"/>
          <p:cNvSpPr>
            <a:spLocks noGrp="1"/>
          </p:cNvSpPr>
          <p:nvPr>
            <p:ph type="sldNum" sz="quarter" idx="10"/>
          </p:nvPr>
        </p:nvSpPr>
        <p:spPr/>
        <p:txBody>
          <a:bodyPr/>
          <a:lstStyle/>
          <a:p>
            <a:fld id="{BB4AEBFB-44AD-4FCB-85AD-5FEFD19B0BED}"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baseline="0" dirty="0" smtClean="0"/>
              <a:t>(one-tailed, paired t-test for each feature, pairing each student’s effect sizes for two cases)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i="0" baseline="0" dirty="0" smtClean="0"/>
              <a:t>Recency effects were almost twice as large as learning </a:t>
            </a:r>
            <a:r>
              <a:rPr lang="en-US" b="0" i="0" baseline="0" dirty="0" smtClean="0"/>
              <a:t>effects for </a:t>
            </a:r>
            <a:r>
              <a:rPr lang="en-US" b="0" i="0" baseline="0" dirty="0" smtClean="0"/>
              <a:t>the features </a:t>
            </a:r>
            <a:r>
              <a:rPr lang="en-US" b="0" i="0" baseline="0" dirty="0" smtClean="0"/>
              <a:t>where </a:t>
            </a:r>
            <a:r>
              <a:rPr lang="en-US" b="0" i="0" baseline="0" dirty="0" err="1" smtClean="0"/>
              <a:t>recency</a:t>
            </a:r>
            <a:r>
              <a:rPr lang="en-US" b="0" i="0" baseline="0" dirty="0" smtClean="0"/>
              <a:t> </a:t>
            </a:r>
            <a:r>
              <a:rPr lang="en-US" b="0" i="0" baseline="0" dirty="0" smtClean="0"/>
              <a:t>was significantly greater than learning. </a:t>
            </a:r>
          </a:p>
          <a:p>
            <a:endParaRPr lang="en-US" dirty="0"/>
          </a:p>
        </p:txBody>
      </p:sp>
      <p:sp>
        <p:nvSpPr>
          <p:cNvPr id="4" name="Slide Number Placeholder 3"/>
          <p:cNvSpPr>
            <a:spLocks noGrp="1"/>
          </p:cNvSpPr>
          <p:nvPr>
            <p:ph type="sldNum" sz="quarter" idx="10"/>
          </p:nvPr>
        </p:nvSpPr>
        <p:spPr/>
        <p:txBody>
          <a:bodyPr/>
          <a:lstStyle/>
          <a:p>
            <a:fld id="{BB4AEBFB-44AD-4FCB-85AD-5FEFD19B0BED}"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statistical significance tests described above are for overall differences between features or same- vs. later-day.  What about for individuals?  Are any features sensitive enough to detect improvements that are statistically reliable for particular students? To answer</a:t>
            </a:r>
            <a:r>
              <a:rPr lang="en-US" sz="1200" kern="1200" baseline="0" dirty="0" smtClean="0">
                <a:solidFill>
                  <a:schemeClr val="tx1"/>
                </a:solidFill>
                <a:latin typeface="+mn-lt"/>
                <a:ea typeface="+mn-ea"/>
                <a:cs typeface="+mn-cs"/>
              </a:rPr>
              <a:t>, we carried out a one-tailed paired T-test for each student’s set of feature values, repeated for each feature.</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B4AEBFB-44AD-4FCB-85AD-5FEFD19B0BED}"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Features that</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had greater effect sizes,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also tend to have higher % of students with significant improvement. </a:t>
            </a:r>
          </a:p>
        </p:txBody>
      </p:sp>
      <p:sp>
        <p:nvSpPr>
          <p:cNvPr id="4" name="Slide Number Placeholder 3"/>
          <p:cNvSpPr>
            <a:spLocks noGrp="1"/>
          </p:cNvSpPr>
          <p:nvPr>
            <p:ph type="sldNum" sz="quarter" idx="10"/>
          </p:nvPr>
        </p:nvSpPr>
        <p:spPr/>
        <p:txBody>
          <a:bodyPr/>
          <a:lstStyle/>
          <a:p>
            <a:fld id="{BB4AEBFB-44AD-4FCB-85AD-5FEFD19B0BED}"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Later day</a:t>
            </a:r>
            <a:r>
              <a:rPr lang="en-US" baseline="0" dirty="0" smtClean="0"/>
              <a:t> results didn’t lag behind same day as much as when computing median effect sizes.</a:t>
            </a:r>
          </a:p>
          <a:p>
            <a:r>
              <a:rPr lang="en-US" baseline="0" dirty="0" smtClean="0"/>
              <a:t>Raw norm duration is best for later day/learning.</a:t>
            </a:r>
            <a:endParaRPr lang="en-US" dirty="0"/>
          </a:p>
        </p:txBody>
      </p:sp>
      <p:sp>
        <p:nvSpPr>
          <p:cNvPr id="4" name="Slide Number Placeholder 3"/>
          <p:cNvSpPr>
            <a:spLocks noGrp="1"/>
          </p:cNvSpPr>
          <p:nvPr>
            <p:ph type="sldNum" sz="quarter" idx="10"/>
          </p:nvPr>
        </p:nvSpPr>
        <p:spPr/>
        <p:txBody>
          <a:bodyPr/>
          <a:lstStyle/>
          <a:p>
            <a:fld id="{BB4AEBFB-44AD-4FCB-85AD-5FEFD19B0BED}"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[Click on each icon to hear the recording and see its prosodic contour get abstracted to the word level]</a:t>
            </a:r>
          </a:p>
          <a:p>
            <a:r>
              <a:rPr lang="en-US" baseline="0" dirty="0" smtClean="0"/>
              <a:t>As </a:t>
            </a:r>
            <a:r>
              <a:rPr lang="en-US" baseline="0" dirty="0" smtClean="0"/>
              <a:t>you can see, the second reading resembled the adult narration a lot more than the first one.</a:t>
            </a:r>
          </a:p>
          <a:p>
            <a:r>
              <a:rPr lang="en-US" dirty="0" smtClean="0"/>
              <a:t>(Child was at grade level according to paper tests. S</a:t>
            </a:r>
            <a:r>
              <a:rPr lang="en-US" baseline="0" dirty="0" smtClean="0"/>
              <a:t>he also didn’t hear the adult narration before reading the text.)</a:t>
            </a:r>
          </a:p>
          <a:p>
            <a:endParaRPr lang="en-US" dirty="0"/>
          </a:p>
        </p:txBody>
      </p:sp>
      <p:sp>
        <p:nvSpPr>
          <p:cNvPr id="4" name="Slide Number Placeholder 3"/>
          <p:cNvSpPr>
            <a:spLocks noGrp="1"/>
          </p:cNvSpPr>
          <p:nvPr>
            <p:ph type="sldNum" sz="quarter" idx="10"/>
          </p:nvPr>
        </p:nvSpPr>
        <p:spPr/>
        <p:txBody>
          <a:bodyPr/>
          <a:lstStyle/>
          <a:p>
            <a:fld id="{BB4AEBFB-44AD-4FCB-85AD-5FEFD19B0BED}"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analyze the effect of</a:t>
            </a:r>
            <a:r>
              <a:rPr lang="en-US" baseline="0" dirty="0" smtClean="0"/>
              <a:t> having a large amount of data on the significance of individual gains, we ranked the students by their amount of data, split them into 10 bins of equal size, then computed the % of students w/ significant gains for each bin.</a:t>
            </a:r>
            <a:endParaRPr lang="en-US" dirty="0" smtClean="0"/>
          </a:p>
          <a:p>
            <a:endParaRPr lang="en-US" dirty="0" smtClean="0"/>
          </a:p>
          <a:p>
            <a:r>
              <a:rPr lang="en-US" dirty="0" smtClean="0"/>
              <a:t>(Note:</a:t>
            </a:r>
            <a:r>
              <a:rPr lang="en-US" baseline="0" dirty="0" smtClean="0"/>
              <a:t> fluent students might not read as much </a:t>
            </a:r>
            <a:r>
              <a:rPr lang="en-US" baseline="0" dirty="0" smtClean="0">
                <a:sym typeface="Wingdings" pitchFamily="2" charset="2"/>
              </a:rPr>
              <a:t> smaller amount of data)</a:t>
            </a:r>
            <a:endParaRPr lang="en-US" dirty="0" smtClean="0"/>
          </a:p>
        </p:txBody>
      </p:sp>
      <p:sp>
        <p:nvSpPr>
          <p:cNvPr id="4" name="Slide Number Placeholder 3"/>
          <p:cNvSpPr>
            <a:spLocks noGrp="1"/>
          </p:cNvSpPr>
          <p:nvPr>
            <p:ph type="sldNum" sz="quarter" idx="10"/>
          </p:nvPr>
        </p:nvSpPr>
        <p:spPr/>
        <p:txBody>
          <a:bodyPr/>
          <a:lstStyle/>
          <a:p>
            <a:fld id="{BB4AEBFB-44AD-4FCB-85AD-5FEFD19B0BED}"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 sure what to annotate here)</a:t>
            </a:r>
          </a:p>
          <a:p>
            <a:endParaRPr lang="en-US" dirty="0"/>
          </a:p>
        </p:txBody>
      </p:sp>
      <p:sp>
        <p:nvSpPr>
          <p:cNvPr id="4" name="Slide Number Placeholder 3"/>
          <p:cNvSpPr>
            <a:spLocks noGrp="1"/>
          </p:cNvSpPr>
          <p:nvPr>
            <p:ph type="sldNum" sz="quarter" idx="10"/>
          </p:nvPr>
        </p:nvSpPr>
        <p:spPr/>
        <p:txBody>
          <a:bodyPr/>
          <a:lstStyle/>
          <a:p>
            <a:fld id="{BB4AEBFB-44AD-4FCB-85AD-5FEFD19B0BED}"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(Not sure what to annotate here)</a:t>
            </a:r>
          </a:p>
          <a:p>
            <a:endParaRPr lang="en-US" dirty="0"/>
          </a:p>
        </p:txBody>
      </p:sp>
      <p:sp>
        <p:nvSpPr>
          <p:cNvPr id="4" name="Slide Number Placeholder 3"/>
          <p:cNvSpPr>
            <a:spLocks noGrp="1"/>
          </p:cNvSpPr>
          <p:nvPr>
            <p:ph type="sldNum" sz="quarter" idx="10"/>
          </p:nvPr>
        </p:nvSpPr>
        <p:spPr/>
        <p:txBody>
          <a:bodyPr/>
          <a:lstStyle/>
          <a:p>
            <a:fld id="{BB4AEBFB-44AD-4FCB-85AD-5FEFD19B0BED}"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Averaged</a:t>
            </a:r>
            <a:r>
              <a:rPr lang="en-US" baseline="0" dirty="0" smtClean="0"/>
              <a:t> over hundreds of thousands of words recognized by the Reading Tutor</a:t>
            </a:r>
            <a:endParaRPr lang="en-US" dirty="0"/>
          </a:p>
        </p:txBody>
      </p:sp>
      <p:sp>
        <p:nvSpPr>
          <p:cNvPr id="4" name="Slide Number Placeholder 3"/>
          <p:cNvSpPr>
            <a:spLocks noGrp="1"/>
          </p:cNvSpPr>
          <p:nvPr>
            <p:ph type="sldNum" sz="quarter" idx="10"/>
          </p:nvPr>
        </p:nvSpPr>
        <p:spPr/>
        <p:txBody>
          <a:bodyPr/>
          <a:lstStyle/>
          <a:p>
            <a:fld id="{BB4AEBFB-44AD-4FCB-85AD-5FEFD19B0BED}"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order to quantify</a:t>
            </a:r>
            <a:r>
              <a:rPr lang="en-US" baseline="0" dirty="0" smtClean="0"/>
              <a:t> prosody, we looked at various aspects of students’ readings, such as duration, latency, production, pitch and intensity. For the temporal attributes (duration, latency and production), we also computed their per-letter normalized versions, because we found that duration had a strong linear correlation with word length, as shown in the graph.</a:t>
            </a:r>
            <a:endParaRPr lang="en-US" dirty="0" smtClean="0"/>
          </a:p>
        </p:txBody>
      </p:sp>
      <p:sp>
        <p:nvSpPr>
          <p:cNvPr id="4" name="Slide Number Placeholder 3"/>
          <p:cNvSpPr>
            <a:spLocks noGrp="1"/>
          </p:cNvSpPr>
          <p:nvPr>
            <p:ph type="sldNum" sz="quarter" idx="10"/>
          </p:nvPr>
        </p:nvSpPr>
        <p:spPr/>
        <p:txBody>
          <a:bodyPr/>
          <a:lstStyle/>
          <a:p>
            <a:fld id="{BB4AEBFB-44AD-4FCB-85AD-5FEFD19B0BED}"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From those basic attributes of prosody, we computed</a:t>
            </a:r>
            <a:r>
              <a:rPr lang="en-US" baseline="0" dirty="0" smtClean="0"/>
              <a:t> the following raw features for each sentence reading… </a:t>
            </a:r>
            <a:endParaRPr lang="en-US" dirty="0"/>
          </a:p>
        </p:txBody>
      </p:sp>
      <p:sp>
        <p:nvSpPr>
          <p:cNvPr id="4" name="Slide Number Placeholder 3"/>
          <p:cNvSpPr>
            <a:spLocks noGrp="1"/>
          </p:cNvSpPr>
          <p:nvPr>
            <p:ph type="sldNum" sz="quarter" idx="10"/>
          </p:nvPr>
        </p:nvSpPr>
        <p:spPr/>
        <p:txBody>
          <a:bodyPr/>
          <a:lstStyle/>
          <a:p>
            <a:fld id="{BB4AEBFB-44AD-4FCB-85AD-5FEFD19B0BED}"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In addition, previous studies by </a:t>
            </a:r>
            <a:r>
              <a:rPr lang="en-US" baseline="0" dirty="0" err="1" smtClean="0"/>
              <a:t>Schwanenflugel</a:t>
            </a:r>
            <a:r>
              <a:rPr lang="en-US" baseline="0" dirty="0" smtClean="0"/>
              <a:t> and colleagues, as well as our own, found that … </a:t>
            </a:r>
          </a:p>
          <a:p>
            <a:endParaRPr lang="en-US" baseline="0" dirty="0" smtClean="0"/>
          </a:p>
          <a:p>
            <a:r>
              <a:rPr lang="en-US" baseline="0" dirty="0" smtClean="0"/>
              <a:t>Motivated by these findings, for each prosodic attribute, we computed a correlational feature for each sentence as the Pearson Correlation Coefficient between the child and adult’s sequence of word-level values.</a:t>
            </a:r>
          </a:p>
        </p:txBody>
      </p:sp>
      <p:sp>
        <p:nvSpPr>
          <p:cNvPr id="4" name="Slide Number Placeholder 3"/>
          <p:cNvSpPr>
            <a:spLocks noGrp="1"/>
          </p:cNvSpPr>
          <p:nvPr>
            <p:ph type="sldNum" sz="quarter" idx="10"/>
          </p:nvPr>
        </p:nvSpPr>
        <p:spPr/>
        <p:txBody>
          <a:bodyPr/>
          <a:lstStyle/>
          <a:p>
            <a:fld id="{BB4AEBFB-44AD-4FCB-85AD-5FEFD19B0BED}"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Reading</a:t>
            </a:r>
            <a:r>
              <a:rPr lang="en-US" baseline="0" dirty="0" smtClean="0"/>
              <a:t> Tutor that listens to children read aloud and responds with spoken and graphical feedback, as well as child’s help requests.</a:t>
            </a:r>
            <a:endParaRPr lang="en-US" dirty="0"/>
          </a:p>
        </p:txBody>
      </p:sp>
      <p:sp>
        <p:nvSpPr>
          <p:cNvPr id="4" name="Slide Number Placeholder 3"/>
          <p:cNvSpPr>
            <a:spLocks noGrp="1"/>
          </p:cNvSpPr>
          <p:nvPr>
            <p:ph type="sldNum" sz="quarter" idx="10"/>
          </p:nvPr>
        </p:nvSpPr>
        <p:spPr/>
        <p:txBody>
          <a:bodyPr/>
          <a:lstStyle/>
          <a:p>
            <a:fld id="{BB4AEBFB-44AD-4FCB-85AD-5FEFD19B0BED}"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4901 distinct</a:t>
            </a:r>
            <a:r>
              <a:rPr lang="en-US" baseline="0" dirty="0" smtClean="0"/>
              <a:t> </a:t>
            </a:r>
            <a:r>
              <a:rPr lang="en-US" baseline="0" dirty="0" smtClean="0"/>
              <a:t>sentences</a:t>
            </a:r>
          </a:p>
          <a:p>
            <a:r>
              <a:rPr lang="en-US" baseline="0" dirty="0" smtClean="0"/>
              <a:t>77,693 sentence readings, of which 38% were </a:t>
            </a:r>
            <a:r>
              <a:rPr lang="en-US" baseline="0" dirty="0" err="1" smtClean="0"/>
              <a:t>rereadings</a:t>
            </a:r>
            <a:endParaRPr lang="en-US" baseline="0"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B4AEBFB-44AD-4FCB-85AD-5FEFD19B0BED}"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our analyses, we sought to answer these</a:t>
            </a:r>
            <a:r>
              <a:rPr lang="en-US" baseline="0" dirty="0" smtClean="0"/>
              <a:t> 3 research questions:</a:t>
            </a:r>
            <a:endParaRPr lang="en-US" dirty="0"/>
          </a:p>
        </p:txBody>
      </p:sp>
      <p:sp>
        <p:nvSpPr>
          <p:cNvPr id="4" name="Slide Number Placeholder 3"/>
          <p:cNvSpPr>
            <a:spLocks noGrp="1"/>
          </p:cNvSpPr>
          <p:nvPr>
            <p:ph type="sldNum" sz="quarter" idx="10"/>
          </p:nvPr>
        </p:nvSpPr>
        <p:spPr/>
        <p:txBody>
          <a:bodyPr/>
          <a:lstStyle/>
          <a:p>
            <a:fld id="{BB4AEBFB-44AD-4FCB-85AD-5FEFD19B0BED}"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 quantified feature sensitivity as the median per student effect size. </a:t>
            </a:r>
          </a:p>
          <a:p>
            <a:r>
              <a:rPr lang="en-US" baseline="0" dirty="0" smtClean="0"/>
              <a:t>In particular, starting at the sentence level</a:t>
            </a:r>
            <a:r>
              <a:rPr lang="en-US" baseline="0" dirty="0" smtClean="0"/>
              <a:t>…</a:t>
            </a:r>
          </a:p>
          <a:p>
            <a:r>
              <a:rPr lang="en-US" baseline="0" dirty="0" smtClean="0"/>
              <a:t>[Note in case someone asks:  ES is an aggregate property; z-scores are not.]</a:t>
            </a:r>
            <a:endParaRPr lang="en-US" baseline="0" dirty="0" smtClean="0"/>
          </a:p>
        </p:txBody>
      </p:sp>
      <p:sp>
        <p:nvSpPr>
          <p:cNvPr id="4" name="Slide Number Placeholder 3"/>
          <p:cNvSpPr>
            <a:spLocks noGrp="1"/>
          </p:cNvSpPr>
          <p:nvPr>
            <p:ph type="sldNum" sz="quarter" idx="10"/>
          </p:nvPr>
        </p:nvSpPr>
        <p:spPr/>
        <p:txBody>
          <a:bodyPr/>
          <a:lstStyle/>
          <a:p>
            <a:fld id="{BB4AEBFB-44AD-4FCB-85AD-5FEFD19B0BED}"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B80416-3E9D-4ABB-96FF-6B2E6103F775}" type="datetime1">
              <a:rPr lang="en-US" smtClean="0"/>
              <a:pPr/>
              <a:t>9/3/2009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CD40DA-8881-4010-A27E-D045DFB6F3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92E691-6D72-493F-A25B-2747F375EDA6}" type="datetime1">
              <a:rPr lang="en-US" smtClean="0"/>
              <a:pPr/>
              <a:t>9/3/2009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CD40DA-8881-4010-A27E-D045DFB6F3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4B762E-C8B2-4EE8-B45C-ADE084C67A1E}" type="datetime1">
              <a:rPr lang="en-US" smtClean="0"/>
              <a:pPr/>
              <a:t>9/3/2009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CD40DA-8881-4010-A27E-D045DFB6F3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0" indent="0">
              <a:buNone/>
              <a:defRPr/>
            </a:lvl1pPr>
            <a:lvl2pPr>
              <a:buFont typeface="Arial" pitchFamily="34" charset="0"/>
              <a:buChar char="•"/>
              <a:defRPr/>
            </a:lvl2pPr>
            <a:lvl3pPr>
              <a:buFont typeface="Courier New" pitchFamily="49" charset="0"/>
              <a:buChar char="o"/>
              <a:defRPr/>
            </a:lvl3pPr>
            <a:lvl4pPr>
              <a:buFont typeface="Arial"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E884434-7029-44C0-B66C-F8609C96AAC4}" type="datetime1">
              <a:rPr lang="en-US" smtClean="0"/>
              <a:pPr/>
              <a:t>9/3/2009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CD40DA-8881-4010-A27E-D045DFB6F35D}" type="slidenum">
              <a:rPr lang="en-US" smtClean="0"/>
              <a:pPr/>
              <a:t>‹#›</a:t>
            </a:fld>
            <a:endParaRPr lang="en-US"/>
          </a:p>
        </p:txBody>
      </p:sp>
      <p:pic>
        <p:nvPicPr>
          <p:cNvPr id="13" name="Picture 12" descr="CMU logo.jpg"/>
          <p:cNvPicPr>
            <a:picLocks noChangeAspect="1"/>
          </p:cNvPicPr>
          <p:nvPr userDrawn="1"/>
        </p:nvPicPr>
        <p:blipFill>
          <a:blip r:embed="rId2" cstate="print"/>
          <a:stretch>
            <a:fillRect/>
          </a:stretch>
        </p:blipFill>
        <p:spPr>
          <a:xfrm>
            <a:off x="0" y="0"/>
            <a:ext cx="2560320" cy="56388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4EAC5E-9E5C-49D6-8272-87B4E9591E77}" type="datetime1">
              <a:rPr lang="en-US" smtClean="0"/>
              <a:pPr/>
              <a:t>9/3/2009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CD40DA-8881-4010-A27E-D045DFB6F3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8494B5-AA3D-4C30-8618-C9D15A3FF31E}" type="datetime1">
              <a:rPr lang="en-US" smtClean="0"/>
              <a:pPr/>
              <a:t>9/3/2009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CD40DA-8881-4010-A27E-D045DFB6F3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EF4587-983B-4C74-AADA-89B2C7068F35}" type="datetime1">
              <a:rPr lang="en-US" smtClean="0"/>
              <a:pPr/>
              <a:t>9/3/2009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CD40DA-8881-4010-A27E-D045DFB6F3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CA0F80-D161-4DA9-8E42-AB9D4058556D}" type="datetime1">
              <a:rPr lang="en-US" smtClean="0"/>
              <a:pPr/>
              <a:t>9/3/2009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CD40DA-8881-4010-A27E-D045DFB6F3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68504B-148C-4286-A664-58BEB39406BC}" type="datetime1">
              <a:rPr lang="en-US" smtClean="0"/>
              <a:pPr/>
              <a:t>9/3/2009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CD40DA-8881-4010-A27E-D045DFB6F3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FB9DC8-1136-47DF-A95C-809B3041D494}" type="datetime1">
              <a:rPr lang="en-US" smtClean="0"/>
              <a:pPr/>
              <a:t>9/3/2009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CD40DA-8881-4010-A27E-D045DFB6F3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3D8FD0-2B68-43AA-A948-5D9E57F8461F}" type="datetime1">
              <a:rPr lang="en-US" smtClean="0"/>
              <a:pPr/>
              <a:t>9/3/2009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CD40DA-8881-4010-A27E-D045DFB6F3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886BCF-9035-4638-915A-62ADEE77A5E5}" type="datetime1">
              <a:rPr lang="en-US" smtClean="0"/>
              <a:pPr/>
              <a:t>9/3/2009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CD40DA-8881-4010-A27E-D045DFB6F3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Courier New" pitchFamily="49" charset="0"/>
        <a:buChar char="o"/>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Courier New" pitchFamily="49" charset="0"/>
        <a:buChar char="o"/>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cs.cmu.edu/~listen" TargetMode="Externa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audio" Target="../media/audio3.wav"/><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audio" Target="../media/audio2.wav"/><Relationship Id="rId1" Type="http://schemas.openxmlformats.org/officeDocument/2006/relationships/audio" Target="../media/audio1.wav"/><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notesSlide" Target="../notesSlides/notesSlide2.xml"/><Relationship Id="rId10" Type="http://schemas.openxmlformats.org/officeDocument/2006/relationships/image" Target="../media/image9.png"/><Relationship Id="rId4" Type="http://schemas.openxmlformats.org/officeDocument/2006/relationships/slideLayout" Target="../slideLayouts/slideLayout2.xml"/><Relationship Id="rId9" Type="http://schemas.openxmlformats.org/officeDocument/2006/relationships/image" Target="../media/image8.png"/><Relationship Id="rId1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cs.cmu.edu/~liste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924051"/>
          </a:xfrm>
        </p:spPr>
        <p:txBody>
          <a:bodyPr>
            <a:normAutofit/>
          </a:bodyPr>
          <a:lstStyle/>
          <a:p>
            <a:pPr lvl="0"/>
            <a:r>
              <a:rPr lang="en-US" b="1" dirty="0">
                <a:solidFill>
                  <a:schemeClr val="tx2"/>
                </a:solidFill>
              </a:rPr>
              <a:t>Detecting Prosody Improvement in Oral </a:t>
            </a:r>
            <a:r>
              <a:rPr lang="en-US" b="1" dirty="0" smtClean="0">
                <a:solidFill>
                  <a:schemeClr val="tx2"/>
                </a:solidFill>
              </a:rPr>
              <a:t>Rereading</a:t>
            </a:r>
            <a:endParaRPr lang="en-US" dirty="0"/>
          </a:p>
        </p:txBody>
      </p:sp>
      <p:sp>
        <p:nvSpPr>
          <p:cNvPr id="3" name="Subtitle 2"/>
          <p:cNvSpPr>
            <a:spLocks noGrp="1"/>
          </p:cNvSpPr>
          <p:nvPr>
            <p:ph type="subTitle" idx="1"/>
          </p:nvPr>
        </p:nvSpPr>
        <p:spPr>
          <a:xfrm>
            <a:off x="1371600" y="3231888"/>
            <a:ext cx="6400800" cy="2133600"/>
          </a:xfrm>
        </p:spPr>
        <p:txBody>
          <a:bodyPr>
            <a:normAutofit fontScale="92500" lnSpcReduction="10000"/>
          </a:bodyPr>
          <a:lstStyle/>
          <a:p>
            <a:pPr lvl="0">
              <a:defRPr/>
            </a:pPr>
            <a:r>
              <a:rPr lang="en-US" b="1" i="1" dirty="0">
                <a:solidFill>
                  <a:schemeClr val="tx1"/>
                </a:solidFill>
              </a:rPr>
              <a:t>Minh Duong and Jack Mostow</a:t>
            </a:r>
          </a:p>
          <a:p>
            <a:pPr lvl="0">
              <a:defRPr/>
            </a:pPr>
            <a:r>
              <a:rPr lang="en-US" i="1" dirty="0">
                <a:solidFill>
                  <a:schemeClr val="tx1"/>
                </a:solidFill>
              </a:rPr>
              <a:t>Project LISTEN</a:t>
            </a:r>
          </a:p>
          <a:p>
            <a:pPr lvl="0">
              <a:defRPr/>
            </a:pPr>
            <a:r>
              <a:rPr lang="en-US" i="1" dirty="0">
                <a:solidFill>
                  <a:schemeClr val="tx1"/>
                </a:solidFill>
                <a:hlinkClick r:id="rId2"/>
              </a:rPr>
              <a:t>www.cs.cmu.edu/~listen</a:t>
            </a:r>
            <a:endParaRPr lang="en-US" i="1" dirty="0">
              <a:solidFill>
                <a:schemeClr val="tx1"/>
              </a:solidFill>
            </a:endParaRPr>
          </a:p>
          <a:p>
            <a:pPr lvl="0">
              <a:defRPr/>
            </a:pPr>
            <a:r>
              <a:rPr lang="en-US" i="1" dirty="0">
                <a:solidFill>
                  <a:schemeClr val="tx1"/>
                </a:solidFill>
              </a:rPr>
              <a:t>Carnegie Mellon </a:t>
            </a:r>
            <a:r>
              <a:rPr lang="en-US" i="1" dirty="0" smtClean="0">
                <a:solidFill>
                  <a:schemeClr val="tx1"/>
                </a:solidFill>
              </a:rPr>
              <a:t>University</a:t>
            </a:r>
            <a:endParaRPr lang="en-US" dirty="0"/>
          </a:p>
        </p:txBody>
      </p:sp>
      <p:pic>
        <p:nvPicPr>
          <p:cNvPr id="4" name="Picture 1"/>
          <p:cNvPicPr>
            <a:picLocks noChangeAspect="1" noChangeArrowheads="1"/>
          </p:cNvPicPr>
          <p:nvPr/>
        </p:nvPicPr>
        <p:blipFill>
          <a:blip r:embed="rId3" cstate="print"/>
          <a:srcRect/>
          <a:stretch>
            <a:fillRect/>
          </a:stretch>
        </p:blipFill>
        <p:spPr bwMode="auto">
          <a:xfrm>
            <a:off x="-22860" y="6138659"/>
            <a:ext cx="3469481" cy="719341"/>
          </a:xfrm>
          <a:prstGeom prst="rect">
            <a:avLst/>
          </a:prstGeom>
          <a:noFill/>
          <a:ln w="9525">
            <a:noFill/>
            <a:miter lim="800000"/>
            <a:headEnd/>
            <a:tailEnd/>
          </a:ln>
          <a:effectLst/>
        </p:spPr>
      </p:pic>
      <p:pic>
        <p:nvPicPr>
          <p:cNvPr id="5" name="Picture 4" descr="CMU logo.jpg"/>
          <p:cNvPicPr>
            <a:picLocks noChangeAspect="1"/>
          </p:cNvPicPr>
          <p:nvPr/>
        </p:nvPicPr>
        <p:blipFill>
          <a:blip r:embed="rId4" cstate="print"/>
          <a:stretch>
            <a:fillRect/>
          </a:stretch>
        </p:blipFill>
        <p:spPr>
          <a:xfrm>
            <a:off x="0" y="0"/>
            <a:ext cx="2560320" cy="563880"/>
          </a:xfrm>
          <a:prstGeom prst="rect">
            <a:avLst/>
          </a:prstGeom>
        </p:spPr>
      </p:pic>
      <p:sp>
        <p:nvSpPr>
          <p:cNvPr id="6" name="TextBox 5"/>
          <p:cNvSpPr txBox="1"/>
          <p:nvPr/>
        </p:nvSpPr>
        <p:spPr>
          <a:xfrm>
            <a:off x="3505200" y="6150114"/>
            <a:ext cx="4724400" cy="707886"/>
          </a:xfrm>
          <a:prstGeom prst="rect">
            <a:avLst/>
          </a:prstGeom>
          <a:noFill/>
        </p:spPr>
        <p:txBody>
          <a:bodyPr wrap="square" rtlCol="0">
            <a:spAutoFit/>
          </a:bodyPr>
          <a:lstStyle/>
          <a:p>
            <a:pPr algn="just"/>
            <a:r>
              <a:rPr lang="en-US" sz="1000" dirty="0" smtClean="0"/>
              <a:t>The research reported here was supported by the Institute of Education Sciences, U.S. Department of Education, through Grants R305A080628.  The opinions expressed are those of the authors and do not necessarily represent the views of the Institute or the U.S. Department of Education. </a:t>
            </a:r>
            <a:endParaRPr lang="en-US" sz="1000" dirty="0"/>
          </a:p>
        </p:txBody>
      </p:sp>
      <p:sp>
        <p:nvSpPr>
          <p:cNvPr id="7" name="Slide Number Placeholder 6"/>
          <p:cNvSpPr>
            <a:spLocks noGrp="1"/>
          </p:cNvSpPr>
          <p:nvPr>
            <p:ph type="sldNum" sz="quarter" idx="12"/>
          </p:nvPr>
        </p:nvSpPr>
        <p:spPr/>
        <p:txBody>
          <a:bodyPr/>
          <a:lstStyle/>
          <a:p>
            <a:fld id="{F2CD40DA-8881-4010-A27E-D045DFB6F35D}" type="slidenum">
              <a:rPr lang="en-US" smtClean="0"/>
              <a:pPr/>
              <a:t>1</a:t>
            </a:fld>
            <a:endParaRPr lang="en-US"/>
          </a:p>
        </p:txBody>
      </p:sp>
      <p:pic>
        <p:nvPicPr>
          <p:cNvPr id="9" name="Picture 8" descr="DSC42403.jpg"/>
          <p:cNvPicPr>
            <a:picLocks noChangeAspect="1"/>
          </p:cNvPicPr>
          <p:nvPr/>
        </p:nvPicPr>
        <p:blipFill>
          <a:blip r:embed="rId5"/>
          <a:stretch>
            <a:fillRect/>
          </a:stretch>
        </p:blipFill>
        <p:spPr>
          <a:xfrm>
            <a:off x="0" y="3151116"/>
            <a:ext cx="1721358" cy="2295144"/>
          </a:xfrm>
          <a:prstGeom prst="rect">
            <a:avLst/>
          </a:prstGeom>
        </p:spPr>
      </p:pic>
      <p:pic>
        <p:nvPicPr>
          <p:cNvPr id="8" name="Picture 7" descr="New Image.JPG"/>
          <p:cNvPicPr>
            <a:picLocks noChangeAspect="1"/>
          </p:cNvPicPr>
          <p:nvPr/>
        </p:nvPicPr>
        <p:blipFill>
          <a:blip r:embed="rId6" cstate="print"/>
          <a:srcRect l="4486" t="1123" r="7721" b="19532"/>
          <a:stretch>
            <a:fillRect/>
          </a:stretch>
        </p:blipFill>
        <p:spPr>
          <a:xfrm>
            <a:off x="7418070" y="3144033"/>
            <a:ext cx="1725930" cy="230931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1143000"/>
          </a:xfrm>
        </p:spPr>
        <p:txBody>
          <a:bodyPr>
            <a:normAutofit/>
          </a:bodyPr>
          <a:lstStyle/>
          <a:p>
            <a:pPr marL="742950" indent="-742950">
              <a:buNone/>
            </a:pPr>
            <a:r>
              <a:rPr lang="en-US" dirty="0" smtClean="0"/>
              <a:t>1. How to measure feature sensitivity?</a:t>
            </a:r>
            <a:endParaRPr lang="en-US" dirty="0"/>
          </a:p>
        </p:txBody>
      </p:sp>
      <p:sp>
        <p:nvSpPr>
          <p:cNvPr id="3" name="Content Placeholder 2"/>
          <p:cNvSpPr>
            <a:spLocks noGrp="1"/>
          </p:cNvSpPr>
          <p:nvPr>
            <p:ph idx="1"/>
          </p:nvPr>
        </p:nvSpPr>
        <p:spPr>
          <a:xfrm>
            <a:off x="0" y="1219200"/>
            <a:ext cx="8229600" cy="5638800"/>
          </a:xfrm>
        </p:spPr>
        <p:txBody>
          <a:bodyPr>
            <a:normAutofit/>
          </a:bodyPr>
          <a:lstStyle/>
          <a:p>
            <a:pPr>
              <a:spcBef>
                <a:spcPts val="0"/>
              </a:spcBef>
              <a:defRPr/>
            </a:pPr>
            <a:r>
              <a:rPr lang="en-US" sz="2400" dirty="0" smtClean="0"/>
              <a:t>As median per-student effect size for a sentence-level feature (e.g. correlation with adult pitch)</a:t>
            </a:r>
          </a:p>
        </p:txBody>
      </p:sp>
      <p:sp>
        <p:nvSpPr>
          <p:cNvPr id="4" name="Slide Number Placeholder 3"/>
          <p:cNvSpPr>
            <a:spLocks noGrp="1"/>
          </p:cNvSpPr>
          <p:nvPr>
            <p:ph type="sldNum" sz="quarter" idx="12"/>
          </p:nvPr>
        </p:nvSpPr>
        <p:spPr>
          <a:xfrm>
            <a:off x="6324600" y="6356350"/>
            <a:ext cx="2133600" cy="365125"/>
          </a:xfrm>
        </p:spPr>
        <p:txBody>
          <a:bodyPr/>
          <a:lstStyle/>
          <a:p>
            <a:fld id="{F2CD40DA-8881-4010-A27E-D045DFB6F35D}" type="slidenum">
              <a:rPr lang="en-US" smtClean="0"/>
              <a:pPr/>
              <a:t>10</a:t>
            </a:fld>
            <a:endParaRPr lang="en-US"/>
          </a:p>
        </p:txBody>
      </p:sp>
      <p:sp>
        <p:nvSpPr>
          <p:cNvPr id="17" name="TextBox 16"/>
          <p:cNvSpPr txBox="1"/>
          <p:nvPr/>
        </p:nvSpPr>
        <p:spPr>
          <a:xfrm>
            <a:off x="6172200" y="4262735"/>
            <a:ext cx="1981200" cy="461665"/>
          </a:xfrm>
          <a:prstGeom prst="rect">
            <a:avLst/>
          </a:prstGeom>
          <a:noFill/>
        </p:spPr>
        <p:txBody>
          <a:bodyPr wrap="square" rtlCol="0">
            <a:spAutoFit/>
          </a:bodyPr>
          <a:lstStyle/>
          <a:p>
            <a:r>
              <a:rPr lang="en-US" sz="2400" dirty="0" err="1" smtClean="0"/>
              <a:t>Correl</a:t>
            </a:r>
            <a:r>
              <a:rPr lang="en-US" sz="2400" dirty="0" smtClean="0"/>
              <a:t> pitch</a:t>
            </a:r>
            <a:endParaRPr lang="en-US" sz="2400" dirty="0"/>
          </a:p>
        </p:txBody>
      </p:sp>
      <p:sp>
        <p:nvSpPr>
          <p:cNvPr id="18" name="TextBox 17"/>
          <p:cNvSpPr txBox="1"/>
          <p:nvPr/>
        </p:nvSpPr>
        <p:spPr>
          <a:xfrm>
            <a:off x="1524000" y="2743200"/>
            <a:ext cx="762000" cy="400110"/>
          </a:xfrm>
          <a:prstGeom prst="rect">
            <a:avLst/>
          </a:prstGeom>
          <a:noFill/>
        </p:spPr>
        <p:txBody>
          <a:bodyPr wrap="square" rtlCol="0">
            <a:spAutoFit/>
          </a:bodyPr>
          <a:lstStyle/>
          <a:p>
            <a:r>
              <a:rPr lang="en-US" sz="2000" dirty="0" smtClean="0"/>
              <a:t>0.37</a:t>
            </a:r>
            <a:endParaRPr lang="en-US" sz="2000" dirty="0"/>
          </a:p>
        </p:txBody>
      </p:sp>
      <p:sp>
        <p:nvSpPr>
          <p:cNvPr id="19" name="TextBox 18"/>
          <p:cNvSpPr txBox="1"/>
          <p:nvPr/>
        </p:nvSpPr>
        <p:spPr>
          <a:xfrm>
            <a:off x="1524000" y="3581400"/>
            <a:ext cx="762000" cy="400110"/>
          </a:xfrm>
          <a:prstGeom prst="rect">
            <a:avLst/>
          </a:prstGeom>
          <a:noFill/>
        </p:spPr>
        <p:txBody>
          <a:bodyPr wrap="square" rtlCol="0">
            <a:spAutoFit/>
          </a:bodyPr>
          <a:lstStyle/>
          <a:p>
            <a:r>
              <a:rPr lang="en-US" sz="2000" dirty="0" smtClean="0"/>
              <a:t>0.90</a:t>
            </a:r>
            <a:endParaRPr lang="en-US" sz="2000" dirty="0"/>
          </a:p>
        </p:txBody>
      </p:sp>
      <p:sp>
        <p:nvSpPr>
          <p:cNvPr id="20" name="Right Brace 19"/>
          <p:cNvSpPr/>
          <p:nvPr/>
        </p:nvSpPr>
        <p:spPr>
          <a:xfrm>
            <a:off x="3048000" y="3276600"/>
            <a:ext cx="152400" cy="1828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a:p>
        </p:txBody>
      </p:sp>
      <p:sp>
        <p:nvSpPr>
          <p:cNvPr id="22" name="TextBox 21"/>
          <p:cNvSpPr txBox="1"/>
          <p:nvPr/>
        </p:nvSpPr>
        <p:spPr>
          <a:xfrm>
            <a:off x="3276600" y="3500735"/>
            <a:ext cx="914400" cy="461665"/>
          </a:xfrm>
          <a:prstGeom prst="rect">
            <a:avLst/>
          </a:prstGeom>
          <a:noFill/>
        </p:spPr>
        <p:txBody>
          <a:bodyPr wrap="square" rtlCol="0">
            <a:spAutoFit/>
          </a:bodyPr>
          <a:lstStyle/>
          <a:p>
            <a:r>
              <a:rPr lang="en-US" sz="2400" dirty="0" smtClean="0"/>
              <a:t>Mary</a:t>
            </a:r>
            <a:endParaRPr lang="en-US" sz="2400" dirty="0"/>
          </a:p>
        </p:txBody>
      </p:sp>
      <p:sp>
        <p:nvSpPr>
          <p:cNvPr id="37" name="TextBox 36"/>
          <p:cNvSpPr txBox="1"/>
          <p:nvPr/>
        </p:nvSpPr>
        <p:spPr>
          <a:xfrm>
            <a:off x="3276600" y="6076890"/>
            <a:ext cx="2667000" cy="400110"/>
          </a:xfrm>
          <a:prstGeom prst="rect">
            <a:avLst/>
          </a:prstGeom>
          <a:noFill/>
        </p:spPr>
        <p:txBody>
          <a:bodyPr wrap="square" rtlCol="0">
            <a:spAutoFit/>
          </a:bodyPr>
          <a:lstStyle/>
          <a:p>
            <a:r>
              <a:rPr lang="en-US" sz="2000" i="1" dirty="0" smtClean="0"/>
              <a:t>Effect size =</a:t>
            </a:r>
            <a:r>
              <a:rPr lang="en-US" sz="2000" dirty="0" smtClean="0"/>
              <a:t> 0.12</a:t>
            </a:r>
            <a:endParaRPr lang="en-US" sz="2000" dirty="0"/>
          </a:p>
        </p:txBody>
      </p:sp>
      <p:sp>
        <p:nvSpPr>
          <p:cNvPr id="41" name="Right Brace 40"/>
          <p:cNvSpPr/>
          <p:nvPr/>
        </p:nvSpPr>
        <p:spPr>
          <a:xfrm>
            <a:off x="5867400" y="3200400"/>
            <a:ext cx="228600" cy="3505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Right Brace 42"/>
          <p:cNvSpPr/>
          <p:nvPr/>
        </p:nvSpPr>
        <p:spPr>
          <a:xfrm>
            <a:off x="3048000" y="5334000"/>
            <a:ext cx="228600" cy="1371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Right Brace 59"/>
          <p:cNvSpPr/>
          <p:nvPr/>
        </p:nvSpPr>
        <p:spPr>
          <a:xfrm>
            <a:off x="2209800" y="2895600"/>
            <a:ext cx="152400" cy="1066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a:p>
        </p:txBody>
      </p:sp>
      <p:sp>
        <p:nvSpPr>
          <p:cNvPr id="61" name="TextBox 60"/>
          <p:cNvSpPr txBox="1"/>
          <p:nvPr/>
        </p:nvSpPr>
        <p:spPr>
          <a:xfrm>
            <a:off x="2362200" y="3276600"/>
            <a:ext cx="838200" cy="400110"/>
          </a:xfrm>
          <a:prstGeom prst="rect">
            <a:avLst/>
          </a:prstGeom>
          <a:noFill/>
        </p:spPr>
        <p:txBody>
          <a:bodyPr wrap="square" rtlCol="0">
            <a:spAutoFit/>
          </a:bodyPr>
          <a:lstStyle/>
          <a:p>
            <a:r>
              <a:rPr lang="en-US" sz="2000" dirty="0" smtClean="0"/>
              <a:t>+0.53</a:t>
            </a:r>
            <a:endParaRPr lang="en-US" sz="2000" dirty="0"/>
          </a:p>
        </p:txBody>
      </p:sp>
      <p:sp>
        <p:nvSpPr>
          <p:cNvPr id="64" name="TextBox 63"/>
          <p:cNvSpPr txBox="1"/>
          <p:nvPr/>
        </p:nvSpPr>
        <p:spPr>
          <a:xfrm>
            <a:off x="2362200" y="4719935"/>
            <a:ext cx="773723" cy="400110"/>
          </a:xfrm>
          <a:prstGeom prst="rect">
            <a:avLst/>
          </a:prstGeom>
          <a:noFill/>
        </p:spPr>
        <p:txBody>
          <a:bodyPr wrap="square" rtlCol="0">
            <a:spAutoFit/>
          </a:bodyPr>
          <a:lstStyle/>
          <a:p>
            <a:r>
              <a:rPr lang="en-US" sz="2000" dirty="0" smtClean="0"/>
              <a:t>-0.05</a:t>
            </a:r>
            <a:endParaRPr lang="en-US" sz="2000" dirty="0"/>
          </a:p>
        </p:txBody>
      </p:sp>
      <p:sp>
        <p:nvSpPr>
          <p:cNvPr id="65" name="TextBox 64"/>
          <p:cNvSpPr txBox="1"/>
          <p:nvPr/>
        </p:nvSpPr>
        <p:spPr>
          <a:xfrm>
            <a:off x="1066800" y="4481155"/>
            <a:ext cx="685800" cy="400110"/>
          </a:xfrm>
          <a:prstGeom prst="rect">
            <a:avLst/>
          </a:prstGeom>
          <a:noFill/>
        </p:spPr>
        <p:txBody>
          <a:bodyPr wrap="square" rtlCol="0">
            <a:spAutoFit/>
          </a:bodyPr>
          <a:lstStyle/>
          <a:p>
            <a:r>
              <a:rPr lang="en-US" sz="2000" dirty="0" smtClean="0"/>
              <a:t>…..</a:t>
            </a:r>
            <a:endParaRPr lang="en-US" sz="2000" dirty="0"/>
          </a:p>
        </p:txBody>
      </p:sp>
      <p:sp>
        <p:nvSpPr>
          <p:cNvPr id="66" name="TextBox 65"/>
          <p:cNvSpPr txBox="1"/>
          <p:nvPr/>
        </p:nvSpPr>
        <p:spPr>
          <a:xfrm>
            <a:off x="1066800" y="4857690"/>
            <a:ext cx="685800" cy="400110"/>
          </a:xfrm>
          <a:prstGeom prst="rect">
            <a:avLst/>
          </a:prstGeom>
          <a:noFill/>
        </p:spPr>
        <p:txBody>
          <a:bodyPr wrap="square" rtlCol="0">
            <a:spAutoFit/>
          </a:bodyPr>
          <a:lstStyle/>
          <a:p>
            <a:r>
              <a:rPr lang="en-US" sz="2000" dirty="0" smtClean="0"/>
              <a:t>…..</a:t>
            </a:r>
            <a:endParaRPr lang="en-US" sz="2000" dirty="0"/>
          </a:p>
        </p:txBody>
      </p:sp>
      <p:sp>
        <p:nvSpPr>
          <p:cNvPr id="69" name="Right Brace 68"/>
          <p:cNvSpPr/>
          <p:nvPr/>
        </p:nvSpPr>
        <p:spPr>
          <a:xfrm>
            <a:off x="2209800" y="4648200"/>
            <a:ext cx="152400" cy="533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a:p>
        </p:txBody>
      </p:sp>
      <p:sp>
        <p:nvSpPr>
          <p:cNvPr id="35" name="TextBox 34"/>
          <p:cNvSpPr txBox="1"/>
          <p:nvPr/>
        </p:nvSpPr>
        <p:spPr>
          <a:xfrm>
            <a:off x="0" y="2743200"/>
            <a:ext cx="1600200" cy="400110"/>
          </a:xfrm>
          <a:prstGeom prst="rect">
            <a:avLst/>
          </a:prstGeom>
          <a:noFill/>
        </p:spPr>
        <p:txBody>
          <a:bodyPr wrap="square" rtlCol="0">
            <a:spAutoFit/>
          </a:bodyPr>
          <a:lstStyle/>
          <a:p>
            <a:r>
              <a:rPr lang="en-US" sz="2000" dirty="0" smtClean="0"/>
              <a:t>1</a:t>
            </a:r>
            <a:r>
              <a:rPr lang="en-US" sz="2000" baseline="30000" dirty="0" smtClean="0"/>
              <a:t>st</a:t>
            </a:r>
            <a:r>
              <a:rPr lang="en-US" sz="2000" dirty="0" smtClean="0"/>
              <a:t> reading</a:t>
            </a:r>
            <a:endParaRPr lang="en-US" sz="2000" dirty="0"/>
          </a:p>
        </p:txBody>
      </p:sp>
      <p:sp>
        <p:nvSpPr>
          <p:cNvPr id="36" name="TextBox 35"/>
          <p:cNvSpPr txBox="1"/>
          <p:nvPr/>
        </p:nvSpPr>
        <p:spPr>
          <a:xfrm>
            <a:off x="0" y="3576935"/>
            <a:ext cx="1600200" cy="400110"/>
          </a:xfrm>
          <a:prstGeom prst="rect">
            <a:avLst/>
          </a:prstGeom>
          <a:noFill/>
        </p:spPr>
        <p:txBody>
          <a:bodyPr wrap="square" rtlCol="0">
            <a:spAutoFit/>
          </a:bodyPr>
          <a:lstStyle/>
          <a:p>
            <a:r>
              <a:rPr lang="en-US" sz="2000" dirty="0" smtClean="0"/>
              <a:t>2</a:t>
            </a:r>
            <a:r>
              <a:rPr lang="en-US" sz="2000" baseline="30000" dirty="0" smtClean="0"/>
              <a:t>nd</a:t>
            </a:r>
            <a:r>
              <a:rPr lang="en-US" sz="2000" dirty="0" smtClean="0"/>
              <a:t> reading</a:t>
            </a:r>
            <a:endParaRPr lang="en-US" sz="2000" dirty="0"/>
          </a:p>
        </p:txBody>
      </p:sp>
      <p:sp>
        <p:nvSpPr>
          <p:cNvPr id="38" name="TextBox 37"/>
          <p:cNvSpPr txBox="1"/>
          <p:nvPr/>
        </p:nvSpPr>
        <p:spPr>
          <a:xfrm>
            <a:off x="2286000" y="2338625"/>
            <a:ext cx="762000" cy="400110"/>
          </a:xfrm>
          <a:prstGeom prst="rect">
            <a:avLst/>
          </a:prstGeom>
          <a:noFill/>
        </p:spPr>
        <p:txBody>
          <a:bodyPr wrap="square" rtlCol="0">
            <a:spAutoFit/>
          </a:bodyPr>
          <a:lstStyle/>
          <a:p>
            <a:r>
              <a:rPr lang="en-US" sz="2000" i="1" dirty="0" smtClean="0"/>
              <a:t>Gain: </a:t>
            </a:r>
            <a:endParaRPr lang="en-US" sz="2000" i="1" dirty="0"/>
          </a:p>
        </p:txBody>
      </p:sp>
      <p:sp>
        <p:nvSpPr>
          <p:cNvPr id="39" name="TextBox 38"/>
          <p:cNvSpPr txBox="1"/>
          <p:nvPr/>
        </p:nvSpPr>
        <p:spPr>
          <a:xfrm>
            <a:off x="1066800" y="5715000"/>
            <a:ext cx="685800" cy="400110"/>
          </a:xfrm>
          <a:prstGeom prst="rect">
            <a:avLst/>
          </a:prstGeom>
          <a:noFill/>
        </p:spPr>
        <p:txBody>
          <a:bodyPr wrap="square" rtlCol="0">
            <a:spAutoFit/>
          </a:bodyPr>
          <a:lstStyle/>
          <a:p>
            <a:r>
              <a:rPr lang="en-US" sz="2000" dirty="0" smtClean="0"/>
              <a:t>…….</a:t>
            </a:r>
            <a:endParaRPr lang="en-US" sz="2000" dirty="0"/>
          </a:p>
        </p:txBody>
      </p:sp>
      <p:sp>
        <p:nvSpPr>
          <p:cNvPr id="44" name="TextBox 43"/>
          <p:cNvSpPr txBox="1"/>
          <p:nvPr/>
        </p:nvSpPr>
        <p:spPr>
          <a:xfrm>
            <a:off x="3886200" y="2338625"/>
            <a:ext cx="1295400" cy="400110"/>
          </a:xfrm>
          <a:prstGeom prst="rect">
            <a:avLst/>
          </a:prstGeom>
          <a:noFill/>
        </p:spPr>
        <p:txBody>
          <a:bodyPr wrap="square" rtlCol="0">
            <a:spAutoFit/>
          </a:bodyPr>
          <a:lstStyle/>
          <a:p>
            <a:r>
              <a:rPr lang="en-US" sz="2000" i="1" dirty="0" smtClean="0"/>
              <a:t>Student:</a:t>
            </a:r>
            <a:endParaRPr lang="en-US" sz="2000" i="1" dirty="0"/>
          </a:p>
        </p:txBody>
      </p:sp>
      <p:sp>
        <p:nvSpPr>
          <p:cNvPr id="45" name="TextBox 44"/>
          <p:cNvSpPr txBox="1"/>
          <p:nvPr/>
        </p:nvSpPr>
        <p:spPr>
          <a:xfrm>
            <a:off x="6781800" y="2338625"/>
            <a:ext cx="1066800" cy="400110"/>
          </a:xfrm>
          <a:prstGeom prst="rect">
            <a:avLst/>
          </a:prstGeom>
          <a:noFill/>
        </p:spPr>
        <p:txBody>
          <a:bodyPr wrap="square" rtlCol="0">
            <a:spAutoFit/>
          </a:bodyPr>
          <a:lstStyle/>
          <a:p>
            <a:r>
              <a:rPr lang="en-US" sz="2000" i="1" dirty="0" smtClean="0"/>
              <a:t>Feature:</a:t>
            </a:r>
            <a:endParaRPr lang="en-US" sz="2000" i="1" dirty="0"/>
          </a:p>
        </p:txBody>
      </p:sp>
      <p:sp>
        <p:nvSpPr>
          <p:cNvPr id="46" name="TextBox 45"/>
          <p:cNvSpPr txBox="1"/>
          <p:nvPr/>
        </p:nvSpPr>
        <p:spPr>
          <a:xfrm>
            <a:off x="0" y="2338625"/>
            <a:ext cx="2133600" cy="400110"/>
          </a:xfrm>
          <a:prstGeom prst="rect">
            <a:avLst/>
          </a:prstGeom>
          <a:noFill/>
        </p:spPr>
        <p:txBody>
          <a:bodyPr wrap="square" rtlCol="0">
            <a:spAutoFit/>
          </a:bodyPr>
          <a:lstStyle/>
          <a:p>
            <a:r>
              <a:rPr lang="en-US" sz="2000" i="1" dirty="0" smtClean="0"/>
              <a:t>Sentence:</a:t>
            </a:r>
            <a:endParaRPr lang="en-US" sz="2000" i="1" dirty="0"/>
          </a:p>
        </p:txBody>
      </p:sp>
      <p:sp>
        <p:nvSpPr>
          <p:cNvPr id="29" name="TextBox 28"/>
          <p:cNvSpPr txBox="1"/>
          <p:nvPr/>
        </p:nvSpPr>
        <p:spPr>
          <a:xfrm>
            <a:off x="3276600" y="4038600"/>
            <a:ext cx="1905000" cy="400110"/>
          </a:xfrm>
          <a:prstGeom prst="rect">
            <a:avLst/>
          </a:prstGeom>
          <a:noFill/>
        </p:spPr>
        <p:txBody>
          <a:bodyPr wrap="square" rtlCol="0">
            <a:spAutoFit/>
          </a:bodyPr>
          <a:lstStyle/>
          <a:p>
            <a:r>
              <a:rPr lang="en-US" sz="2000" dirty="0" smtClean="0"/>
              <a:t>{+0.53, -0.05, …}</a:t>
            </a:r>
            <a:endParaRPr lang="en-US" sz="2000" dirty="0"/>
          </a:p>
        </p:txBody>
      </p:sp>
      <p:sp>
        <p:nvSpPr>
          <p:cNvPr id="30" name="TextBox 29"/>
          <p:cNvSpPr txBox="1"/>
          <p:nvPr/>
        </p:nvSpPr>
        <p:spPr>
          <a:xfrm>
            <a:off x="6248400" y="4876800"/>
            <a:ext cx="2895600" cy="707886"/>
          </a:xfrm>
          <a:prstGeom prst="rect">
            <a:avLst/>
          </a:prstGeom>
          <a:noFill/>
        </p:spPr>
        <p:txBody>
          <a:bodyPr wrap="square" rtlCol="0">
            <a:spAutoFit/>
          </a:bodyPr>
          <a:lstStyle/>
          <a:p>
            <a:r>
              <a:rPr lang="en-US" sz="2000" dirty="0" smtClean="0"/>
              <a:t>{0.08, 0.12, …} </a:t>
            </a:r>
            <a:r>
              <a:rPr lang="en-US" sz="2000" dirty="0" smtClean="0">
                <a:sym typeface="Wingdings" pitchFamily="2" charset="2"/>
              </a:rPr>
              <a:t> </a:t>
            </a:r>
          </a:p>
          <a:p>
            <a:r>
              <a:rPr lang="en-US" sz="2000" i="1" dirty="0" smtClean="0"/>
              <a:t>Median effect size = </a:t>
            </a:r>
            <a:r>
              <a:rPr lang="en-US" sz="2000" dirty="0" smtClean="0"/>
              <a:t>0.10</a:t>
            </a:r>
            <a:endParaRPr lang="en-US" sz="2000" dirty="0"/>
          </a:p>
        </p:txBody>
      </p:sp>
      <p:sp>
        <p:nvSpPr>
          <p:cNvPr id="31" name="TextBox 30"/>
          <p:cNvSpPr txBox="1"/>
          <p:nvPr/>
        </p:nvSpPr>
        <p:spPr>
          <a:xfrm>
            <a:off x="3276600" y="5558135"/>
            <a:ext cx="914400" cy="461665"/>
          </a:xfrm>
          <a:prstGeom prst="rect">
            <a:avLst/>
          </a:prstGeom>
          <a:noFill/>
        </p:spPr>
        <p:txBody>
          <a:bodyPr wrap="square" rtlCol="0">
            <a:spAutoFit/>
          </a:bodyPr>
          <a:lstStyle/>
          <a:p>
            <a:r>
              <a:rPr lang="en-US" sz="2400" dirty="0" smtClean="0"/>
              <a:t>Joe</a:t>
            </a:r>
            <a:endParaRPr lang="en-US" sz="2400" dirty="0"/>
          </a:p>
        </p:txBody>
      </p:sp>
      <p:sp>
        <p:nvSpPr>
          <p:cNvPr id="32" name="TextBox 31"/>
          <p:cNvSpPr txBox="1"/>
          <p:nvPr/>
        </p:nvSpPr>
        <p:spPr>
          <a:xfrm>
            <a:off x="3276600" y="4419600"/>
            <a:ext cx="2819400" cy="707886"/>
          </a:xfrm>
          <a:prstGeom prst="rect">
            <a:avLst/>
          </a:prstGeom>
          <a:noFill/>
        </p:spPr>
        <p:txBody>
          <a:bodyPr wrap="square" rtlCol="0">
            <a:spAutoFit/>
          </a:bodyPr>
          <a:lstStyle/>
          <a:p>
            <a:r>
              <a:rPr lang="en-US" sz="2000" dirty="0" smtClean="0">
                <a:sym typeface="Wingdings" pitchFamily="2" charset="2"/>
              </a:rPr>
              <a:t> </a:t>
            </a:r>
            <a:r>
              <a:rPr lang="en-US" sz="2000" i="1" dirty="0" smtClean="0"/>
              <a:t>Effect size = mean/SD</a:t>
            </a:r>
          </a:p>
          <a:p>
            <a:r>
              <a:rPr lang="en-US" sz="2000" i="1" dirty="0" smtClean="0"/>
              <a:t>	        </a:t>
            </a:r>
            <a:r>
              <a:rPr lang="en-US" sz="2000" dirty="0" smtClean="0"/>
              <a:t>=</a:t>
            </a:r>
            <a:r>
              <a:rPr lang="en-US" sz="2000" i="1" dirty="0" smtClean="0"/>
              <a:t> </a:t>
            </a:r>
            <a:r>
              <a:rPr lang="en-US" sz="2000" dirty="0" smtClean="0"/>
              <a:t>0.08</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9"/>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36"/>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animBg="1"/>
      <p:bldP spid="22" grpId="0"/>
      <p:bldP spid="37" grpId="0"/>
      <p:bldP spid="41" grpId="0" animBg="1"/>
      <p:bldP spid="43" grpId="0" animBg="1"/>
      <p:bldP spid="60" grpId="0" animBg="1"/>
      <p:bldP spid="61" grpId="0"/>
      <p:bldP spid="64" grpId="0"/>
      <p:bldP spid="65" grpId="0"/>
      <p:bldP spid="66" grpId="0"/>
      <p:bldP spid="69" grpId="0" animBg="1"/>
      <p:bldP spid="35" grpId="0"/>
      <p:bldP spid="36" grpId="0"/>
      <p:bldP spid="38" grpId="0"/>
      <p:bldP spid="39" grpId="0"/>
      <p:bldP spid="44" grpId="0"/>
      <p:bldP spid="45" grpId="0"/>
      <p:bldP spid="46" grpId="0"/>
      <p:bldP spid="29" grpId="0"/>
      <p:bldP spid="30" grpId="0"/>
      <p:bldP spid="31" grpId="0"/>
      <p:bldP spid="3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dirty="0" smtClean="0"/>
              <a:t>1. Which features were most sensitive?...</a:t>
            </a:r>
            <a:endParaRPr lang="en-US" sz="4000" dirty="0"/>
          </a:p>
        </p:txBody>
      </p:sp>
      <p:sp>
        <p:nvSpPr>
          <p:cNvPr id="5" name="Slide Number Placeholder 4"/>
          <p:cNvSpPr>
            <a:spLocks noGrp="1"/>
          </p:cNvSpPr>
          <p:nvPr>
            <p:ph type="sldNum" sz="quarter" idx="12"/>
          </p:nvPr>
        </p:nvSpPr>
        <p:spPr/>
        <p:txBody>
          <a:bodyPr/>
          <a:lstStyle/>
          <a:p>
            <a:fld id="{F2CD40DA-8881-4010-A27E-D045DFB6F35D}" type="slidenum">
              <a:rPr lang="en-US" smtClean="0"/>
              <a:pPr/>
              <a:t>11</a:t>
            </a:fld>
            <a:endParaRPr lang="en-US"/>
          </a:p>
        </p:txBody>
      </p:sp>
      <p:sp>
        <p:nvSpPr>
          <p:cNvPr id="6" name="TextBox 5"/>
          <p:cNvSpPr txBox="1"/>
          <p:nvPr/>
        </p:nvSpPr>
        <p:spPr>
          <a:xfrm>
            <a:off x="-457200" y="1219200"/>
            <a:ext cx="2971800" cy="4770537"/>
          </a:xfrm>
          <a:prstGeom prst="rect">
            <a:avLst/>
          </a:prstGeom>
          <a:noFill/>
        </p:spPr>
        <p:txBody>
          <a:bodyPr wrap="square" rtlCol="0">
            <a:spAutoFit/>
          </a:bodyPr>
          <a:lstStyle/>
          <a:p>
            <a:pPr algn="r"/>
            <a:r>
              <a:rPr lang="en-US" sz="1900" dirty="0" smtClean="0"/>
              <a:t>raw duration</a:t>
            </a:r>
          </a:p>
          <a:p>
            <a:pPr algn="r"/>
            <a:r>
              <a:rPr lang="en-US" sz="1900" dirty="0" smtClean="0"/>
              <a:t>raw  norm duration </a:t>
            </a:r>
          </a:p>
          <a:p>
            <a:pPr algn="r"/>
            <a:r>
              <a:rPr lang="en-US" sz="1900" dirty="0" smtClean="0"/>
              <a:t>raw  norm production </a:t>
            </a:r>
          </a:p>
          <a:p>
            <a:pPr algn="r"/>
            <a:r>
              <a:rPr lang="en-US" sz="1900" dirty="0" smtClean="0"/>
              <a:t>pause frequency </a:t>
            </a:r>
          </a:p>
          <a:p>
            <a:pPr algn="r"/>
            <a:r>
              <a:rPr lang="en-US" sz="1900" dirty="0" smtClean="0"/>
              <a:t>raw production </a:t>
            </a:r>
          </a:p>
          <a:p>
            <a:pPr algn="r"/>
            <a:r>
              <a:rPr lang="en-US" sz="1900" dirty="0" smtClean="0"/>
              <a:t>raw norm latency </a:t>
            </a:r>
          </a:p>
          <a:p>
            <a:pPr algn="r"/>
            <a:r>
              <a:rPr lang="en-US" sz="1900" dirty="0" smtClean="0"/>
              <a:t>raw latency </a:t>
            </a:r>
          </a:p>
          <a:p>
            <a:pPr algn="r"/>
            <a:r>
              <a:rPr lang="en-US" sz="1900" dirty="0" err="1" smtClean="0"/>
              <a:t>correl</a:t>
            </a:r>
            <a:r>
              <a:rPr lang="en-US" sz="1900" dirty="0" smtClean="0"/>
              <a:t> duration </a:t>
            </a:r>
          </a:p>
          <a:p>
            <a:pPr algn="r"/>
            <a:r>
              <a:rPr lang="en-US" sz="1900" dirty="0" err="1" smtClean="0"/>
              <a:t>correl</a:t>
            </a:r>
            <a:r>
              <a:rPr lang="en-US" sz="1900" dirty="0" smtClean="0"/>
              <a:t> production </a:t>
            </a:r>
          </a:p>
          <a:p>
            <a:pPr algn="r"/>
            <a:r>
              <a:rPr lang="en-US" sz="1900" dirty="0" err="1" smtClean="0"/>
              <a:t>correl</a:t>
            </a:r>
            <a:r>
              <a:rPr lang="en-US" sz="1900" dirty="0" smtClean="0"/>
              <a:t> latency </a:t>
            </a:r>
          </a:p>
          <a:p>
            <a:pPr algn="r"/>
            <a:r>
              <a:rPr lang="en-US" sz="1900" dirty="0" err="1" smtClean="0"/>
              <a:t>correl</a:t>
            </a:r>
            <a:r>
              <a:rPr lang="en-US" sz="1900" dirty="0" smtClean="0"/>
              <a:t> norm latency </a:t>
            </a:r>
          </a:p>
          <a:p>
            <a:pPr algn="r"/>
            <a:r>
              <a:rPr lang="en-US" sz="1900" dirty="0" err="1" smtClean="0"/>
              <a:t>correl</a:t>
            </a:r>
            <a:r>
              <a:rPr lang="en-US" sz="1900" dirty="0" smtClean="0"/>
              <a:t> norm duration</a:t>
            </a:r>
          </a:p>
          <a:p>
            <a:pPr algn="r"/>
            <a:r>
              <a:rPr lang="en-US" sz="1900" dirty="0" smtClean="0"/>
              <a:t>pitch variation</a:t>
            </a:r>
          </a:p>
          <a:p>
            <a:pPr algn="r"/>
            <a:r>
              <a:rPr lang="en-US" sz="1900" dirty="0" err="1" smtClean="0"/>
              <a:t>correl</a:t>
            </a:r>
            <a:r>
              <a:rPr lang="en-US" sz="1900" dirty="0" smtClean="0"/>
              <a:t> norm production</a:t>
            </a:r>
          </a:p>
          <a:p>
            <a:pPr algn="r"/>
            <a:r>
              <a:rPr lang="en-US" sz="1900" dirty="0" err="1" smtClean="0"/>
              <a:t>correl</a:t>
            </a:r>
            <a:r>
              <a:rPr lang="en-US" sz="1900" dirty="0" smtClean="0"/>
              <a:t> pitch</a:t>
            </a:r>
          </a:p>
          <a:p>
            <a:pPr algn="r"/>
            <a:r>
              <a:rPr lang="en-US" sz="1900" dirty="0" err="1" smtClean="0"/>
              <a:t>correl</a:t>
            </a:r>
            <a:r>
              <a:rPr lang="en-US" sz="1900" dirty="0" smtClean="0"/>
              <a:t> intensity</a:t>
            </a:r>
            <a:endParaRPr lang="en-US" sz="1900" dirty="0"/>
          </a:p>
        </p:txBody>
      </p:sp>
      <p:sp>
        <p:nvSpPr>
          <p:cNvPr id="15" name="TextBox 14"/>
          <p:cNvSpPr txBox="1"/>
          <p:nvPr/>
        </p:nvSpPr>
        <p:spPr>
          <a:xfrm>
            <a:off x="4648200" y="6019800"/>
            <a:ext cx="2286000" cy="400110"/>
          </a:xfrm>
          <a:prstGeom prst="rect">
            <a:avLst/>
          </a:prstGeom>
          <a:noFill/>
        </p:spPr>
        <p:txBody>
          <a:bodyPr wrap="square" rtlCol="0">
            <a:spAutoFit/>
          </a:bodyPr>
          <a:lstStyle/>
          <a:p>
            <a:r>
              <a:rPr lang="en-US" sz="2000" dirty="0" smtClean="0"/>
              <a:t>Median effect size</a:t>
            </a:r>
            <a:endParaRPr lang="en-US" sz="2000" dirty="0"/>
          </a:p>
        </p:txBody>
      </p:sp>
      <p:pic>
        <p:nvPicPr>
          <p:cNvPr id="1028" name="Picture 4"/>
          <p:cNvPicPr>
            <a:picLocks noChangeAspect="1" noChangeArrowheads="1"/>
          </p:cNvPicPr>
          <p:nvPr/>
        </p:nvPicPr>
        <p:blipFill>
          <a:blip r:embed="rId3"/>
          <a:srcRect/>
          <a:stretch>
            <a:fillRect/>
          </a:stretch>
        </p:blipFill>
        <p:spPr bwMode="auto">
          <a:xfrm>
            <a:off x="2466975" y="1143000"/>
            <a:ext cx="5915025" cy="5334000"/>
          </a:xfrm>
          <a:prstGeom prst="rect">
            <a:avLst/>
          </a:prstGeom>
          <a:noFill/>
          <a:ln w="9525">
            <a:noFill/>
            <a:miter lim="800000"/>
            <a:headEnd/>
            <a:tailEnd/>
          </a:ln>
        </p:spPr>
      </p:pic>
      <p:sp>
        <p:nvSpPr>
          <p:cNvPr id="8" name="TextBox 7"/>
          <p:cNvSpPr txBox="1"/>
          <p:nvPr/>
        </p:nvSpPr>
        <p:spPr>
          <a:xfrm>
            <a:off x="3276600" y="6488668"/>
            <a:ext cx="4953000" cy="369332"/>
          </a:xfrm>
          <a:prstGeom prst="rect">
            <a:avLst/>
          </a:prstGeom>
          <a:noFill/>
        </p:spPr>
        <p:txBody>
          <a:bodyPr wrap="square" rtlCol="0">
            <a:spAutoFit/>
          </a:bodyPr>
          <a:lstStyle/>
          <a:p>
            <a:r>
              <a:rPr lang="en-US" dirty="0" smtClean="0"/>
              <a:t>Median effect size ± 95 % confidence interval</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dirty="0" smtClean="0"/>
              <a:t>1. </a:t>
            </a:r>
            <a:r>
              <a:rPr lang="en-US" sz="4000" dirty="0" smtClean="0">
                <a:solidFill>
                  <a:schemeClr val="accent2"/>
                </a:solidFill>
              </a:rPr>
              <a:t>Temporal</a:t>
            </a:r>
            <a:r>
              <a:rPr lang="en-US" sz="4000" dirty="0" smtClean="0"/>
              <a:t> features most sensitive</a:t>
            </a:r>
            <a:endParaRPr lang="en-US" sz="4000" dirty="0"/>
          </a:p>
        </p:txBody>
      </p:sp>
      <p:sp>
        <p:nvSpPr>
          <p:cNvPr id="5" name="Slide Number Placeholder 4"/>
          <p:cNvSpPr>
            <a:spLocks noGrp="1"/>
          </p:cNvSpPr>
          <p:nvPr>
            <p:ph type="sldNum" sz="quarter" idx="12"/>
          </p:nvPr>
        </p:nvSpPr>
        <p:spPr/>
        <p:txBody>
          <a:bodyPr/>
          <a:lstStyle/>
          <a:p>
            <a:fld id="{F2CD40DA-8881-4010-A27E-D045DFB6F35D}" type="slidenum">
              <a:rPr lang="en-US" smtClean="0"/>
              <a:pPr/>
              <a:t>12</a:t>
            </a:fld>
            <a:endParaRPr lang="en-US"/>
          </a:p>
        </p:txBody>
      </p:sp>
      <p:sp>
        <p:nvSpPr>
          <p:cNvPr id="6" name="TextBox 5"/>
          <p:cNvSpPr txBox="1"/>
          <p:nvPr/>
        </p:nvSpPr>
        <p:spPr>
          <a:xfrm>
            <a:off x="-457200" y="1219200"/>
            <a:ext cx="2971800" cy="4770537"/>
          </a:xfrm>
          <a:prstGeom prst="rect">
            <a:avLst/>
          </a:prstGeom>
          <a:noFill/>
        </p:spPr>
        <p:txBody>
          <a:bodyPr wrap="square" rtlCol="0">
            <a:spAutoFit/>
          </a:bodyPr>
          <a:lstStyle/>
          <a:p>
            <a:pPr algn="r"/>
            <a:r>
              <a:rPr lang="en-US" sz="1900" dirty="0" smtClean="0">
                <a:solidFill>
                  <a:schemeClr val="accent2"/>
                </a:solidFill>
              </a:rPr>
              <a:t>raw duration*</a:t>
            </a:r>
          </a:p>
          <a:p>
            <a:pPr algn="r"/>
            <a:r>
              <a:rPr lang="en-US" sz="1900" dirty="0" smtClean="0">
                <a:solidFill>
                  <a:schemeClr val="accent2"/>
                </a:solidFill>
              </a:rPr>
              <a:t>raw  norm duration *</a:t>
            </a:r>
          </a:p>
          <a:p>
            <a:pPr algn="r"/>
            <a:r>
              <a:rPr lang="en-US" sz="1900" dirty="0" smtClean="0">
                <a:solidFill>
                  <a:schemeClr val="accent2"/>
                </a:solidFill>
              </a:rPr>
              <a:t>raw  norm production *</a:t>
            </a:r>
          </a:p>
          <a:p>
            <a:pPr algn="r"/>
            <a:r>
              <a:rPr lang="en-US" sz="1900" dirty="0" smtClean="0">
                <a:solidFill>
                  <a:schemeClr val="accent2"/>
                </a:solidFill>
              </a:rPr>
              <a:t>pause frequency *</a:t>
            </a:r>
          </a:p>
          <a:p>
            <a:pPr algn="r"/>
            <a:r>
              <a:rPr lang="en-US" sz="1900" dirty="0" smtClean="0">
                <a:solidFill>
                  <a:schemeClr val="accent2"/>
                </a:solidFill>
              </a:rPr>
              <a:t>raw production *</a:t>
            </a:r>
          </a:p>
          <a:p>
            <a:pPr algn="r"/>
            <a:r>
              <a:rPr lang="en-US" sz="1900" dirty="0" smtClean="0">
                <a:solidFill>
                  <a:schemeClr val="accent2"/>
                </a:solidFill>
              </a:rPr>
              <a:t>raw norm latency *</a:t>
            </a:r>
          </a:p>
          <a:p>
            <a:pPr algn="r"/>
            <a:r>
              <a:rPr lang="en-US" sz="1900" dirty="0" smtClean="0">
                <a:solidFill>
                  <a:schemeClr val="accent2"/>
                </a:solidFill>
              </a:rPr>
              <a:t>raw latency *</a:t>
            </a:r>
          </a:p>
          <a:p>
            <a:pPr algn="r"/>
            <a:r>
              <a:rPr lang="en-US" sz="1900" dirty="0" err="1" smtClean="0">
                <a:solidFill>
                  <a:schemeClr val="accent2"/>
                </a:solidFill>
              </a:rPr>
              <a:t>correl</a:t>
            </a:r>
            <a:r>
              <a:rPr lang="en-US" sz="1900" dirty="0" smtClean="0">
                <a:solidFill>
                  <a:schemeClr val="accent2"/>
                </a:solidFill>
              </a:rPr>
              <a:t> duration *</a:t>
            </a:r>
          </a:p>
          <a:p>
            <a:pPr algn="r"/>
            <a:r>
              <a:rPr lang="en-US" sz="1900" dirty="0" err="1" smtClean="0">
                <a:solidFill>
                  <a:schemeClr val="accent2"/>
                </a:solidFill>
              </a:rPr>
              <a:t>correl</a:t>
            </a:r>
            <a:r>
              <a:rPr lang="en-US" sz="1900" dirty="0" smtClean="0">
                <a:solidFill>
                  <a:schemeClr val="accent2"/>
                </a:solidFill>
              </a:rPr>
              <a:t> production *</a:t>
            </a:r>
          </a:p>
          <a:p>
            <a:pPr algn="r"/>
            <a:r>
              <a:rPr lang="en-US" sz="1900" dirty="0" err="1" smtClean="0">
                <a:solidFill>
                  <a:schemeClr val="accent2"/>
                </a:solidFill>
              </a:rPr>
              <a:t>correl</a:t>
            </a:r>
            <a:r>
              <a:rPr lang="en-US" sz="1900" dirty="0" smtClean="0">
                <a:solidFill>
                  <a:schemeClr val="accent2"/>
                </a:solidFill>
              </a:rPr>
              <a:t> latency *</a:t>
            </a:r>
          </a:p>
          <a:p>
            <a:pPr algn="r"/>
            <a:r>
              <a:rPr lang="en-US" sz="1900" dirty="0" err="1" smtClean="0">
                <a:solidFill>
                  <a:schemeClr val="accent2"/>
                </a:solidFill>
              </a:rPr>
              <a:t>correl</a:t>
            </a:r>
            <a:r>
              <a:rPr lang="en-US" sz="1900" dirty="0" smtClean="0">
                <a:solidFill>
                  <a:schemeClr val="accent2"/>
                </a:solidFill>
              </a:rPr>
              <a:t> norm latency *</a:t>
            </a:r>
          </a:p>
          <a:p>
            <a:pPr algn="r"/>
            <a:r>
              <a:rPr lang="en-US" sz="1900" dirty="0" err="1" smtClean="0">
                <a:solidFill>
                  <a:schemeClr val="accent2"/>
                </a:solidFill>
              </a:rPr>
              <a:t>correl</a:t>
            </a:r>
            <a:r>
              <a:rPr lang="en-US" sz="1900" dirty="0" smtClean="0">
                <a:solidFill>
                  <a:schemeClr val="accent2"/>
                </a:solidFill>
              </a:rPr>
              <a:t> norm duration*</a:t>
            </a:r>
          </a:p>
          <a:p>
            <a:pPr algn="r"/>
            <a:r>
              <a:rPr lang="en-US" sz="1900" dirty="0" smtClean="0"/>
              <a:t>pitch variation*</a:t>
            </a:r>
          </a:p>
          <a:p>
            <a:pPr algn="r"/>
            <a:r>
              <a:rPr lang="en-US" sz="1900" dirty="0" err="1" smtClean="0">
                <a:solidFill>
                  <a:schemeClr val="accent2"/>
                </a:solidFill>
              </a:rPr>
              <a:t>correl</a:t>
            </a:r>
            <a:r>
              <a:rPr lang="en-US" sz="1900" dirty="0" smtClean="0">
                <a:solidFill>
                  <a:schemeClr val="accent2"/>
                </a:solidFill>
              </a:rPr>
              <a:t> norm production*</a:t>
            </a:r>
          </a:p>
          <a:p>
            <a:pPr algn="r"/>
            <a:r>
              <a:rPr lang="en-US" sz="1900" dirty="0" err="1" smtClean="0"/>
              <a:t>correl</a:t>
            </a:r>
            <a:r>
              <a:rPr lang="en-US" sz="1900" dirty="0" smtClean="0"/>
              <a:t> pitch</a:t>
            </a:r>
          </a:p>
          <a:p>
            <a:pPr algn="r"/>
            <a:r>
              <a:rPr lang="en-US" sz="1900" dirty="0" err="1" smtClean="0"/>
              <a:t>correl</a:t>
            </a:r>
            <a:r>
              <a:rPr lang="en-US" sz="1900" dirty="0" smtClean="0"/>
              <a:t> intensity</a:t>
            </a:r>
            <a:endParaRPr lang="en-US" sz="1900" dirty="0"/>
          </a:p>
        </p:txBody>
      </p:sp>
      <p:sp>
        <p:nvSpPr>
          <p:cNvPr id="15" name="TextBox 14"/>
          <p:cNvSpPr txBox="1"/>
          <p:nvPr/>
        </p:nvSpPr>
        <p:spPr>
          <a:xfrm>
            <a:off x="4648200" y="6019800"/>
            <a:ext cx="2286000" cy="400110"/>
          </a:xfrm>
          <a:prstGeom prst="rect">
            <a:avLst/>
          </a:prstGeom>
          <a:noFill/>
        </p:spPr>
        <p:txBody>
          <a:bodyPr wrap="square" rtlCol="0">
            <a:spAutoFit/>
          </a:bodyPr>
          <a:lstStyle/>
          <a:p>
            <a:r>
              <a:rPr lang="en-US" sz="2000" dirty="0" smtClean="0"/>
              <a:t>Median effect size</a:t>
            </a:r>
            <a:endParaRPr lang="en-US" sz="2000" dirty="0"/>
          </a:p>
        </p:txBody>
      </p:sp>
      <p:sp>
        <p:nvSpPr>
          <p:cNvPr id="7" name="TextBox 6"/>
          <p:cNvSpPr txBox="1"/>
          <p:nvPr/>
        </p:nvSpPr>
        <p:spPr>
          <a:xfrm>
            <a:off x="0" y="6248400"/>
            <a:ext cx="1981200" cy="661720"/>
          </a:xfrm>
          <a:prstGeom prst="rect">
            <a:avLst/>
          </a:prstGeom>
          <a:noFill/>
        </p:spPr>
        <p:txBody>
          <a:bodyPr wrap="square" rtlCol="0">
            <a:spAutoFit/>
          </a:bodyPr>
          <a:lstStyle/>
          <a:p>
            <a:r>
              <a:rPr lang="en-US" sz="1900" dirty="0" smtClean="0">
                <a:solidFill>
                  <a:schemeClr val="accent2"/>
                </a:solidFill>
              </a:rPr>
              <a:t>*</a:t>
            </a:r>
            <a:r>
              <a:rPr lang="en-US" dirty="0" smtClean="0"/>
              <a:t>:  significantly &gt; 0 </a:t>
            </a:r>
          </a:p>
          <a:p>
            <a:r>
              <a:rPr lang="en-US" dirty="0" smtClean="0"/>
              <a:t>at 0.05 level</a:t>
            </a:r>
            <a:endParaRPr lang="en-US" dirty="0"/>
          </a:p>
        </p:txBody>
      </p:sp>
      <p:pic>
        <p:nvPicPr>
          <p:cNvPr id="1028" name="Picture 4"/>
          <p:cNvPicPr>
            <a:picLocks noChangeAspect="1" noChangeArrowheads="1"/>
          </p:cNvPicPr>
          <p:nvPr/>
        </p:nvPicPr>
        <p:blipFill>
          <a:blip r:embed="rId3"/>
          <a:srcRect/>
          <a:stretch>
            <a:fillRect/>
          </a:stretch>
        </p:blipFill>
        <p:spPr bwMode="auto">
          <a:xfrm>
            <a:off x="2466975" y="1143000"/>
            <a:ext cx="5915025" cy="5334000"/>
          </a:xfrm>
          <a:prstGeom prst="rect">
            <a:avLst/>
          </a:prstGeom>
          <a:noFill/>
          <a:ln w="9525">
            <a:noFill/>
            <a:miter lim="800000"/>
            <a:headEnd/>
            <a:tailEnd/>
          </a:ln>
        </p:spPr>
      </p:pic>
      <p:sp>
        <p:nvSpPr>
          <p:cNvPr id="8" name="TextBox 7"/>
          <p:cNvSpPr txBox="1"/>
          <p:nvPr/>
        </p:nvSpPr>
        <p:spPr>
          <a:xfrm>
            <a:off x="3276600" y="6488668"/>
            <a:ext cx="4953000" cy="369332"/>
          </a:xfrm>
          <a:prstGeom prst="rect">
            <a:avLst/>
          </a:prstGeom>
          <a:noFill/>
        </p:spPr>
        <p:txBody>
          <a:bodyPr wrap="square" rtlCol="0">
            <a:spAutoFit/>
          </a:bodyPr>
          <a:lstStyle/>
          <a:p>
            <a:r>
              <a:rPr lang="en-US" dirty="0" smtClean="0"/>
              <a:t>Median effect size ± 95 % confidence interval</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2. Can we detect learning?</a:t>
            </a:r>
            <a:endParaRPr lang="en-US" sz="4000" dirty="0"/>
          </a:p>
        </p:txBody>
      </p:sp>
      <p:sp>
        <p:nvSpPr>
          <p:cNvPr id="3" name="Content Placeholder 2"/>
          <p:cNvSpPr>
            <a:spLocks noGrp="1"/>
          </p:cNvSpPr>
          <p:nvPr>
            <p:ph idx="1"/>
          </p:nvPr>
        </p:nvSpPr>
        <p:spPr>
          <a:xfrm>
            <a:off x="457200" y="1600200"/>
            <a:ext cx="8686800" cy="4525963"/>
          </a:xfrm>
        </p:spPr>
        <p:txBody>
          <a:bodyPr/>
          <a:lstStyle/>
          <a:p>
            <a:r>
              <a:rPr lang="en-US" dirty="0" smtClean="0"/>
              <a:t>Do gains indicate learning, or just recency effects? </a:t>
            </a:r>
          </a:p>
          <a:p>
            <a:r>
              <a:rPr lang="en-US" dirty="0" smtClean="0"/>
              <a:t>We split rereadings into:</a:t>
            </a:r>
          </a:p>
          <a:p>
            <a:pPr lvl="1"/>
            <a:r>
              <a:rPr lang="en-US" dirty="0" smtClean="0"/>
              <a:t>The same day:  could be short-term recency effect</a:t>
            </a:r>
          </a:p>
          <a:p>
            <a:pPr lvl="1"/>
            <a:r>
              <a:rPr lang="en-US" dirty="0" smtClean="0"/>
              <a:t>A later day:  actual “learning”</a:t>
            </a:r>
          </a:p>
          <a:p>
            <a:r>
              <a:rPr lang="en-US" dirty="0" smtClean="0"/>
              <a:t>Then computed effect sizes as before.</a:t>
            </a:r>
            <a:endParaRPr lang="en-US" dirty="0"/>
          </a:p>
        </p:txBody>
      </p:sp>
      <p:sp>
        <p:nvSpPr>
          <p:cNvPr id="4" name="Slide Number Placeholder 3"/>
          <p:cNvSpPr>
            <a:spLocks noGrp="1"/>
          </p:cNvSpPr>
          <p:nvPr>
            <p:ph type="sldNum" sz="quarter" idx="12"/>
          </p:nvPr>
        </p:nvSpPr>
        <p:spPr/>
        <p:txBody>
          <a:bodyPr/>
          <a:lstStyle/>
          <a:p>
            <a:fld id="{F2CD40DA-8881-4010-A27E-D045DFB6F35D}"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2. Which features detected learning?...</a:t>
            </a:r>
            <a:endParaRPr lang="en-US" sz="4000" dirty="0"/>
          </a:p>
        </p:txBody>
      </p:sp>
      <p:sp>
        <p:nvSpPr>
          <p:cNvPr id="5" name="Slide Number Placeholder 4"/>
          <p:cNvSpPr>
            <a:spLocks noGrp="1"/>
          </p:cNvSpPr>
          <p:nvPr>
            <p:ph type="sldNum" sz="quarter" idx="12"/>
          </p:nvPr>
        </p:nvSpPr>
        <p:spPr/>
        <p:txBody>
          <a:bodyPr/>
          <a:lstStyle/>
          <a:p>
            <a:fld id="{F2CD40DA-8881-4010-A27E-D045DFB6F35D}" type="slidenum">
              <a:rPr lang="en-US" smtClean="0"/>
              <a:pPr/>
              <a:t>14</a:t>
            </a:fld>
            <a:endParaRPr lang="en-US"/>
          </a:p>
        </p:txBody>
      </p:sp>
      <p:graphicFrame>
        <p:nvGraphicFramePr>
          <p:cNvPr id="8" name="Chart 7"/>
          <p:cNvGraphicFramePr/>
          <p:nvPr/>
        </p:nvGraphicFramePr>
        <p:xfrm>
          <a:off x="2209801" y="1371600"/>
          <a:ext cx="6934199" cy="56388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304800" y="1371601"/>
            <a:ext cx="2667000" cy="4770537"/>
          </a:xfrm>
          <a:prstGeom prst="rect">
            <a:avLst/>
          </a:prstGeom>
          <a:noFill/>
        </p:spPr>
        <p:txBody>
          <a:bodyPr wrap="square" rtlCol="0">
            <a:spAutoFit/>
          </a:bodyPr>
          <a:lstStyle/>
          <a:p>
            <a:pPr algn="r"/>
            <a:r>
              <a:rPr lang="en-US" sz="1900" dirty="0" smtClean="0"/>
              <a:t>raw duration</a:t>
            </a:r>
          </a:p>
          <a:p>
            <a:pPr algn="r"/>
            <a:r>
              <a:rPr lang="en-US" sz="1900" dirty="0" smtClean="0"/>
              <a:t>raw  norm duration</a:t>
            </a:r>
          </a:p>
          <a:p>
            <a:pPr algn="r"/>
            <a:r>
              <a:rPr lang="en-US" sz="1900" dirty="0" smtClean="0"/>
              <a:t>raw  norm production</a:t>
            </a:r>
          </a:p>
          <a:p>
            <a:pPr algn="r"/>
            <a:r>
              <a:rPr lang="en-US" sz="1900" dirty="0" smtClean="0"/>
              <a:t>pause frequency</a:t>
            </a:r>
          </a:p>
          <a:p>
            <a:pPr algn="r"/>
            <a:r>
              <a:rPr lang="en-US" sz="1900" dirty="0" smtClean="0"/>
              <a:t>raw production</a:t>
            </a:r>
          </a:p>
          <a:p>
            <a:pPr algn="r"/>
            <a:r>
              <a:rPr lang="en-US" sz="1900" dirty="0" smtClean="0"/>
              <a:t>raw norm latency</a:t>
            </a:r>
          </a:p>
          <a:p>
            <a:pPr algn="r"/>
            <a:r>
              <a:rPr lang="en-US" sz="1900" dirty="0" smtClean="0"/>
              <a:t>raw latency</a:t>
            </a:r>
          </a:p>
          <a:p>
            <a:pPr algn="r"/>
            <a:r>
              <a:rPr lang="en-US" sz="1900" dirty="0" err="1" smtClean="0"/>
              <a:t>correl</a:t>
            </a:r>
            <a:r>
              <a:rPr lang="en-US" sz="1900" dirty="0" smtClean="0"/>
              <a:t> duration</a:t>
            </a:r>
          </a:p>
          <a:p>
            <a:pPr algn="r"/>
            <a:r>
              <a:rPr lang="en-US" sz="1900" dirty="0" err="1" smtClean="0"/>
              <a:t>correl</a:t>
            </a:r>
            <a:r>
              <a:rPr lang="en-US" sz="1900" dirty="0" smtClean="0"/>
              <a:t> production</a:t>
            </a:r>
          </a:p>
          <a:p>
            <a:pPr algn="r"/>
            <a:r>
              <a:rPr lang="en-US" sz="1900" dirty="0" err="1" smtClean="0"/>
              <a:t>correl</a:t>
            </a:r>
            <a:r>
              <a:rPr lang="en-US" sz="1900" dirty="0" smtClean="0"/>
              <a:t> latency</a:t>
            </a:r>
          </a:p>
          <a:p>
            <a:pPr algn="r"/>
            <a:r>
              <a:rPr lang="en-US" sz="1900" dirty="0" err="1" smtClean="0"/>
              <a:t>correl</a:t>
            </a:r>
            <a:r>
              <a:rPr lang="en-US" sz="1900" dirty="0" smtClean="0"/>
              <a:t> norm latency</a:t>
            </a:r>
          </a:p>
          <a:p>
            <a:pPr algn="r"/>
            <a:r>
              <a:rPr lang="en-US" sz="1900" dirty="0" err="1" smtClean="0"/>
              <a:t>correl</a:t>
            </a:r>
            <a:r>
              <a:rPr lang="en-US" sz="1900" dirty="0" smtClean="0"/>
              <a:t> norm duration</a:t>
            </a:r>
          </a:p>
          <a:p>
            <a:pPr algn="r"/>
            <a:r>
              <a:rPr lang="en-US" sz="1900" dirty="0" smtClean="0"/>
              <a:t>pitch variation</a:t>
            </a:r>
          </a:p>
          <a:p>
            <a:pPr algn="r"/>
            <a:r>
              <a:rPr lang="en-US" sz="1900" dirty="0" err="1" smtClean="0"/>
              <a:t>correl</a:t>
            </a:r>
            <a:r>
              <a:rPr lang="en-US" sz="1900" dirty="0" smtClean="0"/>
              <a:t> norm production</a:t>
            </a:r>
          </a:p>
          <a:p>
            <a:pPr algn="r"/>
            <a:r>
              <a:rPr lang="en-US" sz="1900" dirty="0" err="1" smtClean="0"/>
              <a:t>correl</a:t>
            </a:r>
            <a:r>
              <a:rPr lang="en-US" sz="1900" dirty="0" smtClean="0"/>
              <a:t> pitch</a:t>
            </a:r>
          </a:p>
          <a:p>
            <a:pPr algn="r"/>
            <a:r>
              <a:rPr lang="en-US" sz="1900" dirty="0" err="1" smtClean="0"/>
              <a:t>correl</a:t>
            </a:r>
            <a:r>
              <a:rPr lang="en-US" sz="1900" dirty="0" smtClean="0"/>
              <a:t> intensity</a:t>
            </a:r>
            <a:endParaRPr lang="en-US" sz="19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2CD40DA-8881-4010-A27E-D045DFB6F35D}" type="slidenum">
              <a:rPr lang="en-US" smtClean="0"/>
              <a:pPr/>
              <a:t>15</a:t>
            </a:fld>
            <a:endParaRPr lang="en-US"/>
          </a:p>
        </p:txBody>
      </p:sp>
      <p:sp>
        <p:nvSpPr>
          <p:cNvPr id="5" name="Title 1"/>
          <p:cNvSpPr txBox="1">
            <a:spLocks/>
          </p:cNvSpPr>
          <p:nvPr/>
        </p:nvSpPr>
        <p:spPr>
          <a:xfrm>
            <a:off x="457200" y="274638"/>
            <a:ext cx="86868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mj-lt"/>
                <a:ea typeface="+mj-ea"/>
                <a:cs typeface="+mj-cs"/>
              </a:rPr>
              <a:t>2. </a:t>
            </a:r>
            <a:r>
              <a:rPr kumimoji="0" lang="en-US" sz="4000" b="0" i="0" u="none" strike="noStrike" kern="1200" cap="none" spc="0" normalizeH="0" baseline="0" noProof="0" dirty="0" smtClean="0">
                <a:ln>
                  <a:noFill/>
                </a:ln>
                <a:solidFill>
                  <a:schemeClr val="accent2"/>
                </a:solidFill>
                <a:effectLst/>
                <a:uLnTx/>
                <a:uFillTx/>
                <a:latin typeface="+mj-lt"/>
                <a:ea typeface="+mj-ea"/>
                <a:cs typeface="+mj-cs"/>
              </a:rPr>
              <a:t>T</a:t>
            </a:r>
            <a:r>
              <a:rPr kumimoji="0" lang="en-US" sz="4000" b="0" i="0" u="none" strike="noStrike" kern="1200" cap="none" spc="0" normalizeH="0" noProof="0" dirty="0" smtClean="0">
                <a:ln>
                  <a:noFill/>
                </a:ln>
                <a:solidFill>
                  <a:schemeClr val="accent2"/>
                </a:solidFill>
                <a:effectLst/>
                <a:uLnTx/>
                <a:uFillTx/>
                <a:latin typeface="+mj-lt"/>
                <a:ea typeface="+mj-ea"/>
                <a:cs typeface="+mj-cs"/>
              </a:rPr>
              <a:t>emporal</a:t>
            </a:r>
            <a:r>
              <a:rPr kumimoji="0" lang="en-US" sz="4000" b="0" i="0" u="none" strike="noStrike" kern="1200" cap="none" spc="0" normalizeH="0" noProof="0" dirty="0" smtClean="0">
                <a:ln>
                  <a:noFill/>
                </a:ln>
                <a:solidFill>
                  <a:schemeClr val="tx1"/>
                </a:solidFill>
                <a:effectLst/>
                <a:uLnTx/>
                <a:uFillTx/>
                <a:latin typeface="+mj-lt"/>
                <a:ea typeface="+mj-ea"/>
                <a:cs typeface="+mj-cs"/>
              </a:rPr>
              <a:t> features detected learning</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Slide Number Placeholder 4"/>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F2CD40DA-8881-4010-A27E-D045DFB6F35D}"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graphicFrame>
        <p:nvGraphicFramePr>
          <p:cNvPr id="7" name="Chart 6"/>
          <p:cNvGraphicFramePr/>
          <p:nvPr/>
        </p:nvGraphicFramePr>
        <p:xfrm>
          <a:off x="2209801" y="1371600"/>
          <a:ext cx="6934199" cy="56388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304800" y="1371601"/>
            <a:ext cx="2667000" cy="4770537"/>
          </a:xfrm>
          <a:prstGeom prst="rect">
            <a:avLst/>
          </a:prstGeom>
          <a:noFill/>
        </p:spPr>
        <p:txBody>
          <a:bodyPr wrap="square" rtlCol="0">
            <a:spAutoFit/>
          </a:bodyPr>
          <a:lstStyle/>
          <a:p>
            <a:pPr algn="r"/>
            <a:r>
              <a:rPr lang="en-US" sz="1900" dirty="0" smtClean="0">
                <a:solidFill>
                  <a:schemeClr val="accent2"/>
                </a:solidFill>
              </a:rPr>
              <a:t>raw duration*</a:t>
            </a:r>
          </a:p>
          <a:p>
            <a:pPr algn="r"/>
            <a:r>
              <a:rPr lang="en-US" sz="1900" dirty="0" smtClean="0">
                <a:solidFill>
                  <a:schemeClr val="accent2"/>
                </a:solidFill>
              </a:rPr>
              <a:t>raw  norm duration*</a:t>
            </a:r>
          </a:p>
          <a:p>
            <a:pPr algn="r"/>
            <a:r>
              <a:rPr lang="en-US" sz="1900" dirty="0" smtClean="0">
                <a:solidFill>
                  <a:schemeClr val="accent2"/>
                </a:solidFill>
              </a:rPr>
              <a:t>raw  norm production*</a:t>
            </a:r>
          </a:p>
          <a:p>
            <a:pPr algn="r"/>
            <a:r>
              <a:rPr lang="en-US" sz="1900" dirty="0" smtClean="0">
                <a:solidFill>
                  <a:schemeClr val="accent2"/>
                </a:solidFill>
              </a:rPr>
              <a:t>pause frequency*</a:t>
            </a:r>
          </a:p>
          <a:p>
            <a:pPr algn="r"/>
            <a:r>
              <a:rPr lang="en-US" sz="1900" dirty="0" smtClean="0">
                <a:solidFill>
                  <a:schemeClr val="accent2"/>
                </a:solidFill>
              </a:rPr>
              <a:t>raw production*</a:t>
            </a:r>
          </a:p>
          <a:p>
            <a:pPr algn="r"/>
            <a:r>
              <a:rPr lang="en-US" sz="1900" dirty="0" smtClean="0">
                <a:solidFill>
                  <a:schemeClr val="accent2"/>
                </a:solidFill>
              </a:rPr>
              <a:t>raw norm latency*</a:t>
            </a:r>
          </a:p>
          <a:p>
            <a:pPr algn="r"/>
            <a:r>
              <a:rPr lang="en-US" sz="1900" dirty="0" smtClean="0">
                <a:solidFill>
                  <a:schemeClr val="accent2"/>
                </a:solidFill>
              </a:rPr>
              <a:t>raw latency*</a:t>
            </a:r>
          </a:p>
          <a:p>
            <a:pPr algn="r"/>
            <a:r>
              <a:rPr lang="en-US" sz="1900" dirty="0" err="1" smtClean="0">
                <a:solidFill>
                  <a:schemeClr val="accent2"/>
                </a:solidFill>
              </a:rPr>
              <a:t>correl</a:t>
            </a:r>
            <a:r>
              <a:rPr lang="en-US" sz="1900" dirty="0" smtClean="0">
                <a:solidFill>
                  <a:schemeClr val="accent2"/>
                </a:solidFill>
              </a:rPr>
              <a:t> duration*</a:t>
            </a:r>
          </a:p>
          <a:p>
            <a:pPr algn="r"/>
            <a:r>
              <a:rPr lang="en-US" sz="1900" dirty="0" err="1" smtClean="0">
                <a:solidFill>
                  <a:schemeClr val="accent2"/>
                </a:solidFill>
              </a:rPr>
              <a:t>correl</a:t>
            </a:r>
            <a:r>
              <a:rPr lang="en-US" sz="1900" dirty="0" smtClean="0">
                <a:solidFill>
                  <a:schemeClr val="accent2"/>
                </a:solidFill>
              </a:rPr>
              <a:t> production*</a:t>
            </a:r>
          </a:p>
          <a:p>
            <a:pPr algn="r"/>
            <a:r>
              <a:rPr lang="en-US" sz="1900" dirty="0" err="1" smtClean="0">
                <a:solidFill>
                  <a:schemeClr val="accent2"/>
                </a:solidFill>
              </a:rPr>
              <a:t>correl</a:t>
            </a:r>
            <a:r>
              <a:rPr lang="en-US" sz="1900" dirty="0" smtClean="0">
                <a:solidFill>
                  <a:schemeClr val="accent2"/>
                </a:solidFill>
              </a:rPr>
              <a:t> latency</a:t>
            </a:r>
          </a:p>
          <a:p>
            <a:pPr algn="r"/>
            <a:r>
              <a:rPr lang="en-US" sz="1900" dirty="0" err="1" smtClean="0">
                <a:solidFill>
                  <a:schemeClr val="accent2"/>
                </a:solidFill>
              </a:rPr>
              <a:t>correl</a:t>
            </a:r>
            <a:r>
              <a:rPr lang="en-US" sz="1900" dirty="0" smtClean="0">
                <a:solidFill>
                  <a:schemeClr val="accent2"/>
                </a:solidFill>
              </a:rPr>
              <a:t> norm latency*</a:t>
            </a:r>
          </a:p>
          <a:p>
            <a:pPr algn="r"/>
            <a:r>
              <a:rPr lang="en-US" sz="1900" dirty="0" err="1" smtClean="0">
                <a:solidFill>
                  <a:schemeClr val="accent2"/>
                </a:solidFill>
              </a:rPr>
              <a:t>correl</a:t>
            </a:r>
            <a:r>
              <a:rPr lang="en-US" sz="1900" dirty="0" smtClean="0">
                <a:solidFill>
                  <a:schemeClr val="accent2"/>
                </a:solidFill>
              </a:rPr>
              <a:t> norm duration*</a:t>
            </a:r>
          </a:p>
          <a:p>
            <a:pPr algn="r"/>
            <a:r>
              <a:rPr lang="en-US" sz="1900" dirty="0" smtClean="0"/>
              <a:t>pitch variation</a:t>
            </a:r>
          </a:p>
          <a:p>
            <a:pPr algn="r"/>
            <a:r>
              <a:rPr lang="en-US" sz="1900" dirty="0" err="1" smtClean="0">
                <a:solidFill>
                  <a:schemeClr val="accent2"/>
                </a:solidFill>
              </a:rPr>
              <a:t>correl</a:t>
            </a:r>
            <a:r>
              <a:rPr lang="en-US" sz="1900" dirty="0" smtClean="0">
                <a:solidFill>
                  <a:schemeClr val="accent2"/>
                </a:solidFill>
              </a:rPr>
              <a:t> norm production</a:t>
            </a:r>
          </a:p>
          <a:p>
            <a:pPr algn="r"/>
            <a:r>
              <a:rPr lang="en-US" sz="1900" dirty="0" err="1" smtClean="0"/>
              <a:t>correl</a:t>
            </a:r>
            <a:r>
              <a:rPr lang="en-US" sz="1900" dirty="0" smtClean="0"/>
              <a:t> pitch</a:t>
            </a:r>
          </a:p>
          <a:p>
            <a:pPr algn="r"/>
            <a:r>
              <a:rPr lang="en-US" sz="1900" dirty="0" err="1" smtClean="0"/>
              <a:t>correl</a:t>
            </a:r>
            <a:r>
              <a:rPr lang="en-US" sz="1900" dirty="0" smtClean="0"/>
              <a:t> intensity</a:t>
            </a:r>
            <a:endParaRPr lang="en-US" sz="1900" dirty="0"/>
          </a:p>
        </p:txBody>
      </p:sp>
      <p:sp>
        <p:nvSpPr>
          <p:cNvPr id="9" name="TextBox 8"/>
          <p:cNvSpPr txBox="1"/>
          <p:nvPr/>
        </p:nvSpPr>
        <p:spPr>
          <a:xfrm>
            <a:off x="0" y="6248400"/>
            <a:ext cx="1981200" cy="661720"/>
          </a:xfrm>
          <a:prstGeom prst="rect">
            <a:avLst/>
          </a:prstGeom>
          <a:noFill/>
        </p:spPr>
        <p:txBody>
          <a:bodyPr wrap="square" rtlCol="0">
            <a:spAutoFit/>
          </a:bodyPr>
          <a:lstStyle/>
          <a:p>
            <a:r>
              <a:rPr lang="en-US" sz="1900" dirty="0" smtClean="0">
                <a:solidFill>
                  <a:schemeClr val="accent2"/>
                </a:solidFill>
              </a:rPr>
              <a:t>*</a:t>
            </a:r>
            <a:r>
              <a:rPr lang="en-US" dirty="0" smtClean="0"/>
              <a:t>:  significantly &gt; 0 </a:t>
            </a:r>
          </a:p>
          <a:p>
            <a:r>
              <a:rPr lang="en-US" dirty="0" smtClean="0"/>
              <a:t>at 0.05 level</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3200" dirty="0" smtClean="0"/>
              <a:t>2. How did learning compare with recency effects?</a:t>
            </a:r>
            <a:endParaRPr lang="en-US" sz="3200" dirty="0"/>
          </a:p>
        </p:txBody>
      </p:sp>
      <p:sp>
        <p:nvSpPr>
          <p:cNvPr id="5" name="Slide Number Placeholder 4"/>
          <p:cNvSpPr>
            <a:spLocks noGrp="1"/>
          </p:cNvSpPr>
          <p:nvPr>
            <p:ph type="sldNum" sz="quarter" idx="12"/>
          </p:nvPr>
        </p:nvSpPr>
        <p:spPr/>
        <p:txBody>
          <a:bodyPr/>
          <a:lstStyle/>
          <a:p>
            <a:fld id="{F2CD40DA-8881-4010-A27E-D045DFB6F35D}" type="slidenum">
              <a:rPr lang="en-US" smtClean="0"/>
              <a:pPr/>
              <a:t>16</a:t>
            </a:fld>
            <a:endParaRPr lang="en-US"/>
          </a:p>
        </p:txBody>
      </p:sp>
      <p:sp>
        <p:nvSpPr>
          <p:cNvPr id="9" name="TextBox 8"/>
          <p:cNvSpPr txBox="1"/>
          <p:nvPr/>
        </p:nvSpPr>
        <p:spPr>
          <a:xfrm>
            <a:off x="-304800" y="1371601"/>
            <a:ext cx="2667000" cy="4770537"/>
          </a:xfrm>
          <a:prstGeom prst="rect">
            <a:avLst/>
          </a:prstGeom>
          <a:noFill/>
        </p:spPr>
        <p:txBody>
          <a:bodyPr wrap="square" rtlCol="0">
            <a:spAutoFit/>
          </a:bodyPr>
          <a:lstStyle/>
          <a:p>
            <a:pPr algn="r"/>
            <a:r>
              <a:rPr lang="en-US" sz="1900" dirty="0" smtClean="0"/>
              <a:t>raw duration</a:t>
            </a:r>
          </a:p>
          <a:p>
            <a:pPr algn="r"/>
            <a:r>
              <a:rPr lang="en-US" sz="1900" dirty="0" smtClean="0"/>
              <a:t>raw  norm duration</a:t>
            </a:r>
          </a:p>
          <a:p>
            <a:pPr algn="r"/>
            <a:r>
              <a:rPr lang="en-US" sz="1900" dirty="0" smtClean="0"/>
              <a:t>raw  norm production</a:t>
            </a:r>
          </a:p>
          <a:p>
            <a:pPr algn="r"/>
            <a:r>
              <a:rPr lang="en-US" sz="1900" dirty="0" smtClean="0"/>
              <a:t>pause frequency</a:t>
            </a:r>
          </a:p>
          <a:p>
            <a:pPr algn="r"/>
            <a:r>
              <a:rPr lang="en-US" sz="1900" dirty="0" smtClean="0"/>
              <a:t>raw production</a:t>
            </a:r>
          </a:p>
          <a:p>
            <a:pPr algn="r"/>
            <a:r>
              <a:rPr lang="en-US" sz="1900" dirty="0" smtClean="0"/>
              <a:t>raw norm latency</a:t>
            </a:r>
          </a:p>
          <a:p>
            <a:pPr algn="r"/>
            <a:r>
              <a:rPr lang="en-US" sz="1900" dirty="0" smtClean="0"/>
              <a:t>raw latency</a:t>
            </a:r>
          </a:p>
          <a:p>
            <a:pPr algn="r"/>
            <a:r>
              <a:rPr lang="en-US" sz="1900" dirty="0" err="1" smtClean="0"/>
              <a:t>correl</a:t>
            </a:r>
            <a:r>
              <a:rPr lang="en-US" sz="1900" dirty="0" smtClean="0"/>
              <a:t> duration</a:t>
            </a:r>
          </a:p>
          <a:p>
            <a:pPr algn="r"/>
            <a:r>
              <a:rPr lang="en-US" sz="1900" dirty="0" err="1" smtClean="0"/>
              <a:t>correl</a:t>
            </a:r>
            <a:r>
              <a:rPr lang="en-US" sz="1900" dirty="0" smtClean="0"/>
              <a:t> production</a:t>
            </a:r>
          </a:p>
          <a:p>
            <a:pPr algn="r"/>
            <a:r>
              <a:rPr lang="en-US" sz="1900" dirty="0" err="1" smtClean="0"/>
              <a:t>correl</a:t>
            </a:r>
            <a:r>
              <a:rPr lang="en-US" sz="1900" dirty="0" smtClean="0"/>
              <a:t> latency</a:t>
            </a:r>
          </a:p>
          <a:p>
            <a:pPr algn="r"/>
            <a:r>
              <a:rPr lang="en-US" sz="1900" dirty="0" err="1" smtClean="0"/>
              <a:t>correl</a:t>
            </a:r>
            <a:r>
              <a:rPr lang="en-US" sz="1900" dirty="0" smtClean="0"/>
              <a:t> norm latency</a:t>
            </a:r>
          </a:p>
          <a:p>
            <a:pPr algn="r"/>
            <a:r>
              <a:rPr lang="en-US" sz="1900" dirty="0" err="1" smtClean="0"/>
              <a:t>correl</a:t>
            </a:r>
            <a:r>
              <a:rPr lang="en-US" sz="1900" dirty="0" smtClean="0"/>
              <a:t> norm duration</a:t>
            </a:r>
          </a:p>
          <a:p>
            <a:pPr algn="r"/>
            <a:r>
              <a:rPr lang="en-US" sz="1900" dirty="0" smtClean="0"/>
              <a:t>pitch variation</a:t>
            </a:r>
          </a:p>
          <a:p>
            <a:pPr algn="r"/>
            <a:r>
              <a:rPr lang="en-US" sz="1900" dirty="0" err="1" smtClean="0"/>
              <a:t>correl</a:t>
            </a:r>
            <a:r>
              <a:rPr lang="en-US" sz="1900" dirty="0" smtClean="0"/>
              <a:t> norm production</a:t>
            </a:r>
          </a:p>
          <a:p>
            <a:pPr algn="r"/>
            <a:r>
              <a:rPr lang="en-US" sz="1900" dirty="0" err="1" smtClean="0"/>
              <a:t>correl</a:t>
            </a:r>
            <a:r>
              <a:rPr lang="en-US" sz="1900" dirty="0" smtClean="0"/>
              <a:t> pitch</a:t>
            </a:r>
          </a:p>
          <a:p>
            <a:pPr algn="r"/>
            <a:r>
              <a:rPr lang="en-US" sz="1900" dirty="0" err="1" smtClean="0"/>
              <a:t>correl</a:t>
            </a:r>
            <a:r>
              <a:rPr lang="en-US" sz="1900" dirty="0" smtClean="0"/>
              <a:t> intensity</a:t>
            </a:r>
            <a:endParaRPr lang="en-US" sz="1900" dirty="0"/>
          </a:p>
        </p:txBody>
      </p:sp>
      <p:graphicFrame>
        <p:nvGraphicFramePr>
          <p:cNvPr id="23" name="Chart 22"/>
          <p:cNvGraphicFramePr/>
          <p:nvPr/>
        </p:nvGraphicFramePr>
        <p:xfrm>
          <a:off x="2209801" y="1371600"/>
          <a:ext cx="6934199" cy="5638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2CD40DA-8881-4010-A27E-D045DFB6F35D}" type="slidenum">
              <a:rPr lang="en-US" smtClean="0"/>
              <a:pPr/>
              <a:t>17</a:t>
            </a:fld>
            <a:endParaRPr lang="en-US"/>
          </a:p>
        </p:txBody>
      </p:sp>
      <p:sp>
        <p:nvSpPr>
          <p:cNvPr id="5" name="Title 1"/>
          <p:cNvSpPr>
            <a:spLocks noGrp="1"/>
          </p:cNvSpPr>
          <p:nvPr>
            <p:ph type="title"/>
          </p:nvPr>
        </p:nvSpPr>
        <p:spPr>
          <a:xfrm>
            <a:off x="0" y="274638"/>
            <a:ext cx="9144000" cy="1143000"/>
          </a:xfrm>
        </p:spPr>
        <p:txBody>
          <a:bodyPr>
            <a:normAutofit fontScale="90000"/>
          </a:bodyPr>
          <a:lstStyle/>
          <a:p>
            <a:r>
              <a:rPr lang="en-US" sz="3200" dirty="0" smtClean="0"/>
              <a:t>2. </a:t>
            </a:r>
            <a:r>
              <a:rPr lang="en-US" sz="3200" dirty="0" err="1" smtClean="0"/>
              <a:t>Recency</a:t>
            </a:r>
            <a:r>
              <a:rPr lang="en-US" sz="3200" dirty="0" smtClean="0"/>
              <a:t> </a:t>
            </a:r>
            <a:r>
              <a:rPr lang="en-US" sz="3200" dirty="0" smtClean="0"/>
              <a:t>~ 2x </a:t>
            </a:r>
            <a:r>
              <a:rPr lang="en-US" sz="3200" dirty="0" smtClean="0"/>
              <a:t>learning </a:t>
            </a:r>
            <a:r>
              <a:rPr lang="en-US" sz="4000" dirty="0" smtClean="0">
                <a:solidFill>
                  <a:schemeClr val="accent2"/>
                </a:solidFill>
              </a:rPr>
              <a:t>where differed significantly</a:t>
            </a:r>
            <a:endParaRPr lang="en-US" sz="4000" dirty="0">
              <a:solidFill>
                <a:schemeClr val="accent2"/>
              </a:solidFill>
            </a:endParaRPr>
          </a:p>
        </p:txBody>
      </p:sp>
      <p:sp>
        <p:nvSpPr>
          <p:cNvPr id="6" name="Slide Number Placeholder 4"/>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F2CD40DA-8881-4010-A27E-D045DFB6F35D}"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TextBox 6"/>
          <p:cNvSpPr txBox="1"/>
          <p:nvPr/>
        </p:nvSpPr>
        <p:spPr>
          <a:xfrm>
            <a:off x="-304800" y="1371601"/>
            <a:ext cx="2667000" cy="4770537"/>
          </a:xfrm>
          <a:prstGeom prst="rect">
            <a:avLst/>
          </a:prstGeom>
          <a:noFill/>
        </p:spPr>
        <p:txBody>
          <a:bodyPr wrap="square" rtlCol="0">
            <a:spAutoFit/>
          </a:bodyPr>
          <a:lstStyle/>
          <a:p>
            <a:pPr algn="r"/>
            <a:r>
              <a:rPr lang="en-US" sz="1900" dirty="0" smtClean="0">
                <a:solidFill>
                  <a:schemeClr val="accent2"/>
                </a:solidFill>
              </a:rPr>
              <a:t>raw duration*</a:t>
            </a:r>
          </a:p>
          <a:p>
            <a:pPr algn="r"/>
            <a:r>
              <a:rPr lang="en-US" sz="1900" dirty="0" smtClean="0">
                <a:solidFill>
                  <a:schemeClr val="accent2"/>
                </a:solidFill>
              </a:rPr>
              <a:t>raw  norm duration*</a:t>
            </a:r>
          </a:p>
          <a:p>
            <a:pPr algn="r"/>
            <a:r>
              <a:rPr lang="en-US" sz="1900" dirty="0" smtClean="0">
                <a:solidFill>
                  <a:schemeClr val="accent2"/>
                </a:solidFill>
              </a:rPr>
              <a:t>raw  norm production*</a:t>
            </a:r>
          </a:p>
          <a:p>
            <a:pPr algn="r"/>
            <a:r>
              <a:rPr lang="en-US" sz="1900" dirty="0" smtClean="0">
                <a:solidFill>
                  <a:schemeClr val="accent2"/>
                </a:solidFill>
              </a:rPr>
              <a:t>pause frequency*</a:t>
            </a:r>
          </a:p>
          <a:p>
            <a:pPr algn="r"/>
            <a:r>
              <a:rPr lang="en-US" sz="1900" dirty="0" smtClean="0">
                <a:solidFill>
                  <a:schemeClr val="accent2"/>
                </a:solidFill>
              </a:rPr>
              <a:t>raw production*</a:t>
            </a:r>
          </a:p>
          <a:p>
            <a:pPr algn="r"/>
            <a:r>
              <a:rPr lang="en-US" sz="1900" dirty="0" smtClean="0"/>
              <a:t>raw norm latency</a:t>
            </a:r>
          </a:p>
          <a:p>
            <a:pPr algn="r"/>
            <a:r>
              <a:rPr lang="en-US" sz="1900" dirty="0" smtClean="0"/>
              <a:t>raw latency</a:t>
            </a:r>
          </a:p>
          <a:p>
            <a:pPr algn="r"/>
            <a:r>
              <a:rPr lang="en-US" sz="1900" dirty="0" err="1" smtClean="0"/>
              <a:t>correl</a:t>
            </a:r>
            <a:r>
              <a:rPr lang="en-US" sz="1900" dirty="0" smtClean="0"/>
              <a:t> duration</a:t>
            </a:r>
          </a:p>
          <a:p>
            <a:pPr algn="r"/>
            <a:r>
              <a:rPr lang="en-US" sz="1900" dirty="0" err="1" smtClean="0"/>
              <a:t>correl</a:t>
            </a:r>
            <a:r>
              <a:rPr lang="en-US" sz="1900" dirty="0" smtClean="0"/>
              <a:t> production</a:t>
            </a:r>
          </a:p>
          <a:p>
            <a:pPr algn="r"/>
            <a:r>
              <a:rPr lang="en-US" sz="1900" dirty="0" err="1" smtClean="0"/>
              <a:t>correl</a:t>
            </a:r>
            <a:r>
              <a:rPr lang="en-US" sz="1900" dirty="0" smtClean="0"/>
              <a:t> latency</a:t>
            </a:r>
          </a:p>
          <a:p>
            <a:pPr algn="r"/>
            <a:r>
              <a:rPr lang="en-US" sz="1900" dirty="0" err="1" smtClean="0"/>
              <a:t>correl</a:t>
            </a:r>
            <a:r>
              <a:rPr lang="en-US" sz="1900" dirty="0" smtClean="0"/>
              <a:t> norm latency</a:t>
            </a:r>
          </a:p>
          <a:p>
            <a:pPr algn="r"/>
            <a:r>
              <a:rPr lang="en-US" sz="1900" dirty="0" err="1" smtClean="0"/>
              <a:t>correl</a:t>
            </a:r>
            <a:r>
              <a:rPr lang="en-US" sz="1900" dirty="0" smtClean="0"/>
              <a:t> norm duration</a:t>
            </a:r>
          </a:p>
          <a:p>
            <a:pPr algn="r"/>
            <a:r>
              <a:rPr lang="en-US" sz="1900" dirty="0" smtClean="0"/>
              <a:t>pitch variation</a:t>
            </a:r>
          </a:p>
          <a:p>
            <a:pPr algn="r"/>
            <a:r>
              <a:rPr lang="en-US" sz="1900" dirty="0" err="1" smtClean="0"/>
              <a:t>correl</a:t>
            </a:r>
            <a:r>
              <a:rPr lang="en-US" sz="1900" dirty="0" smtClean="0"/>
              <a:t> norm production</a:t>
            </a:r>
          </a:p>
          <a:p>
            <a:pPr algn="r"/>
            <a:r>
              <a:rPr lang="en-US" sz="1900" dirty="0" err="1" smtClean="0"/>
              <a:t>correl</a:t>
            </a:r>
            <a:r>
              <a:rPr lang="en-US" sz="1900" dirty="0" smtClean="0"/>
              <a:t> pitch</a:t>
            </a:r>
          </a:p>
          <a:p>
            <a:pPr algn="r"/>
            <a:r>
              <a:rPr lang="en-US" sz="1900" dirty="0" err="1" smtClean="0"/>
              <a:t>correl</a:t>
            </a:r>
            <a:r>
              <a:rPr lang="en-US" sz="1900" dirty="0" smtClean="0"/>
              <a:t> intensity</a:t>
            </a:r>
            <a:endParaRPr lang="en-US" sz="1900" dirty="0"/>
          </a:p>
        </p:txBody>
      </p:sp>
      <p:graphicFrame>
        <p:nvGraphicFramePr>
          <p:cNvPr id="8" name="Chart 7"/>
          <p:cNvGraphicFramePr/>
          <p:nvPr/>
        </p:nvGraphicFramePr>
        <p:xfrm>
          <a:off x="2209801" y="1371600"/>
          <a:ext cx="6934199" cy="56388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0" y="6248400"/>
            <a:ext cx="2438400" cy="661720"/>
          </a:xfrm>
          <a:prstGeom prst="rect">
            <a:avLst/>
          </a:prstGeom>
          <a:noFill/>
        </p:spPr>
        <p:txBody>
          <a:bodyPr wrap="square" rtlCol="0">
            <a:spAutoFit/>
          </a:bodyPr>
          <a:lstStyle/>
          <a:p>
            <a:r>
              <a:rPr lang="en-US" sz="1900" dirty="0" smtClean="0">
                <a:solidFill>
                  <a:schemeClr val="accent2"/>
                </a:solidFill>
              </a:rPr>
              <a:t>*</a:t>
            </a:r>
            <a:r>
              <a:rPr lang="en-US" dirty="0" smtClean="0"/>
              <a:t>:  Recency &gt; Learning at 0.05 level</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9448800" cy="1143000"/>
          </a:xfrm>
        </p:spPr>
        <p:txBody>
          <a:bodyPr>
            <a:normAutofit/>
          </a:bodyPr>
          <a:lstStyle/>
          <a:p>
            <a:r>
              <a:rPr lang="en-US" sz="4000" dirty="0" smtClean="0"/>
              <a:t>3. Which features detected </a:t>
            </a:r>
            <a:r>
              <a:rPr lang="en-US" sz="4000" u="sng" dirty="0" smtClean="0"/>
              <a:t>individual</a:t>
            </a:r>
            <a:r>
              <a:rPr lang="en-US" sz="4000" dirty="0" smtClean="0"/>
              <a:t> gains?</a:t>
            </a:r>
            <a:endParaRPr lang="en-US" sz="4000" dirty="0"/>
          </a:p>
        </p:txBody>
      </p:sp>
      <p:sp>
        <p:nvSpPr>
          <p:cNvPr id="3" name="Content Placeholder 2"/>
          <p:cNvSpPr>
            <a:spLocks noGrp="1"/>
          </p:cNvSpPr>
          <p:nvPr>
            <p:ph idx="1"/>
          </p:nvPr>
        </p:nvSpPr>
        <p:spPr>
          <a:xfrm>
            <a:off x="457200" y="1600200"/>
            <a:ext cx="8534400" cy="4525963"/>
          </a:xfrm>
        </p:spPr>
        <p:txBody>
          <a:bodyPr>
            <a:normAutofit/>
          </a:bodyPr>
          <a:lstStyle/>
          <a:p>
            <a:r>
              <a:rPr lang="en-US" dirty="0" smtClean="0"/>
              <a:t>What % of students gained significantly (on a 1-tailed paired T-test) from one reading to the next:</a:t>
            </a:r>
          </a:p>
          <a:p>
            <a:pPr lvl="1"/>
            <a:r>
              <a:rPr lang="en-US" dirty="0" smtClean="0"/>
              <a:t>Overall</a:t>
            </a:r>
          </a:p>
          <a:p>
            <a:pPr lvl="1"/>
            <a:r>
              <a:rPr lang="en-US" dirty="0" smtClean="0"/>
              <a:t>When rereading on the same day (“</a:t>
            </a:r>
            <a:r>
              <a:rPr lang="en-US" dirty="0" err="1" smtClean="0"/>
              <a:t>recency</a:t>
            </a:r>
            <a:r>
              <a:rPr lang="en-US" dirty="0" smtClean="0"/>
              <a:t> effect”)</a:t>
            </a:r>
          </a:p>
          <a:p>
            <a:pPr lvl="1"/>
            <a:r>
              <a:rPr lang="en-US" dirty="0" smtClean="0"/>
              <a:t>When rereading on a later day (“learning”)</a:t>
            </a:r>
          </a:p>
        </p:txBody>
      </p:sp>
      <p:sp>
        <p:nvSpPr>
          <p:cNvPr id="4" name="Slide Number Placeholder 3"/>
          <p:cNvSpPr>
            <a:spLocks noGrp="1"/>
          </p:cNvSpPr>
          <p:nvPr>
            <p:ph type="sldNum" sz="quarter" idx="12"/>
          </p:nvPr>
        </p:nvSpPr>
        <p:spPr/>
        <p:txBody>
          <a:bodyPr/>
          <a:lstStyle/>
          <a:p>
            <a:fld id="{F2CD40DA-8881-4010-A27E-D045DFB6F35D}"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6791325" y="1543050"/>
            <a:ext cx="4572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57200" y="1600200"/>
            <a:ext cx="22098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381000"/>
            <a:ext cx="9144000" cy="1036638"/>
          </a:xfrm>
        </p:spPr>
        <p:txBody>
          <a:bodyPr>
            <a:normAutofit fontScale="90000"/>
          </a:bodyPr>
          <a:lstStyle/>
          <a:p>
            <a:r>
              <a:rPr lang="en-US" sz="4000" dirty="0" smtClean="0"/>
              <a:t>3. Which features detected </a:t>
            </a:r>
            <a:r>
              <a:rPr lang="en-US" sz="4000" u="sng" dirty="0" smtClean="0"/>
              <a:t>individual</a:t>
            </a:r>
            <a:r>
              <a:rPr lang="en-US" sz="4000" dirty="0" smtClean="0"/>
              <a:t> gains?</a:t>
            </a:r>
            <a:br>
              <a:rPr lang="en-US" sz="4000" dirty="0" smtClean="0"/>
            </a:br>
            <a:r>
              <a:rPr lang="en-US" sz="4000" dirty="0" smtClean="0"/>
              <a:t>Overall</a:t>
            </a:r>
            <a:endParaRPr lang="en-US" sz="4000" dirty="0"/>
          </a:p>
        </p:txBody>
      </p:sp>
      <p:sp>
        <p:nvSpPr>
          <p:cNvPr id="5" name="Slide Number Placeholder 4"/>
          <p:cNvSpPr>
            <a:spLocks noGrp="1"/>
          </p:cNvSpPr>
          <p:nvPr>
            <p:ph type="sldNum" sz="quarter" idx="12"/>
          </p:nvPr>
        </p:nvSpPr>
        <p:spPr/>
        <p:txBody>
          <a:bodyPr/>
          <a:lstStyle/>
          <a:p>
            <a:fld id="{F2CD40DA-8881-4010-A27E-D045DFB6F35D}" type="slidenum">
              <a:rPr lang="en-US" smtClean="0"/>
              <a:pPr/>
              <a:t>19</a:t>
            </a:fld>
            <a:endParaRPr lang="en-US"/>
          </a:p>
        </p:txBody>
      </p:sp>
      <p:graphicFrame>
        <p:nvGraphicFramePr>
          <p:cNvPr id="7" name="Chart 6"/>
          <p:cNvGraphicFramePr/>
          <p:nvPr/>
        </p:nvGraphicFramePr>
        <p:xfrm>
          <a:off x="1885949" y="1219200"/>
          <a:ext cx="7258051" cy="54864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76200" y="1295400"/>
            <a:ext cx="2514600" cy="4770537"/>
          </a:xfrm>
          <a:prstGeom prst="rect">
            <a:avLst/>
          </a:prstGeom>
          <a:noFill/>
        </p:spPr>
        <p:txBody>
          <a:bodyPr wrap="square" rtlCol="0">
            <a:spAutoFit/>
          </a:bodyPr>
          <a:lstStyle/>
          <a:p>
            <a:pPr algn="r"/>
            <a:r>
              <a:rPr lang="en-US" sz="1900" dirty="0" smtClean="0"/>
              <a:t>raw duration</a:t>
            </a:r>
          </a:p>
          <a:p>
            <a:pPr algn="r"/>
            <a:r>
              <a:rPr lang="en-US" sz="1900" dirty="0" smtClean="0"/>
              <a:t>raw  norm duration</a:t>
            </a:r>
          </a:p>
          <a:p>
            <a:pPr algn="r"/>
            <a:r>
              <a:rPr lang="en-US" sz="1900" dirty="0" smtClean="0"/>
              <a:t>raw  norm production</a:t>
            </a:r>
          </a:p>
          <a:p>
            <a:pPr algn="r"/>
            <a:r>
              <a:rPr lang="en-US" sz="1900" dirty="0" smtClean="0"/>
              <a:t>pause frequency</a:t>
            </a:r>
          </a:p>
          <a:p>
            <a:pPr algn="r"/>
            <a:r>
              <a:rPr lang="en-US" sz="1900" dirty="0" smtClean="0"/>
              <a:t>raw production</a:t>
            </a:r>
          </a:p>
          <a:p>
            <a:pPr algn="r"/>
            <a:r>
              <a:rPr lang="en-US" sz="1900" dirty="0" smtClean="0"/>
              <a:t>raw norm latency</a:t>
            </a:r>
          </a:p>
          <a:p>
            <a:pPr algn="r"/>
            <a:r>
              <a:rPr lang="en-US" sz="1900" dirty="0" smtClean="0"/>
              <a:t>raw latency</a:t>
            </a:r>
          </a:p>
          <a:p>
            <a:pPr algn="r"/>
            <a:r>
              <a:rPr lang="en-US" sz="1900" dirty="0" err="1" smtClean="0"/>
              <a:t>correl</a:t>
            </a:r>
            <a:r>
              <a:rPr lang="en-US" sz="1900" dirty="0" smtClean="0"/>
              <a:t> duration</a:t>
            </a:r>
          </a:p>
          <a:p>
            <a:pPr algn="r"/>
            <a:r>
              <a:rPr lang="en-US" sz="1900" dirty="0" err="1" smtClean="0"/>
              <a:t>correl</a:t>
            </a:r>
            <a:r>
              <a:rPr lang="en-US" sz="1900" dirty="0" smtClean="0"/>
              <a:t> production</a:t>
            </a:r>
          </a:p>
          <a:p>
            <a:pPr algn="r"/>
            <a:r>
              <a:rPr lang="en-US" sz="1900" dirty="0" err="1" smtClean="0"/>
              <a:t>correl</a:t>
            </a:r>
            <a:r>
              <a:rPr lang="en-US" sz="1900" dirty="0" smtClean="0"/>
              <a:t> latency</a:t>
            </a:r>
          </a:p>
          <a:p>
            <a:pPr algn="r"/>
            <a:r>
              <a:rPr lang="en-US" sz="1900" dirty="0" err="1" smtClean="0"/>
              <a:t>correl</a:t>
            </a:r>
            <a:r>
              <a:rPr lang="en-US" sz="1900" dirty="0" smtClean="0"/>
              <a:t> norm latency</a:t>
            </a:r>
          </a:p>
          <a:p>
            <a:pPr algn="r"/>
            <a:r>
              <a:rPr lang="en-US" sz="1900" dirty="0" err="1" smtClean="0"/>
              <a:t>correl</a:t>
            </a:r>
            <a:r>
              <a:rPr lang="en-US" sz="1900" dirty="0" smtClean="0"/>
              <a:t> norm duration</a:t>
            </a:r>
          </a:p>
          <a:p>
            <a:pPr algn="r"/>
            <a:r>
              <a:rPr lang="en-US" sz="1900" dirty="0" smtClean="0"/>
              <a:t>pitch variation</a:t>
            </a:r>
          </a:p>
          <a:p>
            <a:pPr algn="r"/>
            <a:r>
              <a:rPr lang="en-US" sz="1900" dirty="0" err="1" smtClean="0"/>
              <a:t>correl</a:t>
            </a:r>
            <a:r>
              <a:rPr lang="en-US" sz="1900" dirty="0" smtClean="0"/>
              <a:t> norm production</a:t>
            </a:r>
          </a:p>
          <a:p>
            <a:pPr algn="r"/>
            <a:r>
              <a:rPr lang="en-US" sz="1900" dirty="0" err="1" smtClean="0"/>
              <a:t>correl</a:t>
            </a:r>
            <a:r>
              <a:rPr lang="en-US" sz="1900" dirty="0" smtClean="0"/>
              <a:t> pitch</a:t>
            </a:r>
          </a:p>
          <a:p>
            <a:pPr algn="r"/>
            <a:r>
              <a:rPr lang="en-US" sz="1900" dirty="0" err="1" smtClean="0"/>
              <a:t>correl</a:t>
            </a:r>
            <a:r>
              <a:rPr lang="en-US" sz="1900" dirty="0" smtClean="0"/>
              <a:t> intensity</a:t>
            </a:r>
            <a:endParaRPr lang="en-US" sz="1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a:xfrm>
            <a:off x="457200" y="1600200"/>
            <a:ext cx="8686800" cy="4525963"/>
          </a:xfrm>
        </p:spPr>
        <p:txBody>
          <a:bodyPr>
            <a:normAutofit fontScale="92500" lnSpcReduction="20000"/>
          </a:bodyPr>
          <a:lstStyle/>
          <a:p>
            <a:r>
              <a:rPr lang="en-US" dirty="0" smtClean="0"/>
              <a:t>A tutor should be able to detect improvement in:</a:t>
            </a:r>
          </a:p>
          <a:p>
            <a:pPr lvl="1"/>
            <a:r>
              <a:rPr lang="en-US" dirty="0" smtClean="0"/>
              <a:t>Oral reading rate</a:t>
            </a:r>
          </a:p>
          <a:p>
            <a:pPr lvl="1"/>
            <a:r>
              <a:rPr lang="en-US" dirty="0" smtClean="0"/>
              <a:t>And </a:t>
            </a:r>
            <a:r>
              <a:rPr lang="en-US" b="1" dirty="0" smtClean="0"/>
              <a:t>prosody </a:t>
            </a:r>
            <a:r>
              <a:rPr lang="en-US" dirty="0" smtClean="0"/>
              <a:t>(rhythm, intensity, intonation, pauses)</a:t>
            </a:r>
            <a:endParaRPr lang="en-US" b="1" dirty="0" smtClean="0"/>
          </a:p>
          <a:p>
            <a:r>
              <a:rPr lang="en-US" dirty="0" smtClean="0"/>
              <a:t>When?</a:t>
            </a:r>
          </a:p>
          <a:p>
            <a:pPr lvl="1"/>
            <a:r>
              <a:rPr lang="en-US" dirty="0" smtClean="0"/>
              <a:t>In reading new texts </a:t>
            </a:r>
            <a:r>
              <a:rPr lang="en-US" dirty="0" smtClean="0"/>
              <a:t>[our AIED2009 paper]</a:t>
            </a:r>
            <a:endParaRPr lang="en-US" dirty="0" smtClean="0"/>
          </a:p>
          <a:p>
            <a:pPr lvl="1"/>
            <a:r>
              <a:rPr lang="en-US" dirty="0" smtClean="0"/>
              <a:t>In </a:t>
            </a:r>
            <a:r>
              <a:rPr lang="en-US" b="1" dirty="0" smtClean="0"/>
              <a:t>rereading </a:t>
            </a:r>
            <a:r>
              <a:rPr lang="en-US" dirty="0" smtClean="0"/>
              <a:t>same </a:t>
            </a:r>
            <a:r>
              <a:rPr lang="en-US" dirty="0" smtClean="0"/>
              <a:t>text [this </a:t>
            </a:r>
            <a:r>
              <a:rPr lang="en-US" dirty="0" err="1" smtClean="0"/>
              <a:t>SLaTE</a:t>
            </a:r>
            <a:r>
              <a:rPr lang="en-US" dirty="0" smtClean="0"/>
              <a:t> 2009 paper]</a:t>
            </a:r>
            <a:endParaRPr lang="en-US" b="1" dirty="0" smtClean="0"/>
          </a:p>
          <a:p>
            <a:pPr lvl="2"/>
            <a:r>
              <a:rPr lang="en-US" dirty="0" smtClean="0"/>
              <a:t>Faster improvement than on new text</a:t>
            </a:r>
          </a:p>
          <a:p>
            <a:pPr lvl="2"/>
            <a:r>
              <a:rPr lang="en-US" dirty="0" smtClean="0"/>
              <a:t>Easier to detect because controlling for text reduces variance</a:t>
            </a:r>
          </a:p>
          <a:p>
            <a:pPr lvl="2"/>
            <a:r>
              <a:rPr lang="en-US" dirty="0" smtClean="0"/>
              <a:t>Popular, effective form of practice</a:t>
            </a:r>
          </a:p>
          <a:p>
            <a:pPr lvl="2"/>
            <a:endParaRPr lang="en-US" dirty="0" smtClean="0"/>
          </a:p>
          <a:p>
            <a:r>
              <a:rPr lang="en-US" dirty="0" smtClean="0"/>
              <a:t>This work:  detect </a:t>
            </a:r>
            <a:r>
              <a:rPr lang="en-US" b="1" dirty="0" smtClean="0"/>
              <a:t>prosody</a:t>
            </a:r>
            <a:r>
              <a:rPr lang="en-US" dirty="0" smtClean="0"/>
              <a:t> improvement in </a:t>
            </a:r>
            <a:r>
              <a:rPr lang="en-US" b="1" dirty="0" smtClean="0"/>
              <a:t>rereading</a:t>
            </a:r>
            <a:r>
              <a:rPr lang="en-US" dirty="0" smtClean="0"/>
              <a:t>.</a:t>
            </a:r>
            <a:endParaRPr lang="en-US" dirty="0"/>
          </a:p>
        </p:txBody>
      </p:sp>
      <p:sp>
        <p:nvSpPr>
          <p:cNvPr id="4" name="Slide Number Placeholder 3"/>
          <p:cNvSpPr>
            <a:spLocks noGrp="1"/>
          </p:cNvSpPr>
          <p:nvPr>
            <p:ph type="sldNum" sz="quarter" idx="12"/>
          </p:nvPr>
        </p:nvSpPr>
        <p:spPr/>
        <p:txBody>
          <a:bodyPr/>
          <a:lstStyle/>
          <a:p>
            <a:fld id="{F2CD40DA-8881-4010-A27E-D045DFB6F35D}"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036638"/>
          </a:xfrm>
        </p:spPr>
        <p:txBody>
          <a:bodyPr>
            <a:noAutofit/>
          </a:bodyPr>
          <a:lstStyle/>
          <a:p>
            <a:r>
              <a:rPr lang="en-US" sz="3600" dirty="0" smtClean="0"/>
              <a:t>3. Which features detected </a:t>
            </a:r>
            <a:r>
              <a:rPr lang="en-US" sz="3600" u="sng" dirty="0" smtClean="0"/>
              <a:t>individual</a:t>
            </a:r>
            <a:r>
              <a:rPr lang="en-US" sz="3600" dirty="0" smtClean="0"/>
              <a:t> gains?</a:t>
            </a:r>
            <a:br>
              <a:rPr lang="en-US" sz="3600" dirty="0" smtClean="0"/>
            </a:br>
            <a:r>
              <a:rPr lang="en-US" sz="3600" dirty="0" smtClean="0">
                <a:solidFill>
                  <a:srgbClr val="0070C0"/>
                </a:solidFill>
              </a:rPr>
              <a:t>Same day </a:t>
            </a:r>
            <a:r>
              <a:rPr lang="en-US" sz="3600" dirty="0" smtClean="0"/>
              <a:t>vs. </a:t>
            </a:r>
            <a:r>
              <a:rPr lang="en-US" sz="3600" dirty="0" smtClean="0">
                <a:solidFill>
                  <a:srgbClr val="B00000"/>
                </a:solidFill>
              </a:rPr>
              <a:t>later day</a:t>
            </a:r>
            <a:endParaRPr lang="en-US" sz="3600" dirty="0">
              <a:solidFill>
                <a:srgbClr val="B00000"/>
              </a:solidFill>
            </a:endParaRPr>
          </a:p>
        </p:txBody>
      </p:sp>
      <p:sp>
        <p:nvSpPr>
          <p:cNvPr id="4" name="Slide Number Placeholder 3"/>
          <p:cNvSpPr>
            <a:spLocks noGrp="1"/>
          </p:cNvSpPr>
          <p:nvPr>
            <p:ph type="sldNum" sz="quarter" idx="12"/>
          </p:nvPr>
        </p:nvSpPr>
        <p:spPr/>
        <p:txBody>
          <a:bodyPr/>
          <a:lstStyle/>
          <a:p>
            <a:fld id="{F2CD40DA-8881-4010-A27E-D045DFB6F35D}" type="slidenum">
              <a:rPr lang="en-US" smtClean="0"/>
              <a:pPr/>
              <a:t>20</a:t>
            </a:fld>
            <a:endParaRPr lang="en-US"/>
          </a:p>
        </p:txBody>
      </p:sp>
      <p:graphicFrame>
        <p:nvGraphicFramePr>
          <p:cNvPr id="22" name="Chart 21"/>
          <p:cNvGraphicFramePr/>
          <p:nvPr/>
        </p:nvGraphicFramePr>
        <p:xfrm>
          <a:off x="2133600" y="1219200"/>
          <a:ext cx="7010400" cy="5486400"/>
        </p:xfrm>
        <a:graphic>
          <a:graphicData uri="http://schemas.openxmlformats.org/drawingml/2006/chart">
            <c:chart xmlns:c="http://schemas.openxmlformats.org/drawingml/2006/chart" xmlns:r="http://schemas.openxmlformats.org/officeDocument/2006/relationships" r:id="rId3"/>
          </a:graphicData>
        </a:graphic>
      </p:graphicFrame>
      <p:sp>
        <p:nvSpPr>
          <p:cNvPr id="24" name="TextBox 23"/>
          <p:cNvSpPr txBox="1"/>
          <p:nvPr/>
        </p:nvSpPr>
        <p:spPr>
          <a:xfrm>
            <a:off x="76200" y="1295400"/>
            <a:ext cx="2514600" cy="4770537"/>
          </a:xfrm>
          <a:prstGeom prst="rect">
            <a:avLst/>
          </a:prstGeom>
          <a:noFill/>
        </p:spPr>
        <p:txBody>
          <a:bodyPr wrap="square" rtlCol="0">
            <a:spAutoFit/>
          </a:bodyPr>
          <a:lstStyle/>
          <a:p>
            <a:pPr algn="r"/>
            <a:r>
              <a:rPr lang="en-US" sz="1900" dirty="0" smtClean="0"/>
              <a:t>raw duration</a:t>
            </a:r>
          </a:p>
          <a:p>
            <a:pPr algn="r"/>
            <a:r>
              <a:rPr lang="en-US" sz="1900" dirty="0" smtClean="0"/>
              <a:t>raw  norm duration</a:t>
            </a:r>
          </a:p>
          <a:p>
            <a:pPr algn="r"/>
            <a:r>
              <a:rPr lang="en-US" sz="1900" dirty="0" smtClean="0"/>
              <a:t>raw  norm production</a:t>
            </a:r>
          </a:p>
          <a:p>
            <a:pPr algn="r"/>
            <a:r>
              <a:rPr lang="en-US" sz="1900" dirty="0" smtClean="0"/>
              <a:t>pause frequency</a:t>
            </a:r>
          </a:p>
          <a:p>
            <a:pPr algn="r"/>
            <a:r>
              <a:rPr lang="en-US" sz="1900" dirty="0" smtClean="0"/>
              <a:t>raw production</a:t>
            </a:r>
          </a:p>
          <a:p>
            <a:pPr algn="r"/>
            <a:r>
              <a:rPr lang="en-US" sz="1900" dirty="0" smtClean="0"/>
              <a:t>raw norm latency</a:t>
            </a:r>
          </a:p>
          <a:p>
            <a:pPr algn="r"/>
            <a:r>
              <a:rPr lang="en-US" sz="1900" dirty="0" smtClean="0"/>
              <a:t>raw latency</a:t>
            </a:r>
          </a:p>
          <a:p>
            <a:pPr algn="r"/>
            <a:r>
              <a:rPr lang="en-US" sz="1900" dirty="0" err="1" smtClean="0"/>
              <a:t>correl</a:t>
            </a:r>
            <a:r>
              <a:rPr lang="en-US" sz="1900" dirty="0" smtClean="0"/>
              <a:t> duration</a:t>
            </a:r>
          </a:p>
          <a:p>
            <a:pPr algn="r"/>
            <a:r>
              <a:rPr lang="en-US" sz="1900" dirty="0" err="1" smtClean="0"/>
              <a:t>correl</a:t>
            </a:r>
            <a:r>
              <a:rPr lang="en-US" sz="1900" dirty="0" smtClean="0"/>
              <a:t> production</a:t>
            </a:r>
          </a:p>
          <a:p>
            <a:pPr algn="r"/>
            <a:r>
              <a:rPr lang="en-US" sz="1900" dirty="0" err="1" smtClean="0"/>
              <a:t>correl</a:t>
            </a:r>
            <a:r>
              <a:rPr lang="en-US" sz="1900" dirty="0" smtClean="0"/>
              <a:t> latency</a:t>
            </a:r>
          </a:p>
          <a:p>
            <a:pPr algn="r"/>
            <a:r>
              <a:rPr lang="en-US" sz="1900" dirty="0" err="1" smtClean="0"/>
              <a:t>correl</a:t>
            </a:r>
            <a:r>
              <a:rPr lang="en-US" sz="1900" dirty="0" smtClean="0"/>
              <a:t> norm latency</a:t>
            </a:r>
          </a:p>
          <a:p>
            <a:pPr algn="r"/>
            <a:r>
              <a:rPr lang="en-US" sz="1900" dirty="0" err="1" smtClean="0"/>
              <a:t>correl</a:t>
            </a:r>
            <a:r>
              <a:rPr lang="en-US" sz="1900" dirty="0" smtClean="0"/>
              <a:t> norm duration</a:t>
            </a:r>
          </a:p>
          <a:p>
            <a:pPr algn="r"/>
            <a:r>
              <a:rPr lang="en-US" sz="1900" dirty="0" smtClean="0"/>
              <a:t>pitch variation</a:t>
            </a:r>
          </a:p>
          <a:p>
            <a:pPr algn="r"/>
            <a:r>
              <a:rPr lang="en-US" sz="1900" dirty="0" err="1" smtClean="0"/>
              <a:t>correl</a:t>
            </a:r>
            <a:r>
              <a:rPr lang="en-US" sz="1900" dirty="0" smtClean="0"/>
              <a:t> norm production</a:t>
            </a:r>
          </a:p>
          <a:p>
            <a:pPr algn="r"/>
            <a:r>
              <a:rPr lang="en-US" sz="1900" dirty="0" err="1" smtClean="0"/>
              <a:t>correl</a:t>
            </a:r>
            <a:r>
              <a:rPr lang="en-US" sz="1900" dirty="0" smtClean="0"/>
              <a:t> pitch</a:t>
            </a:r>
          </a:p>
          <a:p>
            <a:pPr algn="r"/>
            <a:r>
              <a:rPr lang="en-US" sz="1900" dirty="0" err="1" smtClean="0"/>
              <a:t>correl</a:t>
            </a:r>
            <a:r>
              <a:rPr lang="en-US" sz="1900" dirty="0" smtClean="0"/>
              <a:t> intensity</a:t>
            </a:r>
            <a:endParaRPr lang="en-US" sz="19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p:spPr>
        <p:txBody>
          <a:bodyPr>
            <a:noAutofit/>
          </a:bodyPr>
          <a:lstStyle/>
          <a:p>
            <a:r>
              <a:rPr lang="en-US" sz="3600" dirty="0" smtClean="0"/>
              <a:t>3. How does individual gains’ significance depend on amount of data?</a:t>
            </a:r>
            <a:endParaRPr lang="en-US" sz="3600" dirty="0"/>
          </a:p>
        </p:txBody>
      </p:sp>
      <p:sp>
        <p:nvSpPr>
          <p:cNvPr id="3" name="Content Placeholder 2"/>
          <p:cNvSpPr>
            <a:spLocks noGrp="1"/>
          </p:cNvSpPr>
          <p:nvPr>
            <p:ph idx="1"/>
          </p:nvPr>
        </p:nvSpPr>
        <p:spPr>
          <a:xfrm>
            <a:off x="457200" y="1600200"/>
            <a:ext cx="8686800" cy="4525963"/>
          </a:xfrm>
        </p:spPr>
        <p:txBody>
          <a:bodyPr/>
          <a:lstStyle/>
          <a:p>
            <a:r>
              <a:rPr lang="en-US" dirty="0" smtClean="0"/>
              <a:t>Raw normalized duration (most sensitive overall)</a:t>
            </a:r>
            <a:endParaRPr lang="en-US" dirty="0"/>
          </a:p>
        </p:txBody>
      </p:sp>
      <p:sp>
        <p:nvSpPr>
          <p:cNvPr id="4" name="Slide Number Placeholder 3"/>
          <p:cNvSpPr>
            <a:spLocks noGrp="1"/>
          </p:cNvSpPr>
          <p:nvPr>
            <p:ph type="sldNum" sz="quarter" idx="12"/>
          </p:nvPr>
        </p:nvSpPr>
        <p:spPr/>
        <p:txBody>
          <a:bodyPr/>
          <a:lstStyle/>
          <a:p>
            <a:fld id="{F2CD40DA-8881-4010-A27E-D045DFB6F35D}" type="slidenum">
              <a:rPr lang="en-US" smtClean="0"/>
              <a:pPr/>
              <a:t>21</a:t>
            </a:fld>
            <a:endParaRPr lang="en-US"/>
          </a:p>
        </p:txBody>
      </p:sp>
      <p:graphicFrame>
        <p:nvGraphicFramePr>
          <p:cNvPr id="7" name="Chart 6"/>
          <p:cNvGraphicFramePr/>
          <p:nvPr/>
        </p:nvGraphicFramePr>
        <p:xfrm>
          <a:off x="152400" y="2209800"/>
          <a:ext cx="8763000" cy="416052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57200" y="1600200"/>
            <a:ext cx="8686800" cy="4525963"/>
          </a:xfrm>
        </p:spPr>
        <p:txBody>
          <a:bodyPr>
            <a:normAutofit/>
          </a:bodyPr>
          <a:lstStyle/>
          <a:p>
            <a:pPr marL="514350" indent="-514350">
              <a:buFont typeface="+mj-lt"/>
              <a:buAutoNum type="arabicPeriod"/>
            </a:pPr>
            <a:r>
              <a:rPr lang="en-US" dirty="0" smtClean="0"/>
              <a:t>Which features were most sensitive to gains?</a:t>
            </a:r>
          </a:p>
          <a:p>
            <a:pPr marL="1257300" lvl="1" indent="-514350">
              <a:buNone/>
            </a:pPr>
            <a:r>
              <a:rPr lang="en-US" dirty="0" smtClean="0"/>
              <a:t>Temporal, especially raw</a:t>
            </a:r>
          </a:p>
          <a:p>
            <a:pPr marL="514350" indent="-514350">
              <a:buFont typeface="+mj-lt"/>
              <a:buAutoNum type="arabicPeriod"/>
            </a:pPr>
            <a:r>
              <a:rPr lang="en-US" dirty="0" smtClean="0"/>
              <a:t>Did we detect learning, not just </a:t>
            </a:r>
            <a:r>
              <a:rPr lang="en-US" dirty="0" err="1" smtClean="0"/>
              <a:t>recency</a:t>
            </a:r>
            <a:r>
              <a:rPr lang="en-US" dirty="0" smtClean="0"/>
              <a:t> effects?</a:t>
            </a:r>
          </a:p>
          <a:p>
            <a:pPr marL="1257300" lvl="1" indent="-514350">
              <a:buNone/>
            </a:pPr>
            <a:r>
              <a:rPr lang="en-US" dirty="0" smtClean="0"/>
              <a:t>Yes, but </a:t>
            </a:r>
            <a:r>
              <a:rPr lang="en-US" dirty="0" err="1" smtClean="0"/>
              <a:t>recency</a:t>
            </a:r>
            <a:r>
              <a:rPr lang="en-US" dirty="0" smtClean="0"/>
              <a:t> was ~2x stronger where different</a:t>
            </a:r>
          </a:p>
          <a:p>
            <a:pPr marL="514350" indent="-514350">
              <a:buFont typeface="+mj-lt"/>
              <a:buAutoNum type="arabicPeriod"/>
            </a:pPr>
            <a:r>
              <a:rPr lang="en-US" dirty="0" smtClean="0"/>
              <a:t>Did we reliably detect </a:t>
            </a:r>
            <a:r>
              <a:rPr lang="en-US" u="sng" dirty="0" smtClean="0"/>
              <a:t>individual</a:t>
            </a:r>
            <a:r>
              <a:rPr lang="en-US" dirty="0" smtClean="0"/>
              <a:t> gains?</a:t>
            </a:r>
          </a:p>
          <a:p>
            <a:pPr marL="1257300" lvl="1" indent="-514350">
              <a:buNone/>
            </a:pPr>
            <a:r>
              <a:rPr lang="en-US" dirty="0" smtClean="0"/>
              <a:t>Yes, for ~40% of all students</a:t>
            </a:r>
          </a:p>
          <a:p>
            <a:pPr marL="1257300" lvl="1" indent="-514350">
              <a:buNone/>
            </a:pPr>
            <a:r>
              <a:rPr lang="en-US" dirty="0" smtClean="0"/>
              <a:t>No, for students who reread fewer than 21 sentences</a:t>
            </a:r>
          </a:p>
          <a:p>
            <a:pPr marL="1257300" lvl="1" indent="-514350">
              <a:buNone/>
            </a:pPr>
            <a:r>
              <a:rPr lang="en-US" dirty="0" smtClean="0"/>
              <a:t>Yes, for 60% of students who reread 336+ sentences</a:t>
            </a:r>
          </a:p>
        </p:txBody>
      </p:sp>
      <p:sp>
        <p:nvSpPr>
          <p:cNvPr id="4" name="Slide Number Placeholder 3"/>
          <p:cNvSpPr>
            <a:spLocks noGrp="1"/>
          </p:cNvSpPr>
          <p:nvPr>
            <p:ph type="sldNum" sz="quarter" idx="12"/>
          </p:nvPr>
        </p:nvSpPr>
        <p:spPr/>
        <p:txBody>
          <a:bodyPr/>
          <a:lstStyle/>
          <a:p>
            <a:fld id="{F2CD40DA-8881-4010-A27E-D045DFB6F35D}" type="slidenum">
              <a:rPr lang="en-US" smtClean="0"/>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and future work</a:t>
            </a:r>
            <a:endParaRPr lang="en-US" dirty="0"/>
          </a:p>
        </p:txBody>
      </p:sp>
      <p:sp>
        <p:nvSpPr>
          <p:cNvPr id="3" name="Content Placeholder 2"/>
          <p:cNvSpPr>
            <a:spLocks noGrp="1"/>
          </p:cNvSpPr>
          <p:nvPr>
            <p:ph idx="1"/>
          </p:nvPr>
        </p:nvSpPr>
        <p:spPr>
          <a:xfrm>
            <a:off x="457200" y="1600200"/>
            <a:ext cx="8686800" cy="4525963"/>
          </a:xfrm>
        </p:spPr>
        <p:txBody>
          <a:bodyPr/>
          <a:lstStyle/>
          <a:p>
            <a:r>
              <a:rPr lang="en-US" dirty="0" smtClean="0"/>
              <a:t>Why didn’t pitch or intensity features detect gains?</a:t>
            </a:r>
          </a:p>
          <a:p>
            <a:pPr lvl="1"/>
            <a:r>
              <a:rPr lang="en-US" baseline="0" dirty="0" smtClean="0"/>
              <a:t>Less sensitive to growth, e.g.</a:t>
            </a:r>
            <a:r>
              <a:rPr lang="en-US" dirty="0" smtClean="0"/>
              <a:t> than word decoding?</a:t>
            </a:r>
          </a:p>
          <a:p>
            <a:pPr lvl="1"/>
            <a:r>
              <a:rPr lang="en-US" dirty="0" smtClean="0"/>
              <a:t>Measurement error, e.g. in pitch tracking?</a:t>
            </a:r>
          </a:p>
          <a:p>
            <a:pPr lvl="1"/>
            <a:r>
              <a:rPr lang="en-US" baseline="0" dirty="0" smtClean="0"/>
              <a:t>Within-student variance,</a:t>
            </a:r>
            <a:r>
              <a:rPr lang="en-US" dirty="0" smtClean="0"/>
              <a:t> e.g. </a:t>
            </a:r>
            <a:r>
              <a:rPr lang="en-US" dirty="0" err="1" smtClean="0"/>
              <a:t>mic</a:t>
            </a:r>
            <a:r>
              <a:rPr lang="en-US" dirty="0" smtClean="0"/>
              <a:t> position or noise?</a:t>
            </a:r>
            <a:endParaRPr lang="en-US" baseline="0" dirty="0" smtClean="0"/>
          </a:p>
          <a:p>
            <a:pPr lvl="1"/>
            <a:r>
              <a:rPr lang="en-US" baseline="0" dirty="0" smtClean="0"/>
              <a:t>Across-sentence variance, e.g. adult narration?</a:t>
            </a:r>
          </a:p>
          <a:p>
            <a:r>
              <a:rPr lang="en-US" dirty="0" smtClean="0"/>
              <a:t>Extend to work </a:t>
            </a:r>
            <a:r>
              <a:rPr lang="en-US" u="sng" dirty="0" smtClean="0"/>
              <a:t>without</a:t>
            </a:r>
            <a:r>
              <a:rPr lang="en-US" dirty="0" smtClean="0"/>
              <a:t> adult narrations?</a:t>
            </a:r>
          </a:p>
          <a:p>
            <a:r>
              <a:rPr lang="en-US" dirty="0" smtClean="0"/>
              <a:t>Extend to detect gains in reading </a:t>
            </a:r>
            <a:r>
              <a:rPr lang="en-US" u="sng" dirty="0" smtClean="0"/>
              <a:t>new</a:t>
            </a:r>
            <a:r>
              <a:rPr lang="en-US" dirty="0" smtClean="0"/>
              <a:t> text?</a:t>
            </a:r>
          </a:p>
        </p:txBody>
      </p:sp>
      <p:sp>
        <p:nvSpPr>
          <p:cNvPr id="4" name="Slide Number Placeholder 3"/>
          <p:cNvSpPr>
            <a:spLocks noGrp="1"/>
          </p:cNvSpPr>
          <p:nvPr>
            <p:ph type="sldNum" sz="quarter" idx="12"/>
          </p:nvPr>
        </p:nvSpPr>
        <p:spPr/>
        <p:txBody>
          <a:bodyPr/>
          <a:lstStyle/>
          <a:p>
            <a:fld id="{F2CD40DA-8881-4010-A27E-D045DFB6F35D}" type="slidenum">
              <a:rPr lang="en-US" smtClean="0"/>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Questions?</a:t>
            </a:r>
            <a:endParaRPr lang="en-US" dirty="0"/>
          </a:p>
        </p:txBody>
      </p:sp>
      <p:pic>
        <p:nvPicPr>
          <p:cNvPr id="4" name="Picture 66" descr="Project Kane 075"/>
          <p:cNvPicPr>
            <a:picLocks noGrp="1" noChangeAspect="1" noChangeArrowheads="1"/>
          </p:cNvPicPr>
          <p:nvPr>
            <p:ph idx="1"/>
          </p:nvPr>
        </p:nvPicPr>
        <p:blipFill>
          <a:blip r:embed="rId2" cstate="print"/>
          <a:srcRect/>
          <a:stretch>
            <a:fillRect/>
          </a:stretch>
        </p:blipFill>
        <p:spPr bwMode="auto">
          <a:xfrm>
            <a:off x="782108" y="1119980"/>
            <a:ext cx="7447492" cy="5585619"/>
          </a:xfrm>
          <a:prstGeom prst="rect">
            <a:avLst/>
          </a:prstGeom>
          <a:noFill/>
        </p:spPr>
      </p:pic>
      <p:sp>
        <p:nvSpPr>
          <p:cNvPr id="5" name="Slide Number Placeholder 4"/>
          <p:cNvSpPr>
            <a:spLocks noGrp="1"/>
          </p:cNvSpPr>
          <p:nvPr>
            <p:ph type="sldNum" sz="quarter" idx="12"/>
          </p:nvPr>
        </p:nvSpPr>
        <p:spPr/>
        <p:txBody>
          <a:bodyPr/>
          <a:lstStyle/>
          <a:p>
            <a:fld id="{F2CD40DA-8881-4010-A27E-D045DFB6F35D}"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0"/>
          </p:nvPr>
        </p:nvSpPr>
        <p:spPr/>
        <p:txBody>
          <a:bodyPr/>
          <a:lstStyle/>
          <a:p>
            <a:endParaRPr lang="en-US"/>
          </a:p>
          <a:p>
            <a:fld id="{E3C7D891-A889-4EBC-8958-26B743D8A139}" type="slidenum">
              <a:rPr lang="en-US"/>
              <a:pPr/>
              <a:t>25</a:t>
            </a:fld>
            <a:endParaRPr lang="en-US"/>
          </a:p>
        </p:txBody>
      </p:sp>
      <p:sp>
        <p:nvSpPr>
          <p:cNvPr id="7" name="Slide Number Placeholder 5"/>
          <p:cNvSpPr>
            <a:spLocks noGrp="1"/>
          </p:cNvSpPr>
          <p:nvPr>
            <p:ph type="sldNum" sz="quarter" idx="11"/>
          </p:nvPr>
        </p:nvSpPr>
        <p:spPr/>
        <p:txBody>
          <a:bodyPr/>
          <a:lstStyle/>
          <a:p>
            <a:fld id="{00BFB7A2-0D07-4F17-B051-84E529F35C4E}" type="datetime1">
              <a:rPr lang="en-US"/>
              <a:pPr/>
              <a:t>9/3/2009</a:t>
            </a:fld>
            <a:endParaRPr lang="en-US"/>
          </a:p>
        </p:txBody>
      </p:sp>
      <p:sp>
        <p:nvSpPr>
          <p:cNvPr id="899076" name="Rectangle 4"/>
          <p:cNvSpPr>
            <a:spLocks noGrp="1" noChangeArrowheads="1"/>
          </p:cNvSpPr>
          <p:nvPr>
            <p:ph type="title"/>
          </p:nvPr>
        </p:nvSpPr>
        <p:spPr/>
        <p:txBody>
          <a:bodyPr/>
          <a:lstStyle/>
          <a:p>
            <a:r>
              <a:rPr lang="en-US" b="1">
                <a:latin typeface="Times New Roman" pitchFamily="18" charset="0"/>
              </a:rPr>
              <a:t>Long words are slower.</a:t>
            </a:r>
          </a:p>
        </p:txBody>
      </p:sp>
      <p:sp>
        <p:nvSpPr>
          <p:cNvPr id="899078" name="Rectangle 6"/>
          <p:cNvSpPr>
            <a:spLocks noGrp="1" noChangeArrowheads="1"/>
          </p:cNvSpPr>
          <p:nvPr>
            <p:ph type="body" idx="4294967295"/>
          </p:nvPr>
        </p:nvSpPr>
        <p:spPr>
          <a:xfrm>
            <a:off x="381000" y="1524000"/>
            <a:ext cx="8458200" cy="4114800"/>
          </a:xfrm>
        </p:spPr>
        <p:txBody>
          <a:bodyPr/>
          <a:lstStyle/>
          <a:p>
            <a:pPr algn="ctr"/>
            <a:endParaRPr lang="en-US" b="1">
              <a:latin typeface="Times New Roman" pitchFamily="18" charset="0"/>
            </a:endParaRPr>
          </a:p>
        </p:txBody>
      </p:sp>
      <p:graphicFrame>
        <p:nvGraphicFramePr>
          <p:cNvPr id="8" name="Object 2"/>
          <p:cNvGraphicFramePr>
            <a:graphicFrameLocks noGrp="1" noChangeAspect="1"/>
          </p:cNvGraphicFramePr>
          <p:nvPr>
            <p:ph sz="half" idx="2"/>
          </p:nvPr>
        </p:nvGraphicFramePr>
        <p:xfrm>
          <a:off x="0" y="1219200"/>
          <a:ext cx="8839200" cy="564991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5"/>
          <p:cNvPicPr>
            <a:picLocks noChangeAspect="1" noChangeArrowheads="1"/>
          </p:cNvPicPr>
          <p:nvPr/>
        </p:nvPicPr>
        <p:blipFill>
          <a:blip r:embed="rId6"/>
          <a:srcRect l="8032" t="1600" r="12289" b="26400"/>
          <a:stretch>
            <a:fillRect/>
          </a:stretch>
        </p:blipFill>
        <p:spPr bwMode="auto">
          <a:xfrm>
            <a:off x="2682240" y="5394960"/>
            <a:ext cx="3596640" cy="1371600"/>
          </a:xfrm>
          <a:prstGeom prst="rect">
            <a:avLst/>
          </a:prstGeom>
          <a:noFill/>
          <a:ln w="9525">
            <a:noFill/>
            <a:miter lim="800000"/>
            <a:headEnd/>
            <a:tailEnd/>
          </a:ln>
        </p:spPr>
      </p:pic>
      <p:pic>
        <p:nvPicPr>
          <p:cNvPr id="1033" name="Picture 9"/>
          <p:cNvPicPr>
            <a:picLocks noChangeAspect="1" noChangeArrowheads="1"/>
          </p:cNvPicPr>
          <p:nvPr/>
        </p:nvPicPr>
        <p:blipFill>
          <a:blip r:embed="rId7"/>
          <a:srcRect/>
          <a:stretch>
            <a:fillRect/>
          </a:stretch>
        </p:blipFill>
        <p:spPr bwMode="auto">
          <a:xfrm>
            <a:off x="2644140" y="5229225"/>
            <a:ext cx="3756660" cy="1303020"/>
          </a:xfrm>
          <a:prstGeom prst="rect">
            <a:avLst/>
          </a:prstGeom>
          <a:noFill/>
          <a:ln w="9525">
            <a:noFill/>
            <a:miter lim="800000"/>
            <a:headEnd/>
            <a:tailEnd/>
          </a:ln>
        </p:spPr>
      </p:pic>
      <p:pic>
        <p:nvPicPr>
          <p:cNvPr id="16" name="Picture 4"/>
          <p:cNvPicPr>
            <a:picLocks noChangeAspect="1" noChangeArrowheads="1"/>
          </p:cNvPicPr>
          <p:nvPr/>
        </p:nvPicPr>
        <p:blipFill>
          <a:blip r:embed="rId8"/>
          <a:srcRect l="13846" r="23077" b="36449"/>
          <a:stretch>
            <a:fillRect/>
          </a:stretch>
        </p:blipFill>
        <p:spPr bwMode="auto">
          <a:xfrm>
            <a:off x="1859280" y="3611880"/>
            <a:ext cx="6141720" cy="1295400"/>
          </a:xfrm>
          <a:prstGeom prst="rect">
            <a:avLst/>
          </a:prstGeom>
          <a:noFill/>
          <a:ln w="9525">
            <a:noFill/>
            <a:miter lim="800000"/>
            <a:headEnd/>
            <a:tailEnd/>
          </a:ln>
        </p:spPr>
      </p:pic>
      <p:pic>
        <p:nvPicPr>
          <p:cNvPr id="17" name="Picture 2"/>
          <p:cNvPicPr>
            <a:picLocks noChangeAspect="1" noChangeArrowheads="1"/>
          </p:cNvPicPr>
          <p:nvPr/>
        </p:nvPicPr>
        <p:blipFill>
          <a:blip r:embed="rId9"/>
          <a:srcRect l="12360" t="4124" r="29213" b="38144"/>
          <a:stretch>
            <a:fillRect/>
          </a:stretch>
        </p:blipFill>
        <p:spPr bwMode="auto">
          <a:xfrm>
            <a:off x="2514600" y="2301240"/>
            <a:ext cx="6827520" cy="1066800"/>
          </a:xfrm>
          <a:prstGeom prst="rect">
            <a:avLst/>
          </a:prstGeom>
          <a:noFill/>
          <a:ln w="9525">
            <a:noFill/>
            <a:miter lim="800000"/>
            <a:headEnd/>
            <a:tailEnd/>
          </a:ln>
        </p:spPr>
      </p:pic>
      <p:pic>
        <p:nvPicPr>
          <p:cNvPr id="1032" name="Picture 8"/>
          <p:cNvPicPr>
            <a:picLocks noChangeAspect="1" noChangeArrowheads="1"/>
          </p:cNvPicPr>
          <p:nvPr/>
        </p:nvPicPr>
        <p:blipFill>
          <a:blip r:embed="rId10"/>
          <a:srcRect/>
          <a:stretch>
            <a:fillRect/>
          </a:stretch>
        </p:blipFill>
        <p:spPr bwMode="auto">
          <a:xfrm>
            <a:off x="2644140" y="3505200"/>
            <a:ext cx="5151120" cy="108204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A real example</a:t>
            </a:r>
            <a:endParaRPr lang="en-US" dirty="0"/>
          </a:p>
        </p:txBody>
      </p:sp>
      <p:sp>
        <p:nvSpPr>
          <p:cNvPr id="4" name="Slide Number Placeholder 3"/>
          <p:cNvSpPr>
            <a:spLocks noGrp="1"/>
          </p:cNvSpPr>
          <p:nvPr>
            <p:ph type="sldNum" sz="quarter" idx="12"/>
          </p:nvPr>
        </p:nvSpPr>
        <p:spPr/>
        <p:txBody>
          <a:bodyPr/>
          <a:lstStyle/>
          <a:p>
            <a:fld id="{F2CD40DA-8881-4010-A27E-D045DFB6F35D}" type="slidenum">
              <a:rPr lang="en-US" smtClean="0"/>
              <a:pPr/>
              <a:t>3</a:t>
            </a:fld>
            <a:endParaRPr lang="en-US"/>
          </a:p>
        </p:txBody>
      </p:sp>
      <p:sp>
        <p:nvSpPr>
          <p:cNvPr id="9" name="TextBox 8"/>
          <p:cNvSpPr txBox="1"/>
          <p:nvPr/>
        </p:nvSpPr>
        <p:spPr>
          <a:xfrm>
            <a:off x="0" y="2333625"/>
            <a:ext cx="2438400" cy="830997"/>
          </a:xfrm>
          <a:prstGeom prst="rect">
            <a:avLst/>
          </a:prstGeom>
          <a:noFill/>
        </p:spPr>
        <p:txBody>
          <a:bodyPr wrap="square" rtlCol="0">
            <a:spAutoFit/>
          </a:bodyPr>
          <a:lstStyle/>
          <a:p>
            <a:r>
              <a:rPr lang="en-US" sz="2400" dirty="0" smtClean="0"/>
              <a:t>A second grader’s 1</a:t>
            </a:r>
            <a:r>
              <a:rPr lang="en-US" sz="2400" baseline="30000" dirty="0" smtClean="0"/>
              <a:t>st</a:t>
            </a:r>
            <a:r>
              <a:rPr lang="en-US" sz="2400" dirty="0" smtClean="0"/>
              <a:t> reading</a:t>
            </a:r>
          </a:p>
        </p:txBody>
      </p:sp>
      <p:sp>
        <p:nvSpPr>
          <p:cNvPr id="10" name="TextBox 9"/>
          <p:cNvSpPr txBox="1"/>
          <p:nvPr/>
        </p:nvSpPr>
        <p:spPr>
          <a:xfrm>
            <a:off x="0" y="5762625"/>
            <a:ext cx="2133600" cy="461665"/>
          </a:xfrm>
          <a:prstGeom prst="rect">
            <a:avLst/>
          </a:prstGeom>
          <a:noFill/>
        </p:spPr>
        <p:txBody>
          <a:bodyPr wrap="square" rtlCol="0">
            <a:spAutoFit/>
          </a:bodyPr>
          <a:lstStyle/>
          <a:p>
            <a:r>
              <a:rPr lang="en-US" sz="2400" dirty="0" smtClean="0"/>
              <a:t>Adult narration</a:t>
            </a:r>
            <a:endParaRPr lang="en-US" sz="2400" dirty="0"/>
          </a:p>
        </p:txBody>
      </p:sp>
      <p:sp>
        <p:nvSpPr>
          <p:cNvPr id="11" name="TextBox 10"/>
          <p:cNvSpPr txBox="1"/>
          <p:nvPr/>
        </p:nvSpPr>
        <p:spPr>
          <a:xfrm>
            <a:off x="0" y="4157960"/>
            <a:ext cx="2362200" cy="830997"/>
          </a:xfrm>
          <a:prstGeom prst="rect">
            <a:avLst/>
          </a:prstGeom>
          <a:noFill/>
        </p:spPr>
        <p:txBody>
          <a:bodyPr wrap="square" rtlCol="0">
            <a:spAutoFit/>
          </a:bodyPr>
          <a:lstStyle/>
          <a:p>
            <a:r>
              <a:rPr lang="en-US" sz="2400" dirty="0" smtClean="0"/>
              <a:t>Her 2</a:t>
            </a:r>
            <a:r>
              <a:rPr lang="en-US" sz="2400" baseline="30000" dirty="0" smtClean="0"/>
              <a:t>nd</a:t>
            </a:r>
            <a:r>
              <a:rPr lang="en-US" sz="2400" dirty="0" smtClean="0"/>
              <a:t> reading, 5 days later</a:t>
            </a:r>
            <a:endParaRPr lang="en-US" sz="2400" dirty="0"/>
          </a:p>
        </p:txBody>
      </p:sp>
      <p:sp>
        <p:nvSpPr>
          <p:cNvPr id="12" name="Content Placeholder 11"/>
          <p:cNvSpPr>
            <a:spLocks noGrp="1"/>
          </p:cNvSpPr>
          <p:nvPr>
            <p:ph idx="1"/>
          </p:nvPr>
        </p:nvSpPr>
        <p:spPr>
          <a:xfrm>
            <a:off x="457200" y="1219200"/>
            <a:ext cx="8229600" cy="4754563"/>
          </a:xfrm>
        </p:spPr>
        <p:txBody>
          <a:bodyPr/>
          <a:lstStyle/>
          <a:p>
            <a:pPr rtl="0" eaLnBrk="1" latinLnBrk="0" hangingPunct="1"/>
            <a:r>
              <a:rPr lang="en-US" sz="3200" kern="1200" dirty="0" smtClean="0">
                <a:solidFill>
                  <a:schemeClr val="tx1"/>
                </a:solidFill>
                <a:latin typeface="+mn-lt"/>
                <a:ea typeface="+mn-ea"/>
                <a:cs typeface="+mn-cs"/>
              </a:rPr>
              <a:t>Text:  “Don’t you like surprises?”</a:t>
            </a:r>
          </a:p>
        </p:txBody>
      </p:sp>
      <p:pic>
        <p:nvPicPr>
          <p:cNvPr id="14" name="1st reading-combined.wav">
            <a:hlinkClick r:id="" action="ppaction://media"/>
          </p:cNvPr>
          <p:cNvPicPr>
            <a:picLocks noRot="1" noChangeAspect="1"/>
          </p:cNvPicPr>
          <p:nvPr>
            <a:wavAudioFile r:embed="rId1" name="1st reading-combined.wav"/>
          </p:nvPr>
        </p:nvPicPr>
        <p:blipFill>
          <a:blip r:embed="rId11"/>
          <a:stretch>
            <a:fillRect/>
          </a:stretch>
        </p:blipFill>
        <p:spPr>
          <a:xfrm>
            <a:off x="2514600" y="2438400"/>
            <a:ext cx="244475" cy="244475"/>
          </a:xfrm>
          <a:prstGeom prst="rect">
            <a:avLst/>
          </a:prstGeom>
        </p:spPr>
      </p:pic>
      <p:pic>
        <p:nvPicPr>
          <p:cNvPr id="15" name="2nd reading.wav">
            <a:hlinkClick r:id="" action="ppaction://media"/>
          </p:cNvPr>
          <p:cNvPicPr>
            <a:picLocks noRot="1" noChangeAspect="1"/>
          </p:cNvPicPr>
          <p:nvPr>
            <a:wavAudioFile r:embed="rId2" name="2nd reading.wav"/>
          </p:nvPr>
        </p:nvPicPr>
        <p:blipFill>
          <a:blip r:embed="rId12"/>
          <a:stretch>
            <a:fillRect/>
          </a:stretch>
        </p:blipFill>
        <p:spPr>
          <a:xfrm>
            <a:off x="2514600" y="4267200"/>
            <a:ext cx="244475" cy="244475"/>
          </a:xfrm>
          <a:prstGeom prst="rect">
            <a:avLst/>
          </a:prstGeom>
        </p:spPr>
      </p:pic>
      <p:pic>
        <p:nvPicPr>
          <p:cNvPr id="19" name="Don't you like surprises.wav">
            <a:hlinkClick r:id="" action="ppaction://media"/>
          </p:cNvPr>
          <p:cNvPicPr>
            <a:picLocks noRot="1" noChangeAspect="1"/>
          </p:cNvPicPr>
          <p:nvPr>
            <a:wavAudioFile r:embed="rId3" name="Don't you like surprises.wav"/>
          </p:nvPr>
        </p:nvPicPr>
        <p:blipFill>
          <a:blip r:embed="rId13"/>
          <a:stretch>
            <a:fillRect/>
          </a:stretch>
        </p:blipFill>
        <p:spPr>
          <a:xfrm>
            <a:off x="2514283" y="5867083"/>
            <a:ext cx="244475" cy="244475"/>
          </a:xfrm>
          <a:prstGeom prst="rect">
            <a:avLst/>
          </a:prstGeom>
        </p:spPr>
      </p:pic>
      <p:pic>
        <p:nvPicPr>
          <p:cNvPr id="1028" name="Picture 4"/>
          <p:cNvPicPr>
            <a:picLocks noChangeAspect="1" noChangeArrowheads="1"/>
          </p:cNvPicPr>
          <p:nvPr/>
        </p:nvPicPr>
        <p:blipFill>
          <a:blip r:embed="rId14"/>
          <a:srcRect/>
          <a:stretch>
            <a:fillRect/>
          </a:stretch>
        </p:blipFill>
        <p:spPr bwMode="auto">
          <a:xfrm>
            <a:off x="2710180" y="2269490"/>
            <a:ext cx="6433820" cy="825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7019" fill="hold"/>
                                        <p:tgtEl>
                                          <p:spTgt spid="14"/>
                                        </p:tgtEl>
                                      </p:cBhvr>
                                    </p:cmd>
                                  </p:childTnLst>
                                </p:cTn>
                              </p:par>
                              <p:par>
                                <p:cTn id="7" presetID="10" presetClass="entr" presetSubtype="0" fill="hold" nodeType="withEffect">
                                  <p:stCondLst>
                                    <p:cond delay="0"/>
                                  </p:stCondLst>
                                  <p:childTnLst>
                                    <p:set>
                                      <p:cBhvr>
                                        <p:cTn id="8" dur="1" fill="hold">
                                          <p:stCondLst>
                                            <p:cond delay="0"/>
                                          </p:stCondLst>
                                        </p:cTn>
                                        <p:tgtEl>
                                          <p:spTgt spid="1028"/>
                                        </p:tgtEl>
                                        <p:attrNameLst>
                                          <p:attrName>style.visibility</p:attrName>
                                        </p:attrNameLst>
                                      </p:cBhvr>
                                      <p:to>
                                        <p:strVal val="visible"/>
                                      </p:to>
                                    </p:set>
                                    <p:animEffect transition="in" filter="fade">
                                      <p:cBhvr>
                                        <p:cTn id="9" dur="5000"/>
                                        <p:tgtEl>
                                          <p:spTgt spid="1028"/>
                                        </p:tgtEl>
                                      </p:cBhvr>
                                    </p:animEffect>
                                  </p:childTnLst>
                                </p:cTn>
                              </p:par>
                            </p:childTnLst>
                          </p:cTn>
                        </p:par>
                      </p:childTnLst>
                    </p:cTn>
                  </p:par>
                </p:childTnLst>
              </p:cTn>
              <p:nextCondLst>
                <p:cond evt="onClick" delay="0">
                  <p:tgtEl>
                    <p:spTgt spid="14"/>
                  </p:tgtEl>
                </p:cond>
              </p:nextCondLst>
            </p:seq>
            <p:seq concurrent="1" nextAc="seek">
              <p:cTn id="10" restart="whenNotActive" fill="hold" evtFilter="cancelBubble" nodeType="interactiveSeq">
                <p:stCondLst>
                  <p:cond evt="onClick" delay="0">
                    <p:tgtEl>
                      <p:spTgt spid="15"/>
                    </p:tgtEl>
                  </p:cond>
                </p:stCondLst>
                <p:endSync evt="end" delay="0">
                  <p:rtn val="all"/>
                </p:endSync>
                <p:childTnLst>
                  <p:par>
                    <p:cTn id="11" fill="hold">
                      <p:stCondLst>
                        <p:cond delay="0"/>
                      </p:stCondLst>
                      <p:childTnLst>
                        <p:par>
                          <p:cTn id="12" fill="hold">
                            <p:stCondLst>
                              <p:cond delay="0"/>
                            </p:stCondLst>
                            <p:childTnLst>
                              <p:par>
                                <p:cTn id="13" presetID="1" presetClass="mediacall" presetSubtype="0" fill="hold" nodeType="clickEffect">
                                  <p:stCondLst>
                                    <p:cond delay="0"/>
                                  </p:stCondLst>
                                  <p:childTnLst>
                                    <p:cmd type="call" cmd="playFrom(0.0)">
                                      <p:cBhvr>
                                        <p:cTn id="14" dur="4224" fill="hold"/>
                                        <p:tgtEl>
                                          <p:spTgt spid="15"/>
                                        </p:tgtEl>
                                      </p:cBhvr>
                                    </p:cmd>
                                  </p:childTnLst>
                                </p:cTn>
                              </p:par>
                              <p:par>
                                <p:cTn id="15" presetID="10" presetClass="entr" presetSubtype="0" fill="hold" nodeType="withEffect">
                                  <p:stCondLst>
                                    <p:cond delay="0"/>
                                  </p:stCondLst>
                                  <p:childTnLst>
                                    <p:set>
                                      <p:cBhvr>
                                        <p:cTn id="16" dur="1" fill="hold">
                                          <p:stCondLst>
                                            <p:cond delay="0"/>
                                          </p:stCondLst>
                                        </p:cTn>
                                        <p:tgtEl>
                                          <p:spTgt spid="1032"/>
                                        </p:tgtEl>
                                        <p:attrNameLst>
                                          <p:attrName>style.visibility</p:attrName>
                                        </p:attrNameLst>
                                      </p:cBhvr>
                                      <p:to>
                                        <p:strVal val="visible"/>
                                      </p:to>
                                    </p:set>
                                    <p:animEffect transition="in" filter="fade">
                                      <p:cBhvr>
                                        <p:cTn id="17" dur="5000"/>
                                        <p:tgtEl>
                                          <p:spTgt spid="1032"/>
                                        </p:tgtEl>
                                      </p:cBhvr>
                                    </p:animEffect>
                                  </p:childTnLst>
                                </p:cTn>
                              </p:par>
                            </p:childTnLst>
                          </p:cTn>
                        </p:par>
                      </p:childTnLst>
                    </p:cTn>
                  </p:par>
                </p:childTnLst>
              </p:cTn>
              <p:nextCondLst>
                <p:cond evt="onClick" delay="0">
                  <p:tgtEl>
                    <p:spTgt spid="15"/>
                  </p:tgtEl>
                </p:cond>
              </p:nextCondLst>
            </p:seq>
            <p:audio>
              <p:cMediaNode>
                <p:cTn id="18" fill="hold" display="0">
                  <p:stCondLst>
                    <p:cond delay="indefinite"/>
                  </p:stCondLst>
                  <p:endCondLst>
                    <p:cond evt="onNext" delay="0">
                      <p:tgtEl>
                        <p:sldTgt/>
                      </p:tgtEl>
                    </p:cond>
                    <p:cond evt="onPrev" delay="0">
                      <p:tgtEl>
                        <p:sldTgt/>
                      </p:tgtEl>
                    </p:cond>
                    <p:cond evt="onStopAudio" delay="0">
                      <p:tgtEl>
                        <p:sldTgt/>
                      </p:tgtEl>
                    </p:cond>
                  </p:endCondLst>
                </p:cTn>
                <p:tgtEl>
                  <p:spTgt spid="14"/>
                </p:tgtEl>
              </p:cMediaNode>
            </p:audio>
            <p:audio>
              <p:cMediaNode>
                <p:cTn id="19" fill="hold" display="0">
                  <p:stCondLst>
                    <p:cond delay="indefinite"/>
                  </p:stCondLst>
                  <p:endCondLst>
                    <p:cond evt="onNext" delay="0">
                      <p:tgtEl>
                        <p:sldTgt/>
                      </p:tgtEl>
                    </p:cond>
                    <p:cond evt="onPrev" delay="0">
                      <p:tgtEl>
                        <p:sldTgt/>
                      </p:tgtEl>
                    </p:cond>
                    <p:cond evt="onStopAudio" delay="0">
                      <p:tgtEl>
                        <p:sldTgt/>
                      </p:tgtEl>
                    </p:cond>
                  </p:endCondLst>
                </p:cTn>
                <p:tgtEl>
                  <p:spTgt spid="15"/>
                </p:tgtEl>
              </p:cMediaNode>
            </p:audio>
            <p:seq concurrent="1" nextAc="seek">
              <p:cTn id="20" restart="whenNotActive" fill="hold" evtFilter="cancelBubble" nodeType="interactiveSeq">
                <p:stCondLst>
                  <p:cond evt="onClick" delay="0">
                    <p:tgtEl>
                      <p:spTgt spid="19"/>
                    </p:tgtEl>
                  </p:cond>
                </p:stCondLst>
                <p:endSync evt="end" delay="0">
                  <p:rtn val="all"/>
                </p:endSync>
                <p:childTnLst>
                  <p:par>
                    <p:cTn id="21" fill="hold">
                      <p:stCondLst>
                        <p:cond delay="0"/>
                      </p:stCondLst>
                      <p:childTnLst>
                        <p:par>
                          <p:cTn id="22" fill="hold">
                            <p:stCondLst>
                              <p:cond delay="0"/>
                            </p:stCondLst>
                            <p:childTnLst>
                              <p:par>
                                <p:cTn id="23" presetID="1" presetClass="mediacall" presetSubtype="0" fill="hold" nodeType="clickEffect">
                                  <p:stCondLst>
                                    <p:cond delay="0"/>
                                  </p:stCondLst>
                                  <p:childTnLst>
                                    <p:cmd type="call" cmd="playFrom(0.0)">
                                      <p:cBhvr>
                                        <p:cTn id="24" dur="2000" fill="hold"/>
                                        <p:tgtEl>
                                          <p:spTgt spid="19"/>
                                        </p:tgtEl>
                                      </p:cBhvr>
                                    </p:cmd>
                                  </p:childTnLst>
                                </p:cTn>
                              </p:par>
                              <p:par>
                                <p:cTn id="25" presetID="10" presetClass="entr" presetSubtype="0" fill="hold" nodeType="withEffect">
                                  <p:stCondLst>
                                    <p:cond delay="0"/>
                                  </p:stCondLst>
                                  <p:childTnLst>
                                    <p:set>
                                      <p:cBhvr>
                                        <p:cTn id="26" dur="1" fill="hold">
                                          <p:stCondLst>
                                            <p:cond delay="0"/>
                                          </p:stCondLst>
                                        </p:cTn>
                                        <p:tgtEl>
                                          <p:spTgt spid="1033"/>
                                        </p:tgtEl>
                                        <p:attrNameLst>
                                          <p:attrName>style.visibility</p:attrName>
                                        </p:attrNameLst>
                                      </p:cBhvr>
                                      <p:to>
                                        <p:strVal val="visible"/>
                                      </p:to>
                                    </p:set>
                                    <p:animEffect transition="in" filter="fade">
                                      <p:cBhvr>
                                        <p:cTn id="27" dur="3000"/>
                                        <p:tgtEl>
                                          <p:spTgt spid="1033"/>
                                        </p:tgtEl>
                                      </p:cBhvr>
                                    </p:animEffect>
                                  </p:childTnLst>
                                </p:cTn>
                              </p:par>
                            </p:childTnLst>
                          </p:cTn>
                        </p:par>
                      </p:childTnLst>
                    </p:cTn>
                  </p:par>
                </p:childTnLst>
              </p:cTn>
              <p:nextCondLst>
                <p:cond evt="onClick" delay="0">
                  <p:tgtEl>
                    <p:spTgt spid="19"/>
                  </p:tgtEl>
                </p:cond>
              </p:nextCondLst>
            </p:seq>
            <p:audio>
              <p:cMediaNode>
                <p:cTn id="28" fill="hold" display="0">
                  <p:stCondLst>
                    <p:cond delay="indefinite"/>
                  </p:stCondLst>
                  <p:endCondLst>
                    <p:cond evt="onNext" delay="0">
                      <p:tgtEl>
                        <p:sldTgt/>
                      </p:tgtEl>
                    </p:cond>
                    <p:cond evt="onPrev" delay="0">
                      <p:tgtEl>
                        <p:sldTgt/>
                      </p:tgtEl>
                    </p:cond>
                    <p:cond evt="onStopAudio" delay="0">
                      <p:tgtEl>
                        <p:sldTgt/>
                      </p:tgtEl>
                    </p:cond>
                  </p:endCondLst>
                </p:cTn>
                <p:tgtEl>
                  <p:spTgt spid="19"/>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Object 2"/>
          <p:cNvGraphicFramePr>
            <a:graphicFrameLocks noChangeAspect="1"/>
          </p:cNvGraphicFramePr>
          <p:nvPr/>
        </p:nvGraphicFramePr>
        <p:xfrm>
          <a:off x="5638800" y="990600"/>
          <a:ext cx="3505200" cy="2240483"/>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Prosodic attributes</a:t>
            </a:r>
            <a:endParaRPr lang="en-US" dirty="0"/>
          </a:p>
        </p:txBody>
      </p:sp>
      <p:sp>
        <p:nvSpPr>
          <p:cNvPr id="27" name="Slide Number Placeholder 26"/>
          <p:cNvSpPr>
            <a:spLocks noGrp="1"/>
          </p:cNvSpPr>
          <p:nvPr>
            <p:ph type="sldNum" sz="quarter" idx="12"/>
          </p:nvPr>
        </p:nvSpPr>
        <p:spPr/>
        <p:txBody>
          <a:bodyPr/>
          <a:lstStyle/>
          <a:p>
            <a:fld id="{F2CD40DA-8881-4010-A27E-D045DFB6F35D}" type="slidenum">
              <a:rPr lang="en-US" smtClean="0"/>
              <a:pPr/>
              <a:t>4</a:t>
            </a:fld>
            <a:endParaRPr lang="en-US"/>
          </a:p>
        </p:txBody>
      </p:sp>
      <p:pic>
        <p:nvPicPr>
          <p:cNvPr id="24" name="Picture 7"/>
          <p:cNvPicPr>
            <a:picLocks noChangeAspect="1" noChangeArrowheads="1"/>
          </p:cNvPicPr>
          <p:nvPr/>
        </p:nvPicPr>
        <p:blipFill>
          <a:blip r:embed="rId4"/>
          <a:srcRect l="42232" r="22775"/>
          <a:stretch>
            <a:fillRect/>
          </a:stretch>
        </p:blipFill>
        <p:spPr bwMode="auto">
          <a:xfrm>
            <a:off x="1143000" y="2971800"/>
            <a:ext cx="4648200" cy="3733800"/>
          </a:xfrm>
          <a:prstGeom prst="rect">
            <a:avLst/>
          </a:prstGeom>
          <a:noFill/>
          <a:ln w="9525">
            <a:noFill/>
            <a:miter lim="800000"/>
            <a:headEnd/>
            <a:tailEnd/>
          </a:ln>
        </p:spPr>
      </p:pic>
      <p:cxnSp>
        <p:nvCxnSpPr>
          <p:cNvPr id="25" name="AutoShape 17"/>
          <p:cNvCxnSpPr>
            <a:cxnSpLocks noChangeShapeType="1"/>
          </p:cNvCxnSpPr>
          <p:nvPr/>
        </p:nvCxnSpPr>
        <p:spPr bwMode="auto">
          <a:xfrm rot="5400000">
            <a:off x="3920751" y="5368239"/>
            <a:ext cx="1599888" cy="7410"/>
          </a:xfrm>
          <a:prstGeom prst="straightConnector1">
            <a:avLst/>
          </a:prstGeom>
          <a:noFill/>
          <a:ln w="9525">
            <a:solidFill>
              <a:srgbClr val="000000"/>
            </a:solidFill>
            <a:round/>
            <a:headEnd type="triangle" w="med" len="med"/>
            <a:tailEnd type="triangle" w="med" len="med"/>
          </a:ln>
        </p:spPr>
      </p:cxnSp>
      <p:cxnSp>
        <p:nvCxnSpPr>
          <p:cNvPr id="26" name="AutoShape 18"/>
          <p:cNvCxnSpPr>
            <a:cxnSpLocks noChangeShapeType="1"/>
          </p:cNvCxnSpPr>
          <p:nvPr/>
        </p:nvCxnSpPr>
        <p:spPr bwMode="auto">
          <a:xfrm>
            <a:off x="3200400" y="2209800"/>
            <a:ext cx="2573943" cy="1588"/>
          </a:xfrm>
          <a:prstGeom prst="straightConnector1">
            <a:avLst/>
          </a:prstGeom>
          <a:noFill/>
          <a:ln w="9525">
            <a:solidFill>
              <a:srgbClr val="000000"/>
            </a:solidFill>
            <a:round/>
            <a:headEnd type="triangle" w="med" len="med"/>
            <a:tailEnd type="triangle" w="med" len="med"/>
          </a:ln>
        </p:spPr>
      </p:cxnSp>
      <p:cxnSp>
        <p:nvCxnSpPr>
          <p:cNvPr id="28" name="AutoShape 19"/>
          <p:cNvCxnSpPr>
            <a:cxnSpLocks noChangeShapeType="1"/>
          </p:cNvCxnSpPr>
          <p:nvPr/>
        </p:nvCxnSpPr>
        <p:spPr bwMode="auto">
          <a:xfrm>
            <a:off x="3209254" y="2743200"/>
            <a:ext cx="524546" cy="1588"/>
          </a:xfrm>
          <a:prstGeom prst="straightConnector1">
            <a:avLst/>
          </a:prstGeom>
          <a:noFill/>
          <a:ln w="9525">
            <a:solidFill>
              <a:srgbClr val="000000"/>
            </a:solidFill>
            <a:round/>
            <a:headEnd type="triangle" w="med" len="med"/>
            <a:tailEnd type="triangle" w="med" len="med"/>
          </a:ln>
        </p:spPr>
      </p:cxnSp>
      <p:cxnSp>
        <p:nvCxnSpPr>
          <p:cNvPr id="29" name="AutoShape 20"/>
          <p:cNvCxnSpPr>
            <a:cxnSpLocks noChangeShapeType="1"/>
          </p:cNvCxnSpPr>
          <p:nvPr/>
        </p:nvCxnSpPr>
        <p:spPr bwMode="auto">
          <a:xfrm>
            <a:off x="3724946" y="2743835"/>
            <a:ext cx="2049397" cy="0"/>
          </a:xfrm>
          <a:prstGeom prst="straightConnector1">
            <a:avLst/>
          </a:prstGeom>
          <a:noFill/>
          <a:ln w="9525">
            <a:solidFill>
              <a:srgbClr val="000000"/>
            </a:solidFill>
            <a:round/>
            <a:headEnd type="triangle" w="med" len="med"/>
            <a:tailEnd type="triangle" w="med" len="med"/>
          </a:ln>
        </p:spPr>
      </p:cxnSp>
      <p:cxnSp>
        <p:nvCxnSpPr>
          <p:cNvPr id="31" name="AutoShape 21"/>
          <p:cNvCxnSpPr>
            <a:cxnSpLocks noChangeShapeType="1"/>
          </p:cNvCxnSpPr>
          <p:nvPr/>
        </p:nvCxnSpPr>
        <p:spPr bwMode="auto">
          <a:xfrm rot="16200000" flipH="1">
            <a:off x="2514599" y="2895599"/>
            <a:ext cx="1371602" cy="4"/>
          </a:xfrm>
          <a:prstGeom prst="straightConnector1">
            <a:avLst/>
          </a:prstGeom>
          <a:noFill/>
          <a:ln w="9525">
            <a:solidFill>
              <a:srgbClr val="000000"/>
            </a:solidFill>
            <a:prstDash val="dashDot"/>
            <a:round/>
            <a:headEnd/>
            <a:tailEnd/>
          </a:ln>
        </p:spPr>
      </p:cxnSp>
      <p:cxnSp>
        <p:nvCxnSpPr>
          <p:cNvPr id="32" name="AutoShape 22"/>
          <p:cNvCxnSpPr>
            <a:cxnSpLocks noChangeShapeType="1"/>
          </p:cNvCxnSpPr>
          <p:nvPr/>
        </p:nvCxnSpPr>
        <p:spPr bwMode="auto">
          <a:xfrm rot="5400000">
            <a:off x="3214108" y="3254038"/>
            <a:ext cx="1030530" cy="8854"/>
          </a:xfrm>
          <a:prstGeom prst="straightConnector1">
            <a:avLst/>
          </a:prstGeom>
          <a:noFill/>
          <a:ln w="9525">
            <a:solidFill>
              <a:srgbClr val="000000"/>
            </a:solidFill>
            <a:prstDash val="dashDot"/>
            <a:round/>
            <a:headEnd/>
            <a:tailEnd/>
          </a:ln>
        </p:spPr>
      </p:cxnSp>
      <p:cxnSp>
        <p:nvCxnSpPr>
          <p:cNvPr id="33" name="AutoShape 23"/>
          <p:cNvCxnSpPr>
            <a:cxnSpLocks noChangeShapeType="1"/>
          </p:cNvCxnSpPr>
          <p:nvPr/>
        </p:nvCxnSpPr>
        <p:spPr bwMode="auto">
          <a:xfrm rot="5400000">
            <a:off x="5000807" y="2983337"/>
            <a:ext cx="1563930" cy="16857"/>
          </a:xfrm>
          <a:prstGeom prst="straightConnector1">
            <a:avLst/>
          </a:prstGeom>
          <a:noFill/>
          <a:ln w="9525">
            <a:solidFill>
              <a:srgbClr val="000000"/>
            </a:solidFill>
            <a:prstDash val="dashDot"/>
            <a:round/>
            <a:headEnd/>
            <a:tailEnd/>
          </a:ln>
        </p:spPr>
      </p:cxnSp>
      <p:cxnSp>
        <p:nvCxnSpPr>
          <p:cNvPr id="34" name="AutoShape 24"/>
          <p:cNvCxnSpPr>
            <a:cxnSpLocks noChangeShapeType="1"/>
          </p:cNvCxnSpPr>
          <p:nvPr/>
        </p:nvCxnSpPr>
        <p:spPr bwMode="auto">
          <a:xfrm rot="16200000" flipH="1">
            <a:off x="5638800" y="4191000"/>
            <a:ext cx="762002" cy="2"/>
          </a:xfrm>
          <a:prstGeom prst="straightConnector1">
            <a:avLst/>
          </a:prstGeom>
          <a:noFill/>
          <a:ln w="9525">
            <a:solidFill>
              <a:srgbClr val="000000"/>
            </a:solidFill>
            <a:round/>
            <a:headEnd type="triangle" w="med" len="med"/>
            <a:tailEnd type="triangle" w="med" len="med"/>
          </a:ln>
        </p:spPr>
      </p:cxnSp>
      <p:cxnSp>
        <p:nvCxnSpPr>
          <p:cNvPr id="35" name="AutoShape 25"/>
          <p:cNvCxnSpPr>
            <a:cxnSpLocks noChangeShapeType="1"/>
          </p:cNvCxnSpPr>
          <p:nvPr/>
        </p:nvCxnSpPr>
        <p:spPr bwMode="auto">
          <a:xfrm>
            <a:off x="5791200" y="3810000"/>
            <a:ext cx="230533" cy="0"/>
          </a:xfrm>
          <a:prstGeom prst="straightConnector1">
            <a:avLst/>
          </a:prstGeom>
          <a:noFill/>
          <a:ln w="9525">
            <a:solidFill>
              <a:srgbClr val="000000"/>
            </a:solidFill>
            <a:prstDash val="dashDot"/>
            <a:round/>
            <a:headEnd/>
            <a:tailEnd/>
          </a:ln>
        </p:spPr>
      </p:cxnSp>
      <p:cxnSp>
        <p:nvCxnSpPr>
          <p:cNvPr id="36" name="AutoShape 26"/>
          <p:cNvCxnSpPr>
            <a:cxnSpLocks noChangeShapeType="1"/>
          </p:cNvCxnSpPr>
          <p:nvPr/>
        </p:nvCxnSpPr>
        <p:spPr bwMode="auto">
          <a:xfrm>
            <a:off x="5791200" y="4572000"/>
            <a:ext cx="230533" cy="0"/>
          </a:xfrm>
          <a:prstGeom prst="straightConnector1">
            <a:avLst/>
          </a:prstGeom>
          <a:noFill/>
          <a:ln w="9525">
            <a:solidFill>
              <a:srgbClr val="000000"/>
            </a:solidFill>
            <a:prstDash val="dashDot"/>
            <a:round/>
            <a:headEnd/>
            <a:tailEnd/>
          </a:ln>
        </p:spPr>
      </p:cxnSp>
      <p:cxnSp>
        <p:nvCxnSpPr>
          <p:cNvPr id="38" name="Straight Arrow Connector 37"/>
          <p:cNvCxnSpPr/>
          <p:nvPr/>
        </p:nvCxnSpPr>
        <p:spPr>
          <a:xfrm>
            <a:off x="457200" y="6172200"/>
            <a:ext cx="7620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3200399" y="1752600"/>
            <a:ext cx="2667001" cy="461665"/>
          </a:xfrm>
          <a:prstGeom prst="rect">
            <a:avLst/>
          </a:prstGeom>
          <a:noFill/>
        </p:spPr>
        <p:txBody>
          <a:bodyPr wrap="square" rtlCol="0">
            <a:spAutoFit/>
          </a:bodyPr>
          <a:lstStyle/>
          <a:p>
            <a:pPr algn="ctr"/>
            <a:r>
              <a:rPr lang="en-US" sz="2400" dirty="0" smtClean="0"/>
              <a:t>Duration:  </a:t>
            </a:r>
            <a:r>
              <a:rPr lang="en-US" sz="2400" i="1" dirty="0" smtClean="0"/>
              <a:t>how long</a:t>
            </a:r>
            <a:endParaRPr lang="en-US" sz="2400" i="1" dirty="0"/>
          </a:p>
        </p:txBody>
      </p:sp>
      <p:sp>
        <p:nvSpPr>
          <p:cNvPr id="40" name="TextBox 39"/>
          <p:cNvSpPr txBox="1"/>
          <p:nvPr/>
        </p:nvSpPr>
        <p:spPr>
          <a:xfrm>
            <a:off x="4046009" y="2362200"/>
            <a:ext cx="1447800" cy="400110"/>
          </a:xfrm>
          <a:prstGeom prst="rect">
            <a:avLst/>
          </a:prstGeom>
          <a:noFill/>
        </p:spPr>
        <p:txBody>
          <a:bodyPr wrap="square" rtlCol="0">
            <a:spAutoFit/>
          </a:bodyPr>
          <a:lstStyle/>
          <a:p>
            <a:r>
              <a:rPr lang="en-US" sz="2000" dirty="0" smtClean="0"/>
              <a:t>Production</a:t>
            </a:r>
            <a:endParaRPr lang="en-US" sz="2000" dirty="0"/>
          </a:p>
        </p:txBody>
      </p:sp>
      <p:sp>
        <p:nvSpPr>
          <p:cNvPr id="41" name="TextBox 40"/>
          <p:cNvSpPr txBox="1"/>
          <p:nvPr/>
        </p:nvSpPr>
        <p:spPr>
          <a:xfrm>
            <a:off x="2971801" y="2362200"/>
            <a:ext cx="998008" cy="400110"/>
          </a:xfrm>
          <a:prstGeom prst="rect">
            <a:avLst/>
          </a:prstGeom>
          <a:noFill/>
        </p:spPr>
        <p:txBody>
          <a:bodyPr wrap="square" rtlCol="0">
            <a:spAutoFit/>
          </a:bodyPr>
          <a:lstStyle/>
          <a:p>
            <a:r>
              <a:rPr lang="en-US" sz="2000" dirty="0" smtClean="0"/>
              <a:t>Latency</a:t>
            </a:r>
            <a:endParaRPr lang="en-US" sz="2000" dirty="0"/>
          </a:p>
        </p:txBody>
      </p:sp>
      <p:sp>
        <p:nvSpPr>
          <p:cNvPr id="42" name="TextBox 41"/>
          <p:cNvSpPr txBox="1"/>
          <p:nvPr/>
        </p:nvSpPr>
        <p:spPr>
          <a:xfrm>
            <a:off x="4648200" y="5105400"/>
            <a:ext cx="2971800" cy="461665"/>
          </a:xfrm>
          <a:prstGeom prst="rect">
            <a:avLst/>
          </a:prstGeom>
          <a:noFill/>
        </p:spPr>
        <p:txBody>
          <a:bodyPr wrap="square" rtlCol="0">
            <a:spAutoFit/>
          </a:bodyPr>
          <a:lstStyle/>
          <a:p>
            <a:r>
              <a:rPr lang="en-US" sz="2400" dirty="0" smtClean="0"/>
              <a:t>Mean pitch:  </a:t>
            </a:r>
            <a:r>
              <a:rPr lang="en-US" sz="2400" i="1" dirty="0" smtClean="0"/>
              <a:t>how high</a:t>
            </a:r>
            <a:endParaRPr lang="en-US" sz="2400" i="1" dirty="0"/>
          </a:p>
        </p:txBody>
      </p:sp>
      <p:sp>
        <p:nvSpPr>
          <p:cNvPr id="43" name="TextBox 42"/>
          <p:cNvSpPr txBox="1"/>
          <p:nvPr/>
        </p:nvSpPr>
        <p:spPr>
          <a:xfrm>
            <a:off x="6103408" y="3810000"/>
            <a:ext cx="2659592" cy="830997"/>
          </a:xfrm>
          <a:prstGeom prst="rect">
            <a:avLst/>
          </a:prstGeom>
          <a:noFill/>
        </p:spPr>
        <p:txBody>
          <a:bodyPr wrap="square" rtlCol="0">
            <a:spAutoFit/>
          </a:bodyPr>
          <a:lstStyle/>
          <a:p>
            <a:r>
              <a:rPr lang="en-US" sz="2400" dirty="0" smtClean="0"/>
              <a:t>Mean intensity:  </a:t>
            </a:r>
            <a:r>
              <a:rPr lang="en-US" sz="2400" i="1" dirty="0" smtClean="0"/>
              <a:t>how loud</a:t>
            </a:r>
            <a:endParaRPr lang="en-US" sz="2400" i="1" dirty="0"/>
          </a:p>
        </p:txBody>
      </p:sp>
      <p:sp>
        <p:nvSpPr>
          <p:cNvPr id="44" name="TextBox 43"/>
          <p:cNvSpPr txBox="1"/>
          <p:nvPr/>
        </p:nvSpPr>
        <p:spPr>
          <a:xfrm>
            <a:off x="4114800" y="3048000"/>
            <a:ext cx="1524000" cy="400110"/>
          </a:xfrm>
          <a:prstGeom prst="rect">
            <a:avLst/>
          </a:prstGeom>
          <a:noFill/>
        </p:spPr>
        <p:txBody>
          <a:bodyPr wrap="square" rtlCol="0">
            <a:spAutoFit/>
          </a:bodyPr>
          <a:lstStyle/>
          <a:p>
            <a:r>
              <a:rPr lang="en-US" sz="2000" dirty="0" smtClean="0"/>
              <a:t>Normalized</a:t>
            </a:r>
            <a:endParaRPr lang="en-US" sz="2000" dirty="0"/>
          </a:p>
        </p:txBody>
      </p:sp>
      <p:cxnSp>
        <p:nvCxnSpPr>
          <p:cNvPr id="45" name="AutoShape 22"/>
          <p:cNvCxnSpPr>
            <a:cxnSpLocks noChangeShapeType="1"/>
          </p:cNvCxnSpPr>
          <p:nvPr/>
        </p:nvCxnSpPr>
        <p:spPr bwMode="auto">
          <a:xfrm rot="5400000">
            <a:off x="3771106" y="3238500"/>
            <a:ext cx="991394" cy="794"/>
          </a:xfrm>
          <a:prstGeom prst="straightConnector1">
            <a:avLst/>
          </a:prstGeom>
          <a:noFill/>
          <a:ln w="9525">
            <a:solidFill>
              <a:srgbClr val="000000"/>
            </a:solidFill>
            <a:prstDash val="dashDot"/>
            <a:round/>
            <a:headEnd/>
            <a:tailEnd/>
          </a:ln>
        </p:spPr>
      </p:cxnSp>
      <p:cxnSp>
        <p:nvCxnSpPr>
          <p:cNvPr id="46" name="AutoShape 22"/>
          <p:cNvCxnSpPr>
            <a:cxnSpLocks noChangeShapeType="1"/>
          </p:cNvCxnSpPr>
          <p:nvPr/>
        </p:nvCxnSpPr>
        <p:spPr bwMode="auto">
          <a:xfrm rot="5400000">
            <a:off x="4280908" y="3254038"/>
            <a:ext cx="1030530" cy="8854"/>
          </a:xfrm>
          <a:prstGeom prst="straightConnector1">
            <a:avLst/>
          </a:prstGeom>
          <a:noFill/>
          <a:ln w="9525">
            <a:solidFill>
              <a:srgbClr val="000000"/>
            </a:solidFill>
            <a:prstDash val="dashDot"/>
            <a:round/>
            <a:headEnd/>
            <a:tailEnd/>
          </a:ln>
        </p:spPr>
      </p:cxnSp>
      <p:cxnSp>
        <p:nvCxnSpPr>
          <p:cNvPr id="47" name="AutoShape 22"/>
          <p:cNvCxnSpPr>
            <a:cxnSpLocks noChangeShapeType="1"/>
          </p:cNvCxnSpPr>
          <p:nvPr/>
        </p:nvCxnSpPr>
        <p:spPr bwMode="auto">
          <a:xfrm rot="5400000">
            <a:off x="4762500" y="3238500"/>
            <a:ext cx="990600" cy="1588"/>
          </a:xfrm>
          <a:prstGeom prst="straightConnector1">
            <a:avLst/>
          </a:prstGeom>
          <a:noFill/>
          <a:ln w="9525">
            <a:solidFill>
              <a:srgbClr val="000000"/>
            </a:solidFill>
            <a:prstDash val="dashDot"/>
            <a:round/>
            <a:headEnd/>
            <a:tailEnd/>
          </a:ln>
        </p:spPr>
      </p:cxnSp>
      <p:sp>
        <p:nvSpPr>
          <p:cNvPr id="48" name="TextBox 47"/>
          <p:cNvSpPr txBox="1"/>
          <p:nvPr/>
        </p:nvSpPr>
        <p:spPr>
          <a:xfrm>
            <a:off x="7391400" y="6172200"/>
            <a:ext cx="990600" cy="461665"/>
          </a:xfrm>
          <a:prstGeom prst="rect">
            <a:avLst/>
          </a:prstGeom>
          <a:noFill/>
        </p:spPr>
        <p:txBody>
          <a:bodyPr wrap="square" rtlCol="0">
            <a:spAutoFit/>
          </a:bodyPr>
          <a:lstStyle/>
          <a:p>
            <a:r>
              <a:rPr lang="en-US" sz="2400" dirty="0" smtClean="0"/>
              <a:t>Time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3"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t>Raw features</a:t>
            </a:r>
            <a:endParaRPr lang="en-US" dirty="0"/>
          </a:p>
        </p:txBody>
      </p:sp>
      <p:sp>
        <p:nvSpPr>
          <p:cNvPr id="3" name="Content Placeholder 2"/>
          <p:cNvSpPr>
            <a:spLocks noGrp="1"/>
          </p:cNvSpPr>
          <p:nvPr>
            <p:ph idx="1"/>
          </p:nvPr>
        </p:nvSpPr>
        <p:spPr>
          <a:xfrm>
            <a:off x="457200" y="1600200"/>
            <a:ext cx="8686800" cy="4648200"/>
          </a:xfrm>
        </p:spPr>
        <p:txBody>
          <a:bodyPr>
            <a:normAutofit/>
          </a:bodyPr>
          <a:lstStyle/>
          <a:p>
            <a:pPr lvl="0"/>
            <a:r>
              <a:rPr lang="en-US" dirty="0" smtClean="0"/>
              <a:t>Raw duration, latency, and production</a:t>
            </a:r>
          </a:p>
          <a:p>
            <a:pPr lvl="1"/>
            <a:r>
              <a:rPr lang="en-US" dirty="0" smtClean="0"/>
              <a:t>Absolute</a:t>
            </a:r>
            <a:r>
              <a:rPr lang="en-US" baseline="0" dirty="0" smtClean="0"/>
              <a:t> and </a:t>
            </a:r>
            <a:r>
              <a:rPr lang="en-US" dirty="0" smtClean="0"/>
              <a:t>normalized by word</a:t>
            </a:r>
            <a:r>
              <a:rPr lang="en-US" baseline="0" dirty="0" smtClean="0"/>
              <a:t> length</a:t>
            </a:r>
          </a:p>
          <a:p>
            <a:pPr lvl="1"/>
            <a:r>
              <a:rPr lang="en-US" baseline="0" dirty="0" smtClean="0"/>
              <a:t>Averaged within sentence</a:t>
            </a:r>
            <a:endParaRPr lang="en-US" dirty="0" smtClean="0"/>
          </a:p>
          <a:p>
            <a:pPr lvl="0"/>
            <a:r>
              <a:rPr lang="en-US" dirty="0" smtClean="0"/>
              <a:t>Pause frequency</a:t>
            </a:r>
          </a:p>
          <a:p>
            <a:pPr lvl="1"/>
            <a:r>
              <a:rPr lang="en-US" dirty="0" smtClean="0"/>
              <a:t>Percent of words with latency &gt; 10 ms (or rejected)</a:t>
            </a:r>
          </a:p>
          <a:p>
            <a:pPr lvl="0"/>
            <a:r>
              <a:rPr lang="en-US" dirty="0" smtClean="0"/>
              <a:t>Pitch variation</a:t>
            </a:r>
          </a:p>
          <a:p>
            <a:pPr lvl="1"/>
            <a:r>
              <a:rPr lang="en-US" dirty="0" smtClean="0"/>
              <a:t>Standard deviation of word pitch</a:t>
            </a:r>
            <a:r>
              <a:rPr lang="en-US" baseline="0" dirty="0" smtClean="0"/>
              <a:t> within sentence</a:t>
            </a:r>
          </a:p>
        </p:txBody>
      </p:sp>
      <p:sp>
        <p:nvSpPr>
          <p:cNvPr id="4" name="Slide Number Placeholder 3"/>
          <p:cNvSpPr>
            <a:spLocks noGrp="1"/>
          </p:cNvSpPr>
          <p:nvPr>
            <p:ph type="sldNum" sz="quarter" idx="12"/>
          </p:nvPr>
        </p:nvSpPr>
        <p:spPr/>
        <p:txBody>
          <a:bodyPr/>
          <a:lstStyle/>
          <a:p>
            <a:fld id="{F2CD40DA-8881-4010-A27E-D045DFB6F35D}"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Correlational features</a:t>
            </a:r>
            <a:endParaRPr lang="en-US" dirty="0"/>
          </a:p>
        </p:txBody>
      </p:sp>
      <p:sp>
        <p:nvSpPr>
          <p:cNvPr id="3" name="Content Placeholder 2"/>
          <p:cNvSpPr>
            <a:spLocks noGrp="1"/>
          </p:cNvSpPr>
          <p:nvPr>
            <p:ph idx="1"/>
          </p:nvPr>
        </p:nvSpPr>
        <p:spPr>
          <a:xfrm>
            <a:off x="457200" y="1600200"/>
            <a:ext cx="8686800" cy="4525963"/>
          </a:xfrm>
        </p:spPr>
        <p:txBody>
          <a:bodyPr>
            <a:normAutofit fontScale="92500" lnSpcReduction="10000"/>
          </a:bodyPr>
          <a:lstStyle/>
          <a:p>
            <a:r>
              <a:rPr lang="en-US" dirty="0" smtClean="0"/>
              <a:t>Expressive reading reflects comprehension</a:t>
            </a:r>
          </a:p>
          <a:p>
            <a:r>
              <a:rPr lang="en-US" dirty="0" smtClean="0"/>
              <a:t>Expressive readers’ prosody resembles adults’</a:t>
            </a:r>
          </a:p>
          <a:p>
            <a:pPr lvl="1">
              <a:buNone/>
            </a:pPr>
            <a:r>
              <a:rPr lang="en-US" sz="2600" dirty="0" smtClean="0"/>
              <a:t>[</a:t>
            </a:r>
            <a:r>
              <a:rPr lang="en-US" sz="2600" dirty="0" err="1" smtClean="0"/>
              <a:t>Schwanenflugel</a:t>
            </a:r>
            <a:r>
              <a:rPr lang="en-US" sz="2600" dirty="0" smtClean="0"/>
              <a:t> et al. ’04, ’06, ’08; Mostow &amp; Duong AIED ’09]</a:t>
            </a:r>
          </a:p>
          <a:p>
            <a:endParaRPr lang="en-US" dirty="0" smtClean="0"/>
          </a:p>
          <a:p>
            <a:pPr marL="0" marR="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200" kern="1200" dirty="0" smtClean="0">
                <a:solidFill>
                  <a:schemeClr val="tx1"/>
                </a:solidFill>
                <a:latin typeface="+mn-lt"/>
                <a:ea typeface="+mn-ea"/>
                <a:cs typeface="+mn-cs"/>
              </a:rPr>
              <a:t>Correlate</a:t>
            </a:r>
            <a:r>
              <a:rPr lang="en-US" sz="3200" kern="1200" baseline="0" dirty="0" smtClean="0">
                <a:solidFill>
                  <a:schemeClr val="tx1"/>
                </a:solidFill>
                <a:latin typeface="+mn-lt"/>
                <a:ea typeface="+mn-ea"/>
                <a:cs typeface="+mn-cs"/>
              </a:rPr>
              <a:t> </a:t>
            </a:r>
            <a:r>
              <a:rPr lang="en-US" sz="3200" kern="1200" dirty="0" smtClean="0">
                <a:solidFill>
                  <a:schemeClr val="tx1"/>
                </a:solidFill>
                <a:latin typeface="+mn-lt"/>
                <a:ea typeface="+mn-ea"/>
                <a:cs typeface="+mn-cs"/>
              </a:rPr>
              <a:t>child and adult prosodic contours</a:t>
            </a:r>
          </a:p>
          <a:p>
            <a:pPr lvl="1"/>
            <a:r>
              <a:rPr lang="en-US" dirty="0" smtClean="0"/>
              <a:t>For each prosodic attribute (</a:t>
            </a:r>
            <a:r>
              <a:rPr lang="en-US" sz="2800" kern="1200" dirty="0" smtClean="0">
                <a:solidFill>
                  <a:schemeClr val="tx1"/>
                </a:solidFill>
                <a:latin typeface="+mn-lt"/>
                <a:ea typeface="+mn-ea"/>
                <a:cs typeface="+mn-cs"/>
              </a:rPr>
              <a:t>latency,</a:t>
            </a:r>
            <a:r>
              <a:rPr lang="en-US" sz="2800" kern="1200" baseline="0" dirty="0" smtClean="0">
                <a:solidFill>
                  <a:schemeClr val="tx1"/>
                </a:solidFill>
                <a:latin typeface="+mn-lt"/>
                <a:ea typeface="+mn-ea"/>
                <a:cs typeface="+mn-cs"/>
              </a:rPr>
              <a:t> pitch, intensity, …)</a:t>
            </a:r>
            <a:endParaRPr lang="en-US" dirty="0" smtClean="0"/>
          </a:p>
          <a:p>
            <a:pPr lvl="1"/>
            <a:r>
              <a:rPr lang="en-US" dirty="0" smtClean="0"/>
              <a:t>Represented as its sequence of values</a:t>
            </a:r>
          </a:p>
          <a:p>
            <a:pPr lvl="1"/>
            <a:r>
              <a:rPr lang="en-US" dirty="0" smtClean="0"/>
              <a:t>For the words in the same sentence</a:t>
            </a:r>
          </a:p>
          <a:p>
            <a:pPr lvl="0"/>
            <a:r>
              <a:rPr lang="en-US" dirty="0" smtClean="0"/>
              <a:t>E.g. p</a:t>
            </a:r>
            <a:r>
              <a:rPr lang="en-US" baseline="0" dirty="0" smtClean="0"/>
              <a:t>itch correlation increases from 0.37 to 0.90</a:t>
            </a:r>
            <a:endParaRPr lang="en-US" dirty="0" smtClean="0"/>
          </a:p>
        </p:txBody>
      </p:sp>
      <p:sp>
        <p:nvSpPr>
          <p:cNvPr id="4" name="Slide Number Placeholder 3"/>
          <p:cNvSpPr>
            <a:spLocks noGrp="1"/>
          </p:cNvSpPr>
          <p:nvPr>
            <p:ph type="sldNum" sz="quarter" idx="12"/>
          </p:nvPr>
        </p:nvSpPr>
        <p:spPr/>
        <p:txBody>
          <a:bodyPr/>
          <a:lstStyle/>
          <a:p>
            <a:fld id="{F2CD40DA-8881-4010-A27E-D045DFB6F35D}"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t>Data</a:t>
            </a:r>
            <a:r>
              <a:rPr lang="en-US" baseline="0" dirty="0" smtClean="0"/>
              <a:t> source:</a:t>
            </a:r>
            <a:br>
              <a:rPr lang="en-US" baseline="0" dirty="0" smtClean="0"/>
            </a:br>
            <a:r>
              <a:rPr lang="en-US" dirty="0" smtClean="0"/>
              <a:t>Project LISTEN’s Reading Tutor</a:t>
            </a:r>
            <a:endParaRPr lang="en-US" dirty="0"/>
          </a:p>
        </p:txBody>
      </p:sp>
      <p:sp>
        <p:nvSpPr>
          <p:cNvPr id="3" name="Content Placeholder 2"/>
          <p:cNvSpPr>
            <a:spLocks noGrp="1"/>
          </p:cNvSpPr>
          <p:nvPr>
            <p:ph idx="1"/>
          </p:nvPr>
        </p:nvSpPr>
        <p:spPr>
          <a:xfrm>
            <a:off x="381000" y="6096000"/>
            <a:ext cx="8229600" cy="762000"/>
          </a:xfrm>
        </p:spPr>
        <p:txBody>
          <a:bodyPr>
            <a:normAutofit/>
          </a:bodyPr>
          <a:lstStyle/>
          <a:p>
            <a:pPr algn="ctr"/>
            <a:r>
              <a:rPr lang="en-US" dirty="0" smtClean="0"/>
              <a:t>See Videos page at </a:t>
            </a:r>
            <a:r>
              <a:rPr lang="en-US" dirty="0" smtClean="0">
                <a:hlinkClick r:id="rId3"/>
              </a:rPr>
              <a:t>www.cs.cmu.edu/~listen</a:t>
            </a:r>
            <a:endParaRPr lang="en-US" dirty="0"/>
          </a:p>
        </p:txBody>
      </p:sp>
      <p:pic>
        <p:nvPicPr>
          <p:cNvPr id="12" name="Picture 4" descr="Anna uses RT"/>
          <p:cNvPicPr>
            <a:picLocks noChangeAspect="1" noChangeArrowheads="1"/>
          </p:cNvPicPr>
          <p:nvPr/>
        </p:nvPicPr>
        <p:blipFill>
          <a:blip r:embed="rId4" cstate="print"/>
          <a:srcRect/>
          <a:stretch>
            <a:fillRect/>
          </a:stretch>
        </p:blipFill>
        <p:spPr bwMode="auto">
          <a:xfrm>
            <a:off x="1401688" y="1219200"/>
            <a:ext cx="6342411" cy="4815951"/>
          </a:xfrm>
          <a:prstGeom prst="rect">
            <a:avLst/>
          </a:prstGeom>
          <a:noFill/>
        </p:spPr>
      </p:pic>
      <p:sp>
        <p:nvSpPr>
          <p:cNvPr id="5" name="Slide Number Placeholder 4"/>
          <p:cNvSpPr>
            <a:spLocks noGrp="1"/>
          </p:cNvSpPr>
          <p:nvPr>
            <p:ph type="sldNum" sz="quarter" idx="12"/>
          </p:nvPr>
        </p:nvSpPr>
        <p:spPr/>
        <p:txBody>
          <a:bodyPr/>
          <a:lstStyle/>
          <a:p>
            <a:fld id="{F2CD40DA-8881-4010-A27E-D045DFB6F35D}"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set:  29,794 sentence </a:t>
            </a:r>
            <a:r>
              <a:rPr lang="en-US" dirty="0" err="1" smtClean="0"/>
              <a:t>rereadings</a:t>
            </a:r>
            <a:endParaRPr lang="en-US" dirty="0"/>
          </a:p>
        </p:txBody>
      </p:sp>
      <p:sp>
        <p:nvSpPr>
          <p:cNvPr id="3" name="Content Placeholder 2"/>
          <p:cNvSpPr>
            <a:spLocks noGrp="1"/>
          </p:cNvSpPr>
          <p:nvPr>
            <p:ph idx="1"/>
          </p:nvPr>
        </p:nvSpPr>
        <p:spPr>
          <a:xfrm>
            <a:off x="381000" y="1600200"/>
            <a:ext cx="8763000" cy="4525963"/>
          </a:xfrm>
        </p:spPr>
        <p:txBody>
          <a:bodyPr>
            <a:normAutofit/>
          </a:bodyPr>
          <a:lstStyle/>
          <a:p>
            <a:r>
              <a:rPr lang="en-US" dirty="0" smtClean="0"/>
              <a:t>164 students in grades 2-4</a:t>
            </a:r>
          </a:p>
          <a:p>
            <a:r>
              <a:rPr lang="en-US" dirty="0" smtClean="0"/>
              <a:t>Used the Reading Tutor at school in 2005-2006</a:t>
            </a:r>
          </a:p>
          <a:p>
            <a:r>
              <a:rPr lang="en-US" dirty="0" smtClean="0"/>
              <a:t>Read 77,693 sentences; 38% were </a:t>
            </a:r>
            <a:r>
              <a:rPr lang="en-US" dirty="0" err="1" smtClean="0"/>
              <a:t>rereadings</a:t>
            </a:r>
            <a:endParaRPr lang="en-US" dirty="0" smtClean="0"/>
          </a:p>
          <a:p>
            <a:pPr indent="-457200"/>
            <a:r>
              <a:rPr lang="en-US" dirty="0" smtClean="0"/>
              <a:t>Students averaged 132 </a:t>
            </a:r>
            <a:r>
              <a:rPr lang="en-US" dirty="0" err="1" smtClean="0"/>
              <a:t>rereadings</a:t>
            </a:r>
            <a:r>
              <a:rPr lang="en-US" dirty="0" smtClean="0"/>
              <a:t> (1-1891) and reread those sentences 1.66 times on average</a:t>
            </a:r>
          </a:p>
        </p:txBody>
      </p:sp>
      <p:sp>
        <p:nvSpPr>
          <p:cNvPr id="4" name="Slide Number Placeholder 3"/>
          <p:cNvSpPr>
            <a:spLocks noGrp="1"/>
          </p:cNvSpPr>
          <p:nvPr>
            <p:ph type="sldNum" sz="quarter" idx="12"/>
          </p:nvPr>
        </p:nvSpPr>
        <p:spPr/>
        <p:txBody>
          <a:bodyPr/>
          <a:lstStyle/>
          <a:p>
            <a:fld id="{F2CD40DA-8881-4010-A27E-D045DFB6F35D}"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Analyses</a:t>
            </a:r>
            <a:endParaRPr lang="en-US" dirty="0"/>
          </a:p>
        </p:txBody>
      </p:sp>
      <p:sp>
        <p:nvSpPr>
          <p:cNvPr id="3" name="Content Placeholder 2"/>
          <p:cNvSpPr>
            <a:spLocks noGrp="1"/>
          </p:cNvSpPr>
          <p:nvPr>
            <p:ph idx="1"/>
          </p:nvPr>
        </p:nvSpPr>
        <p:spPr>
          <a:xfrm>
            <a:off x="457200" y="1600200"/>
            <a:ext cx="8534400" cy="4525963"/>
          </a:xfrm>
        </p:spPr>
        <p:txBody>
          <a:bodyPr/>
          <a:lstStyle/>
          <a:p>
            <a:pPr marL="514350" indent="-514350">
              <a:buFont typeface="+mj-lt"/>
              <a:buAutoNum type="arabicPeriod"/>
            </a:pPr>
            <a:r>
              <a:rPr lang="en-US" dirty="0" smtClean="0"/>
              <a:t>Which features were most sensitive to gains?</a:t>
            </a:r>
          </a:p>
          <a:p>
            <a:pPr marL="514350" indent="-514350">
              <a:buFont typeface="+mj-lt"/>
              <a:buAutoNum type="arabicPeriod"/>
            </a:pPr>
            <a:r>
              <a:rPr lang="en-US" dirty="0" smtClean="0"/>
              <a:t>Can we detect learning?</a:t>
            </a:r>
          </a:p>
          <a:p>
            <a:pPr marL="514350" indent="-514350">
              <a:buFont typeface="+mj-lt"/>
              <a:buAutoNum type="arabicPeriod"/>
            </a:pPr>
            <a:r>
              <a:rPr lang="en-US" dirty="0" smtClean="0"/>
              <a:t>Which features detected individual gains?</a:t>
            </a:r>
            <a:endParaRPr lang="en-US" dirty="0"/>
          </a:p>
        </p:txBody>
      </p:sp>
      <p:sp>
        <p:nvSpPr>
          <p:cNvPr id="4" name="Slide Number Placeholder 3"/>
          <p:cNvSpPr>
            <a:spLocks noGrp="1"/>
          </p:cNvSpPr>
          <p:nvPr>
            <p:ph type="sldNum" sz="quarter" idx="12"/>
          </p:nvPr>
        </p:nvSpPr>
        <p:spPr/>
        <p:txBody>
          <a:bodyPr/>
          <a:lstStyle/>
          <a:p>
            <a:fld id="{F2CD40DA-8881-4010-A27E-D045DFB6F35D}"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6297</TotalTime>
  <Words>2010</Words>
  <Application>Microsoft Office PowerPoint</Application>
  <PresentationFormat>On-screen Show (4:3)</PresentationFormat>
  <Paragraphs>366</Paragraphs>
  <Slides>25</Slides>
  <Notes>23</Notes>
  <HiddenSlides>0</HiddenSlides>
  <MMClips>3</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Detecting Prosody Improvement in Oral Rereading</vt:lpstr>
      <vt:lpstr>Motivation</vt:lpstr>
      <vt:lpstr>A real example</vt:lpstr>
      <vt:lpstr>Prosodic attributes</vt:lpstr>
      <vt:lpstr>Raw features</vt:lpstr>
      <vt:lpstr>Correlational features</vt:lpstr>
      <vt:lpstr>Data source: Project LISTEN’s Reading Tutor</vt:lpstr>
      <vt:lpstr>Data set:  29,794 sentence rereadings</vt:lpstr>
      <vt:lpstr>Analyses</vt:lpstr>
      <vt:lpstr>1. How to measure feature sensitivity?</vt:lpstr>
      <vt:lpstr>1. Which features were most sensitive?...</vt:lpstr>
      <vt:lpstr>1. Temporal features most sensitive</vt:lpstr>
      <vt:lpstr>2. Can we detect learning?</vt:lpstr>
      <vt:lpstr>2. Which features detected learning?...</vt:lpstr>
      <vt:lpstr>Slide 15</vt:lpstr>
      <vt:lpstr>2. How did learning compare with recency effects?</vt:lpstr>
      <vt:lpstr>2. Recency ~ 2x learning where differed significantly</vt:lpstr>
      <vt:lpstr>3. Which features detected individual gains?</vt:lpstr>
      <vt:lpstr>3. Which features detected individual gains? Overall</vt:lpstr>
      <vt:lpstr>3. Which features detected individual gains? Same day vs. later day</vt:lpstr>
      <vt:lpstr>3. How does individual gains’ significance depend on amount of data?</vt:lpstr>
      <vt:lpstr>Conclusions</vt:lpstr>
      <vt:lpstr>Limitations and future work</vt:lpstr>
      <vt:lpstr>Thank you!  Questions?</vt:lpstr>
      <vt:lpstr>Long words are slower.</vt:lpstr>
    </vt:vector>
  </TitlesOfParts>
  <Company>Carnegie Mellon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Jack Mostow</dc:creator>
  <cp:lastModifiedBy>Jack Mostow</cp:lastModifiedBy>
  <cp:revision>405</cp:revision>
  <dcterms:created xsi:type="dcterms:W3CDTF">2009-08-09T14:25:56Z</dcterms:created>
  <dcterms:modified xsi:type="dcterms:W3CDTF">2009-09-03T19:49:13Z</dcterms:modified>
</cp:coreProperties>
</file>